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61" r:id="rId2"/>
    <p:sldId id="295" r:id="rId3"/>
    <p:sldId id="296" r:id="rId4"/>
    <p:sldId id="297" r:id="rId5"/>
    <p:sldId id="298" r:id="rId6"/>
    <p:sldId id="299" r:id="rId7"/>
    <p:sldId id="302" r:id="rId8"/>
    <p:sldId id="301" r:id="rId9"/>
    <p:sldId id="300" r:id="rId10"/>
    <p:sldId id="30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4941-5886-45FF-8539-441A7128C5B1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2513-E2F0-46F6-9794-BFDAB796B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045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4941-5886-45FF-8539-441A7128C5B1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2513-E2F0-46F6-9794-BFDAB796B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985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4941-5886-45FF-8539-441A7128C5B1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2513-E2F0-46F6-9794-BFDAB796B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306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4941-5886-45FF-8539-441A7128C5B1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2513-E2F0-46F6-9794-BFDAB796B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017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4941-5886-45FF-8539-441A7128C5B1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2513-E2F0-46F6-9794-BFDAB796B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514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4941-5886-45FF-8539-441A7128C5B1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2513-E2F0-46F6-9794-BFDAB796B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715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4941-5886-45FF-8539-441A7128C5B1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2513-E2F0-46F6-9794-BFDAB796B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55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4941-5886-45FF-8539-441A7128C5B1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2513-E2F0-46F6-9794-BFDAB796B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256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4941-5886-45FF-8539-441A7128C5B1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2513-E2F0-46F6-9794-BFDAB796B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24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4941-5886-45FF-8539-441A7128C5B1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2513-E2F0-46F6-9794-BFDAB796B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77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4941-5886-45FF-8539-441A7128C5B1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2513-E2F0-46F6-9794-BFDAB796B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6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34941-5886-45FF-8539-441A7128C5B1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12513-E2F0-46F6-9794-BFDAB796B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40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4790" y="0"/>
            <a:ext cx="8086725" cy="1145936"/>
          </a:xfrm>
        </p:spPr>
        <p:txBody>
          <a:bodyPr>
            <a:normAutofit/>
          </a:bodyPr>
          <a:lstStyle/>
          <a:p>
            <a:pPr rtl="1"/>
            <a:r>
              <a:rPr lang="fa-IR" sz="3975" b="1" dirty="0">
                <a:solidFill>
                  <a:srgbClr val="FF0000"/>
                </a:solidFill>
              </a:rPr>
              <a:t>اشکال کارستی</a:t>
            </a:r>
            <a:br>
              <a:rPr lang="en-US" b="1" dirty="0">
                <a:solidFill>
                  <a:schemeClr val="bg1"/>
                </a:solidFill>
              </a:rPr>
            </a:br>
            <a:endParaRPr lang="en-US" sz="33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14" y="1318690"/>
            <a:ext cx="8902337" cy="3409324"/>
          </a:xfrm>
        </p:spPr>
        <p:txBody>
          <a:bodyPr>
            <a:normAutofit/>
          </a:bodyPr>
          <a:lstStyle/>
          <a:p>
            <a:pPr rtl="1"/>
            <a:endParaRPr lang="fa-IR" sz="2100" b="1" dirty="0">
              <a:solidFill>
                <a:schemeClr val="bg1"/>
              </a:solidFill>
            </a:endParaRPr>
          </a:p>
          <a:p>
            <a:pPr rtl="1"/>
            <a:endParaRPr lang="fa-IR" sz="2100" b="1" dirty="0">
              <a:solidFill>
                <a:schemeClr val="bg1"/>
              </a:solidFill>
            </a:endParaRPr>
          </a:p>
          <a:p>
            <a:pPr rtl="1"/>
            <a:endParaRPr lang="en-US" sz="2100" b="1" dirty="0">
              <a:solidFill>
                <a:schemeClr val="bg1"/>
              </a:solidFill>
            </a:endParaRPr>
          </a:p>
          <a:p>
            <a:pPr rtl="1"/>
            <a:r>
              <a:rPr lang="fa-IR" sz="3200" b="1" dirty="0">
                <a:solidFill>
                  <a:srgbClr val="FFFF00"/>
                </a:solidFill>
              </a:rPr>
              <a:t>شرایط هیدرودینامیکی  دره های کارستی</a:t>
            </a:r>
            <a:endParaRPr lang="fa-IR" dirty="0">
              <a:solidFill>
                <a:srgbClr val="FFFF00"/>
              </a:solidFill>
            </a:endParaRPr>
          </a:p>
          <a:p>
            <a:pPr algn="r" rtl="1"/>
            <a:r>
              <a:rPr lang="en-US" sz="2400" dirty="0">
                <a:solidFill>
                  <a:srgbClr val="FF0000"/>
                </a:solidFill>
              </a:rPr>
              <a:t>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382" y="0"/>
            <a:ext cx="893618" cy="893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231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4846" cy="398417"/>
          </a:xfrm>
        </p:spPr>
        <p:txBody>
          <a:bodyPr>
            <a:normAutofit/>
          </a:bodyPr>
          <a:lstStyle/>
          <a:p>
            <a:pPr rtl="1"/>
            <a:r>
              <a:rPr lang="fa-IR" sz="1050" b="1" dirty="0">
                <a:solidFill>
                  <a:schemeClr val="bg1"/>
                </a:solidFill>
                <a:cs typeface="2  Titr" panose="00000700000000000000" pitchFamily="2" charset="-78"/>
              </a:rPr>
              <a:t>اشکال کارستی</a:t>
            </a:r>
            <a:endParaRPr lang="en-US" sz="1050" dirty="0">
              <a:solidFill>
                <a:schemeClr val="bg1"/>
              </a:solidFill>
              <a:cs typeface="2 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379" y="1095589"/>
            <a:ext cx="9004661" cy="5762411"/>
          </a:xfrm>
        </p:spPr>
        <p:txBody>
          <a:bodyPr>
            <a:normAutofit/>
          </a:bodyPr>
          <a:lstStyle/>
          <a:p>
            <a:pPr algn="r" rtl="1"/>
            <a:endParaRPr lang="fa-IR" sz="2100" b="1" dirty="0">
              <a:solidFill>
                <a:schemeClr val="bg1"/>
              </a:solidFill>
              <a:cs typeface="Titr" panose="00000700000000000000" pitchFamily="2" charset="-78"/>
            </a:endParaRPr>
          </a:p>
          <a:p>
            <a:pPr algn="r" rtl="1"/>
            <a:r>
              <a:rPr lang="fa-IR" dirty="0">
                <a:solidFill>
                  <a:schemeClr val="bg1"/>
                </a:solidFill>
                <a:cs typeface="Titr" panose="00000700000000000000" pitchFamily="2" charset="-78"/>
              </a:rPr>
              <a:t>انواع دره های کارستی بر اساس شرایط هیدرودینامیکی</a:t>
            </a:r>
          </a:p>
          <a:p>
            <a:pPr algn="r" rtl="1"/>
            <a:r>
              <a:rPr lang="fa-IR" dirty="0">
                <a:solidFill>
                  <a:srgbClr val="FF0000"/>
                </a:solidFill>
                <a:cs typeface="Titr" panose="00000700000000000000" pitchFamily="2" charset="-78"/>
              </a:rPr>
              <a:t>گروه چهارم: دره های فاقد ارتباط زهکشی مشخص</a:t>
            </a:r>
          </a:p>
          <a:p>
            <a:pPr algn="r" rtl="1"/>
            <a:endParaRPr lang="fa-IR" dirty="0">
              <a:solidFill>
                <a:srgbClr val="FF0000"/>
              </a:solidFill>
              <a:cs typeface="Titr" panose="00000700000000000000" pitchFamily="2" charset="-78"/>
            </a:endParaRPr>
          </a:p>
          <a:p>
            <a:pPr algn="r" rtl="1"/>
            <a:endParaRPr lang="fa-IR" dirty="0">
              <a:solidFill>
                <a:srgbClr val="FF0000"/>
              </a:solidFill>
              <a:cs typeface="Titr" panose="00000700000000000000" pitchFamily="2" charset="-78"/>
            </a:endParaRPr>
          </a:p>
          <a:p>
            <a:pPr algn="r" rtl="1"/>
            <a:endParaRPr lang="fa-IR" dirty="0">
              <a:solidFill>
                <a:srgbClr val="FF0000"/>
              </a:solidFill>
              <a:cs typeface="Titr" panose="00000700000000000000" pitchFamily="2" charset="-78"/>
            </a:endParaRPr>
          </a:p>
          <a:p>
            <a:pPr algn="r" rtl="1"/>
            <a:r>
              <a:rPr lang="fa-IR" dirty="0">
                <a:solidFill>
                  <a:srgbClr val="FF0000"/>
                </a:solidFill>
                <a:cs typeface="Titr" panose="00000700000000000000" pitchFamily="2" charset="-78"/>
              </a:rPr>
              <a:t>گروه پنجم: دره های مستقل از سیستم زهکشی</a:t>
            </a:r>
          </a:p>
          <a:p>
            <a:pPr algn="r" rtl="1"/>
            <a:r>
              <a:rPr lang="fa-IR">
                <a:solidFill>
                  <a:srgbClr val="FF0000"/>
                </a:solidFill>
                <a:cs typeface="Titr" panose="00000700000000000000" pitchFamily="2" charset="-78"/>
              </a:rPr>
              <a:t>                         </a:t>
            </a:r>
            <a:r>
              <a:rPr lang="fa-IR" dirty="0">
                <a:solidFill>
                  <a:srgbClr val="FF0000"/>
                </a:solidFill>
                <a:cs typeface="Titr" panose="00000700000000000000" pitchFamily="2" charset="-78"/>
              </a:rPr>
              <a:t>دره های </a:t>
            </a:r>
            <a:r>
              <a:rPr lang="fa-IR">
                <a:solidFill>
                  <a:srgbClr val="FF0000"/>
                </a:solidFill>
                <a:cs typeface="Titr" panose="00000700000000000000" pitchFamily="2" charset="-78"/>
              </a:rPr>
              <a:t>تاقدیسی                                       </a:t>
            </a:r>
            <a:r>
              <a:rPr lang="fa-IR" dirty="0">
                <a:solidFill>
                  <a:srgbClr val="FF0000"/>
                </a:solidFill>
                <a:cs typeface="Titr" panose="00000700000000000000" pitchFamily="2" charset="-78"/>
              </a:rPr>
              <a:t>دره های ناودیسی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382" y="21269"/>
            <a:ext cx="893618" cy="8936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33055" y="51162"/>
            <a:ext cx="6871064" cy="587828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fa-IR" sz="2700" b="1" dirty="0">
                <a:solidFill>
                  <a:srgbClr val="FFC000"/>
                </a:solidFill>
                <a:cs typeface="2  Titr" panose="00000700000000000000" pitchFamily="2" charset="-78"/>
              </a:rPr>
              <a:t>شرایط هیدرودینامیکی دره های کارستی</a:t>
            </a:r>
            <a:endParaRPr lang="en-US" sz="2700" b="1" dirty="0">
              <a:solidFill>
                <a:srgbClr val="FFC000"/>
              </a:solidFill>
              <a:cs typeface="2  Titr" panose="00000700000000000000" pitchFamily="2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69EC179-3C4A-48D4-8453-D92A9B0B93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932" y="4938163"/>
            <a:ext cx="3400023" cy="16484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69A6EBC-9FB3-4AF6-A964-DA118A6DA9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6994" y="4931724"/>
            <a:ext cx="3915177" cy="1654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950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4846" cy="398417"/>
          </a:xfrm>
        </p:spPr>
        <p:txBody>
          <a:bodyPr>
            <a:normAutofit/>
          </a:bodyPr>
          <a:lstStyle/>
          <a:p>
            <a:pPr rtl="1"/>
            <a:r>
              <a:rPr lang="fa-IR" sz="1050" b="1" dirty="0">
                <a:solidFill>
                  <a:schemeClr val="bg1"/>
                </a:solidFill>
                <a:cs typeface="2  Titr" panose="00000700000000000000" pitchFamily="2" charset="-78"/>
              </a:rPr>
              <a:t>اشکال کارستی</a:t>
            </a:r>
            <a:endParaRPr lang="en-US" sz="1050" dirty="0">
              <a:solidFill>
                <a:schemeClr val="bg1"/>
              </a:solidFill>
              <a:cs typeface="2 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379" y="1095589"/>
            <a:ext cx="9004661" cy="5762411"/>
          </a:xfrm>
        </p:spPr>
        <p:txBody>
          <a:bodyPr>
            <a:normAutofit/>
          </a:bodyPr>
          <a:lstStyle/>
          <a:p>
            <a:pPr algn="r" rtl="1"/>
            <a:endParaRPr lang="fa-IR" sz="2100" b="1" dirty="0">
              <a:solidFill>
                <a:schemeClr val="bg1"/>
              </a:solidFill>
              <a:cs typeface="Titr" panose="00000700000000000000" pitchFamily="2" charset="-78"/>
            </a:endParaRPr>
          </a:p>
          <a:p>
            <a:pPr algn="r" rtl="1"/>
            <a:r>
              <a:rPr lang="fa-IR" dirty="0">
                <a:solidFill>
                  <a:schemeClr val="bg1"/>
                </a:solidFill>
                <a:cs typeface="Titr" panose="00000700000000000000" pitchFamily="2" charset="-78"/>
              </a:rPr>
              <a:t>جریان آب و ساختار های تکتونیکی از مهم ترین عوامل کارستی شدن سنگ های انحلال پذیر هستند.</a:t>
            </a:r>
          </a:p>
          <a:p>
            <a:pPr algn="r" rtl="1"/>
            <a:r>
              <a:rPr lang="fa-IR" dirty="0">
                <a:solidFill>
                  <a:srgbClr val="FF0000"/>
                </a:solidFill>
                <a:cs typeface="Titr" panose="00000700000000000000" pitchFamily="2" charset="-78"/>
              </a:rPr>
              <a:t>عوامل موثر در شرایط هیدودینامیکی دره های کارستی</a:t>
            </a:r>
          </a:p>
          <a:p>
            <a:pPr algn="r" rtl="1"/>
            <a:r>
              <a:rPr lang="fa-IR" dirty="0">
                <a:solidFill>
                  <a:srgbClr val="FFFF00"/>
                </a:solidFill>
                <a:cs typeface="Titr" panose="00000700000000000000" pitchFamily="2" charset="-78"/>
              </a:rPr>
              <a:t>ساختمان هیدروژئولوژیکی دره</a:t>
            </a:r>
          </a:p>
          <a:p>
            <a:pPr algn="r" rtl="1"/>
            <a:r>
              <a:rPr lang="fa-IR" dirty="0">
                <a:solidFill>
                  <a:schemeClr val="bg1"/>
                </a:solidFill>
                <a:cs typeface="Titr" panose="00000700000000000000" pitchFamily="2" charset="-78"/>
              </a:rPr>
              <a:t>ارتباط بین آب های سطحی و آب زیرزمینی در دره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382" y="21269"/>
            <a:ext cx="893618" cy="8936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33055" y="51162"/>
            <a:ext cx="6871064" cy="587828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fa-IR" sz="2700" b="1" dirty="0">
                <a:solidFill>
                  <a:srgbClr val="FFC000"/>
                </a:solidFill>
                <a:cs typeface="2  Titr" panose="00000700000000000000" pitchFamily="2" charset="-78"/>
              </a:rPr>
              <a:t>شرایط هیدرودینامیکی دره های کارستی</a:t>
            </a:r>
            <a:endParaRPr lang="en-US" sz="2700" b="1" dirty="0">
              <a:solidFill>
                <a:srgbClr val="FFC000"/>
              </a:solidFill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07748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4846" cy="398417"/>
          </a:xfrm>
        </p:spPr>
        <p:txBody>
          <a:bodyPr>
            <a:normAutofit/>
          </a:bodyPr>
          <a:lstStyle/>
          <a:p>
            <a:pPr rtl="1"/>
            <a:r>
              <a:rPr lang="fa-IR" sz="1050" b="1" dirty="0">
                <a:solidFill>
                  <a:schemeClr val="bg1"/>
                </a:solidFill>
                <a:cs typeface="2  Titr" panose="00000700000000000000" pitchFamily="2" charset="-78"/>
              </a:rPr>
              <a:t>اشکال کارستی</a:t>
            </a:r>
            <a:endParaRPr lang="en-US" sz="1050" dirty="0">
              <a:solidFill>
                <a:schemeClr val="bg1"/>
              </a:solidFill>
              <a:cs typeface="2 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379" y="1095589"/>
            <a:ext cx="9004661" cy="5762411"/>
          </a:xfrm>
        </p:spPr>
        <p:txBody>
          <a:bodyPr>
            <a:normAutofit/>
          </a:bodyPr>
          <a:lstStyle/>
          <a:p>
            <a:pPr algn="r" rtl="1"/>
            <a:endParaRPr lang="fa-IR" sz="2100" b="1" dirty="0">
              <a:solidFill>
                <a:schemeClr val="bg1"/>
              </a:solidFill>
              <a:cs typeface="Titr" panose="00000700000000000000" pitchFamily="2" charset="-78"/>
            </a:endParaRPr>
          </a:p>
          <a:p>
            <a:pPr algn="r" rtl="1"/>
            <a:r>
              <a:rPr lang="fa-IR" dirty="0">
                <a:solidFill>
                  <a:schemeClr val="bg1"/>
                </a:solidFill>
                <a:cs typeface="Titr" panose="00000700000000000000" pitchFamily="2" charset="-78"/>
              </a:rPr>
              <a:t>ساختمان هیدروژئولوژی کارست</a:t>
            </a:r>
          </a:p>
          <a:p>
            <a:pPr algn="r" rtl="1"/>
            <a:r>
              <a:rPr lang="fa-IR" dirty="0">
                <a:solidFill>
                  <a:srgbClr val="FF0000"/>
                </a:solidFill>
                <a:cs typeface="Titr" panose="00000700000000000000" pitchFamily="2" charset="-78"/>
              </a:rPr>
              <a:t>ذخیره سازی و حرکت آب زیر زمینی از یک واحد هیدروژئولوژی توسط ساختمان هیدروژئولوژی آن واحد قابل کنترل است</a:t>
            </a:r>
          </a:p>
          <a:p>
            <a:pPr algn="r" rtl="1"/>
            <a:endParaRPr lang="fa-IR" dirty="0">
              <a:solidFill>
                <a:srgbClr val="FF0000"/>
              </a:solidFill>
              <a:cs typeface="Titr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382" y="21269"/>
            <a:ext cx="893618" cy="8936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33055" y="51162"/>
            <a:ext cx="6871064" cy="587828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fa-IR" sz="2700" b="1" dirty="0">
                <a:solidFill>
                  <a:srgbClr val="FFC000"/>
                </a:solidFill>
                <a:cs typeface="2  Titr" panose="00000700000000000000" pitchFamily="2" charset="-78"/>
              </a:rPr>
              <a:t>شرایط هیدرودینامیکی دره های کارستی</a:t>
            </a:r>
            <a:endParaRPr lang="en-US" sz="2700" b="1" dirty="0">
              <a:solidFill>
                <a:srgbClr val="FFC000"/>
              </a:solidFill>
              <a:cs typeface="2  Titr" panose="00000700000000000000" pitchFamily="2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7FD04CC-D4A5-4BC3-A225-BCFA90FC0C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610" y="2894898"/>
            <a:ext cx="3165868" cy="3419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76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4846" cy="398417"/>
          </a:xfrm>
        </p:spPr>
        <p:txBody>
          <a:bodyPr>
            <a:normAutofit/>
          </a:bodyPr>
          <a:lstStyle/>
          <a:p>
            <a:pPr rtl="1"/>
            <a:r>
              <a:rPr lang="fa-IR" sz="1050" b="1" dirty="0">
                <a:solidFill>
                  <a:schemeClr val="bg1"/>
                </a:solidFill>
                <a:cs typeface="2  Titr" panose="00000700000000000000" pitchFamily="2" charset="-78"/>
              </a:rPr>
              <a:t>اشکال کارستی</a:t>
            </a:r>
            <a:endParaRPr lang="en-US" sz="1050" dirty="0">
              <a:solidFill>
                <a:schemeClr val="bg1"/>
              </a:solidFill>
              <a:cs typeface="2 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379" y="1095589"/>
            <a:ext cx="9004661" cy="5762411"/>
          </a:xfrm>
        </p:spPr>
        <p:txBody>
          <a:bodyPr>
            <a:normAutofit/>
          </a:bodyPr>
          <a:lstStyle/>
          <a:p>
            <a:pPr algn="r" rtl="1"/>
            <a:endParaRPr lang="fa-IR" sz="2100" b="1" dirty="0">
              <a:solidFill>
                <a:schemeClr val="bg1"/>
              </a:solidFill>
              <a:cs typeface="Titr" panose="00000700000000000000" pitchFamily="2" charset="-78"/>
            </a:endParaRPr>
          </a:p>
          <a:p>
            <a:pPr algn="r" rtl="1"/>
            <a:r>
              <a:rPr lang="fa-IR" dirty="0">
                <a:solidFill>
                  <a:schemeClr val="bg1"/>
                </a:solidFill>
                <a:cs typeface="Titr" panose="00000700000000000000" pitchFamily="2" charset="-78"/>
              </a:rPr>
              <a:t>سطح زهکشی آب زیرزمینی کارست</a:t>
            </a:r>
          </a:p>
          <a:p>
            <a:pPr algn="r" rtl="1"/>
            <a:r>
              <a:rPr lang="fa-IR" dirty="0">
                <a:solidFill>
                  <a:srgbClr val="FF0000"/>
                </a:solidFill>
                <a:cs typeface="Titr" panose="00000700000000000000" pitchFamily="2" charset="-78"/>
              </a:rPr>
              <a:t>معمولا آب زیرزمینی در محیط کارستی جریان می یابد تا  خود را به سطح زهکشی یا  تخلیه برساند</a:t>
            </a:r>
          </a:p>
          <a:p>
            <a:pPr algn="r" rtl="1"/>
            <a:r>
              <a:rPr lang="fa-IR" dirty="0">
                <a:solidFill>
                  <a:srgbClr val="FFFF00"/>
                </a:solidFill>
                <a:cs typeface="Titr" panose="00000700000000000000" pitchFamily="2" charset="-78"/>
              </a:rPr>
              <a:t>عوامل موثر بر جریان در محیط کارستی:</a:t>
            </a:r>
          </a:p>
          <a:p>
            <a:pPr algn="r" rtl="1"/>
            <a:r>
              <a:rPr lang="fa-IR" dirty="0">
                <a:solidFill>
                  <a:srgbClr val="FF0000"/>
                </a:solidFill>
                <a:cs typeface="Titr" panose="00000700000000000000" pitchFamily="2" charset="-78"/>
              </a:rPr>
              <a:t>شیب توپوگرافی</a:t>
            </a:r>
          </a:p>
          <a:p>
            <a:pPr algn="r" rtl="1"/>
            <a:r>
              <a:rPr lang="fa-IR" dirty="0">
                <a:solidFill>
                  <a:schemeClr val="bg1"/>
                </a:solidFill>
                <a:cs typeface="Titr" panose="00000700000000000000" pitchFamily="2" charset="-78"/>
              </a:rPr>
              <a:t>ارتباط با ساحتمان هیدروژئولوژی</a:t>
            </a:r>
          </a:p>
          <a:p>
            <a:pPr algn="r" rtl="1"/>
            <a:r>
              <a:rPr lang="fa-IR" dirty="0">
                <a:solidFill>
                  <a:srgbClr val="FF0000"/>
                </a:solidFill>
                <a:cs typeface="Titr" panose="00000700000000000000" pitchFamily="2" charset="-78"/>
              </a:rPr>
              <a:t>موقعیت آبخوان کارستی</a:t>
            </a:r>
          </a:p>
          <a:p>
            <a:pPr algn="r" rtl="1"/>
            <a:r>
              <a:rPr lang="fa-IR" dirty="0">
                <a:solidFill>
                  <a:schemeClr val="bg1"/>
                </a:solidFill>
                <a:cs typeface="Titr" panose="00000700000000000000" pitchFamily="2" charset="-78"/>
              </a:rPr>
              <a:t>عموماً سطح زهکشی از شیب عمومی لایه ها جهت حرکت آب زیرزمینی تبعیت می کند. </a:t>
            </a:r>
          </a:p>
          <a:p>
            <a:pPr algn="r" rtl="1"/>
            <a:r>
              <a:rPr lang="fa-IR" dirty="0">
                <a:solidFill>
                  <a:srgbClr val="FF0000"/>
                </a:solidFill>
                <a:cs typeface="Titr" panose="00000700000000000000" pitchFamily="2" charset="-78"/>
              </a:rPr>
              <a:t>حرکت و نگهداری آب زیرزمینی توسط ساختمان هیدروژئولوژی کنترل می گردد ولی مسیر و نوع جریان آب به شبکه زیرزمینی کارست وابسته است.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382" y="21269"/>
            <a:ext cx="893618" cy="8936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33055" y="51162"/>
            <a:ext cx="6871064" cy="587828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fa-IR" sz="2700" b="1" dirty="0">
                <a:solidFill>
                  <a:srgbClr val="FFC000"/>
                </a:solidFill>
                <a:cs typeface="2  Titr" panose="00000700000000000000" pitchFamily="2" charset="-78"/>
              </a:rPr>
              <a:t>شرایط هیدرودینامیکی دره های کارستی</a:t>
            </a:r>
            <a:endParaRPr lang="en-US" sz="2700" b="1" dirty="0">
              <a:solidFill>
                <a:srgbClr val="FFC000"/>
              </a:solidFill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52710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4846" cy="398417"/>
          </a:xfrm>
        </p:spPr>
        <p:txBody>
          <a:bodyPr>
            <a:normAutofit/>
          </a:bodyPr>
          <a:lstStyle/>
          <a:p>
            <a:pPr rtl="1"/>
            <a:r>
              <a:rPr lang="fa-IR" sz="1050" b="1" dirty="0">
                <a:solidFill>
                  <a:schemeClr val="bg1"/>
                </a:solidFill>
                <a:cs typeface="2  Titr" panose="00000700000000000000" pitchFamily="2" charset="-78"/>
              </a:rPr>
              <a:t>اشکال کارستی</a:t>
            </a:r>
            <a:endParaRPr lang="en-US" sz="1050" dirty="0">
              <a:solidFill>
                <a:schemeClr val="bg1"/>
              </a:solidFill>
              <a:cs typeface="2 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379" y="1095589"/>
            <a:ext cx="9004661" cy="5762411"/>
          </a:xfrm>
        </p:spPr>
        <p:txBody>
          <a:bodyPr>
            <a:normAutofit/>
          </a:bodyPr>
          <a:lstStyle/>
          <a:p>
            <a:pPr algn="r" rtl="1"/>
            <a:endParaRPr lang="fa-IR" sz="2100" b="1" dirty="0">
              <a:solidFill>
                <a:schemeClr val="bg1"/>
              </a:solidFill>
              <a:cs typeface="Titr" panose="00000700000000000000" pitchFamily="2" charset="-78"/>
            </a:endParaRPr>
          </a:p>
          <a:p>
            <a:pPr algn="r" rtl="1"/>
            <a:r>
              <a:rPr lang="fa-IR" dirty="0">
                <a:solidFill>
                  <a:schemeClr val="bg1"/>
                </a:solidFill>
                <a:cs typeface="Titr" panose="00000700000000000000" pitchFamily="2" charset="-78"/>
              </a:rPr>
              <a:t>سطح زهکشی آب زیرزمینی کارست</a:t>
            </a:r>
          </a:p>
          <a:p>
            <a:pPr algn="r" rtl="1"/>
            <a:r>
              <a:rPr lang="fa-IR" dirty="0">
                <a:solidFill>
                  <a:srgbClr val="FF0000"/>
                </a:solidFill>
                <a:cs typeface="Titr" panose="00000700000000000000" pitchFamily="2" charset="-78"/>
              </a:rPr>
              <a:t>عوامل موثر بر جریان در محیط کارستی:</a:t>
            </a:r>
          </a:p>
          <a:p>
            <a:pPr algn="r" rtl="1"/>
            <a:r>
              <a:rPr lang="fa-IR" dirty="0">
                <a:solidFill>
                  <a:srgbClr val="FF0000"/>
                </a:solidFill>
                <a:cs typeface="Titr" panose="00000700000000000000" pitchFamily="2" charset="-78"/>
              </a:rPr>
              <a:t>شیب توپوگرافی</a:t>
            </a:r>
          </a:p>
          <a:p>
            <a:pPr algn="r" rtl="1"/>
            <a:r>
              <a:rPr lang="fa-IR" dirty="0">
                <a:solidFill>
                  <a:srgbClr val="FF0000"/>
                </a:solidFill>
                <a:cs typeface="Titr" panose="00000700000000000000" pitchFamily="2" charset="-78"/>
              </a:rPr>
              <a:t>ارتباط با ساختمان هیدروژئولوژی</a:t>
            </a:r>
          </a:p>
          <a:p>
            <a:pPr algn="r" rtl="1"/>
            <a:r>
              <a:rPr lang="fa-IR" dirty="0">
                <a:solidFill>
                  <a:srgbClr val="FF0000"/>
                </a:solidFill>
                <a:cs typeface="Titr" panose="00000700000000000000" pitchFamily="2" charset="-78"/>
              </a:rPr>
              <a:t>موقعیت آبخوان کارستی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382" y="21269"/>
            <a:ext cx="893618" cy="8936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33055" y="51162"/>
            <a:ext cx="6871064" cy="587828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fa-IR" sz="2700" b="1" dirty="0">
                <a:solidFill>
                  <a:srgbClr val="FFC000"/>
                </a:solidFill>
                <a:cs typeface="2  Titr" panose="00000700000000000000" pitchFamily="2" charset="-78"/>
              </a:rPr>
              <a:t>شرایط هیدرودینامیکی دره های کارستی</a:t>
            </a:r>
            <a:endParaRPr lang="en-US" sz="2700" b="1" dirty="0">
              <a:solidFill>
                <a:srgbClr val="FFC000"/>
              </a:solidFill>
              <a:cs typeface="2  Titr" panose="00000700000000000000" pitchFamily="2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75EFE11-D3AB-40E6-8F52-1F0D68443D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091" y="2036244"/>
            <a:ext cx="3606085" cy="203486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17D05FC-8D40-40D6-BC71-DCA6E9C9B1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087" y="4220387"/>
            <a:ext cx="3642539" cy="182832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6AD0A6C-89D6-466B-A4D4-A3FECA4F33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34391" y="6263500"/>
            <a:ext cx="2875217" cy="52496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D34961A-988A-40A4-9969-04992D6D8D6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86818" y="4220387"/>
            <a:ext cx="3992451" cy="1706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083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4846" cy="398417"/>
          </a:xfrm>
        </p:spPr>
        <p:txBody>
          <a:bodyPr>
            <a:normAutofit/>
          </a:bodyPr>
          <a:lstStyle/>
          <a:p>
            <a:pPr rtl="1"/>
            <a:r>
              <a:rPr lang="fa-IR" sz="1050" b="1" dirty="0">
                <a:solidFill>
                  <a:schemeClr val="bg1"/>
                </a:solidFill>
                <a:cs typeface="2  Titr" panose="00000700000000000000" pitchFamily="2" charset="-78"/>
              </a:rPr>
              <a:t>اشکال کارستی</a:t>
            </a:r>
            <a:endParaRPr lang="en-US" sz="1050" dirty="0">
              <a:solidFill>
                <a:schemeClr val="bg1"/>
              </a:solidFill>
              <a:cs typeface="2 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379" y="1095589"/>
            <a:ext cx="9004661" cy="5762411"/>
          </a:xfrm>
        </p:spPr>
        <p:txBody>
          <a:bodyPr>
            <a:normAutofit/>
          </a:bodyPr>
          <a:lstStyle/>
          <a:p>
            <a:pPr algn="r" rtl="1"/>
            <a:endParaRPr lang="fa-IR" sz="2100" b="1" dirty="0">
              <a:solidFill>
                <a:schemeClr val="bg1"/>
              </a:solidFill>
              <a:cs typeface="Titr" panose="00000700000000000000" pitchFamily="2" charset="-78"/>
            </a:endParaRPr>
          </a:p>
          <a:p>
            <a:pPr algn="r" rtl="1"/>
            <a:r>
              <a:rPr lang="fa-IR" dirty="0">
                <a:solidFill>
                  <a:schemeClr val="bg1"/>
                </a:solidFill>
                <a:cs typeface="Titr" panose="00000700000000000000" pitchFamily="2" charset="-78"/>
              </a:rPr>
              <a:t>انواع دره های کارستی بر اساس شرایط هیدرودینامیکی</a:t>
            </a:r>
          </a:p>
          <a:p>
            <a:pPr algn="r" rtl="1"/>
            <a:r>
              <a:rPr lang="fa-IR" dirty="0">
                <a:solidFill>
                  <a:srgbClr val="FF0000"/>
                </a:solidFill>
                <a:cs typeface="Titr" panose="00000700000000000000" pitchFamily="2" charset="-78"/>
              </a:rPr>
              <a:t>گروه اول: درههای تغذیه کننده آب زیرزمینی </a:t>
            </a:r>
          </a:p>
          <a:p>
            <a:pPr algn="r" rtl="1"/>
            <a:endParaRPr lang="fa-IR" dirty="0">
              <a:solidFill>
                <a:srgbClr val="FF0000"/>
              </a:solidFill>
              <a:cs typeface="Titr" panose="00000700000000000000" pitchFamily="2" charset="-78"/>
            </a:endParaRPr>
          </a:p>
          <a:p>
            <a:pPr algn="r" rtl="1"/>
            <a:r>
              <a:rPr lang="fa-IR" dirty="0">
                <a:solidFill>
                  <a:srgbClr val="FF0000"/>
                </a:solidFill>
                <a:cs typeface="Titr" panose="00000700000000000000" pitchFamily="2" charset="-78"/>
              </a:rPr>
              <a:t>دره تراوش بیرونی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382" y="21269"/>
            <a:ext cx="893618" cy="8936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33055" y="51162"/>
            <a:ext cx="6871064" cy="587828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fa-IR" sz="2700" b="1" dirty="0">
                <a:solidFill>
                  <a:srgbClr val="FFC000"/>
                </a:solidFill>
                <a:cs typeface="2  Titr" panose="00000700000000000000" pitchFamily="2" charset="-78"/>
              </a:rPr>
              <a:t>شرایط هیدرودینامیکی دره های کارستی</a:t>
            </a:r>
            <a:endParaRPr lang="en-US" sz="2700" b="1" dirty="0">
              <a:solidFill>
                <a:srgbClr val="FFC000"/>
              </a:solidFill>
              <a:cs typeface="2  Titr" panose="00000700000000000000" pitchFamily="2" charset="-78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D6F3128-DD46-435E-9361-C23C6945C9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114" y="3657600"/>
            <a:ext cx="8051738" cy="2104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205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4846" cy="398417"/>
          </a:xfrm>
        </p:spPr>
        <p:txBody>
          <a:bodyPr>
            <a:normAutofit/>
          </a:bodyPr>
          <a:lstStyle/>
          <a:p>
            <a:pPr rtl="1"/>
            <a:r>
              <a:rPr lang="fa-IR" sz="1050" b="1" dirty="0">
                <a:solidFill>
                  <a:schemeClr val="bg1"/>
                </a:solidFill>
                <a:cs typeface="2  Titr" panose="00000700000000000000" pitchFamily="2" charset="-78"/>
              </a:rPr>
              <a:t>اشکال کارستی</a:t>
            </a:r>
            <a:endParaRPr lang="en-US" sz="1050" dirty="0">
              <a:solidFill>
                <a:schemeClr val="bg1"/>
              </a:solidFill>
              <a:cs typeface="2 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379" y="1095589"/>
            <a:ext cx="9004661" cy="5762411"/>
          </a:xfrm>
        </p:spPr>
        <p:txBody>
          <a:bodyPr>
            <a:normAutofit/>
          </a:bodyPr>
          <a:lstStyle/>
          <a:p>
            <a:pPr algn="r" rtl="1"/>
            <a:endParaRPr lang="fa-IR" sz="2100" b="1" dirty="0">
              <a:solidFill>
                <a:schemeClr val="bg1"/>
              </a:solidFill>
              <a:cs typeface="Titr" panose="00000700000000000000" pitchFamily="2" charset="-78"/>
            </a:endParaRPr>
          </a:p>
          <a:p>
            <a:pPr algn="r" rtl="1"/>
            <a:r>
              <a:rPr lang="fa-IR" dirty="0">
                <a:solidFill>
                  <a:schemeClr val="bg1"/>
                </a:solidFill>
                <a:cs typeface="Titr" panose="00000700000000000000" pitchFamily="2" charset="-78"/>
              </a:rPr>
              <a:t>انواع دره های کارستی بر اساس شرایط هیدرودینامیکی</a:t>
            </a:r>
          </a:p>
          <a:p>
            <a:pPr algn="r" rtl="1"/>
            <a:r>
              <a:rPr lang="fa-IR" dirty="0">
                <a:solidFill>
                  <a:srgbClr val="FF0000"/>
                </a:solidFill>
                <a:cs typeface="Titr" panose="00000700000000000000" pitchFamily="2" charset="-78"/>
              </a:rPr>
              <a:t>گروه اول  : دره های تغذیه  کننده آب زیرزمینی </a:t>
            </a:r>
          </a:p>
          <a:p>
            <a:pPr algn="r" rtl="1"/>
            <a:endParaRPr lang="fa-IR" dirty="0">
              <a:solidFill>
                <a:srgbClr val="FF0000"/>
              </a:solidFill>
              <a:cs typeface="Titr" panose="00000700000000000000" pitchFamily="2" charset="-78"/>
            </a:endParaRPr>
          </a:p>
          <a:p>
            <a:pPr algn="r" rtl="1"/>
            <a:r>
              <a:rPr lang="fa-IR" dirty="0">
                <a:solidFill>
                  <a:srgbClr val="FF0000"/>
                </a:solidFill>
                <a:cs typeface="Titr" panose="00000700000000000000" pitchFamily="2" charset="-78"/>
              </a:rPr>
              <a:t>دره نگهدارنده</a:t>
            </a:r>
          </a:p>
          <a:p>
            <a:pPr algn="r" rtl="1"/>
            <a:endParaRPr lang="fa-IR" dirty="0">
              <a:solidFill>
                <a:srgbClr val="FF0000"/>
              </a:solidFill>
              <a:cs typeface="Titr" panose="00000700000000000000" pitchFamily="2" charset="-78"/>
            </a:endParaRPr>
          </a:p>
          <a:p>
            <a:pPr algn="r" rtl="1"/>
            <a:endParaRPr lang="fa-IR" dirty="0">
              <a:solidFill>
                <a:srgbClr val="FF0000"/>
              </a:solidFill>
              <a:cs typeface="Titr" panose="00000700000000000000" pitchFamily="2" charset="-78"/>
            </a:endParaRPr>
          </a:p>
          <a:p>
            <a:pPr algn="r" rtl="1"/>
            <a:endParaRPr lang="fa-IR" dirty="0">
              <a:solidFill>
                <a:srgbClr val="FF0000"/>
              </a:solidFill>
              <a:cs typeface="Titr" panose="00000700000000000000" pitchFamily="2" charset="-78"/>
            </a:endParaRPr>
          </a:p>
          <a:p>
            <a:pPr algn="r" rtl="1"/>
            <a:endParaRPr lang="fa-IR" dirty="0">
              <a:solidFill>
                <a:srgbClr val="FF0000"/>
              </a:solidFill>
              <a:cs typeface="Titr" panose="00000700000000000000" pitchFamily="2" charset="-78"/>
            </a:endParaRPr>
          </a:p>
          <a:p>
            <a:pPr algn="r" rtl="1"/>
            <a:r>
              <a:rPr lang="fa-IR" dirty="0">
                <a:solidFill>
                  <a:srgbClr val="FF0000"/>
                </a:solidFill>
                <a:cs typeface="Titr" panose="00000700000000000000" pitchFamily="2" charset="-78"/>
              </a:rPr>
              <a:t>دره مکشی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382" y="21269"/>
            <a:ext cx="893618" cy="8936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33055" y="51162"/>
            <a:ext cx="6871064" cy="587828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fa-IR" sz="2700" b="1" dirty="0">
                <a:solidFill>
                  <a:srgbClr val="FFC000"/>
                </a:solidFill>
                <a:cs typeface="2  Titr" panose="00000700000000000000" pitchFamily="2" charset="-78"/>
              </a:rPr>
              <a:t>شرایط هیدرودینامیکی دره های کارستی</a:t>
            </a:r>
            <a:endParaRPr lang="en-US" sz="2700" b="1" dirty="0">
              <a:solidFill>
                <a:srgbClr val="FFC000"/>
              </a:solidFill>
              <a:cs typeface="2  Titr" panose="00000700000000000000" pitchFamily="2" charset="-78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7385D91-1C8A-4AFB-9C22-D537E3566D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378" y="2562707"/>
            <a:ext cx="3219718" cy="159054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856ABE1-BEF2-49C1-B6BB-4494C9908B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0378" y="4810164"/>
            <a:ext cx="3092718" cy="1590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283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4846" cy="398417"/>
          </a:xfrm>
        </p:spPr>
        <p:txBody>
          <a:bodyPr>
            <a:normAutofit/>
          </a:bodyPr>
          <a:lstStyle/>
          <a:p>
            <a:pPr rtl="1"/>
            <a:r>
              <a:rPr lang="fa-IR" sz="1050" b="1" dirty="0">
                <a:solidFill>
                  <a:schemeClr val="bg1"/>
                </a:solidFill>
                <a:cs typeface="2  Titr" panose="00000700000000000000" pitchFamily="2" charset="-78"/>
              </a:rPr>
              <a:t>اشکال کارستی</a:t>
            </a:r>
            <a:endParaRPr lang="en-US" sz="1050" dirty="0">
              <a:solidFill>
                <a:schemeClr val="bg1"/>
              </a:solidFill>
              <a:cs typeface="2 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379" y="1095589"/>
            <a:ext cx="9004661" cy="5762411"/>
          </a:xfrm>
        </p:spPr>
        <p:txBody>
          <a:bodyPr>
            <a:normAutofit/>
          </a:bodyPr>
          <a:lstStyle/>
          <a:p>
            <a:pPr algn="r" rtl="1"/>
            <a:endParaRPr lang="fa-IR" sz="2100" b="1" dirty="0">
              <a:solidFill>
                <a:schemeClr val="bg1"/>
              </a:solidFill>
              <a:cs typeface="Titr" panose="00000700000000000000" pitchFamily="2" charset="-78"/>
            </a:endParaRPr>
          </a:p>
          <a:p>
            <a:pPr algn="r" rtl="1"/>
            <a:r>
              <a:rPr lang="fa-IR" dirty="0">
                <a:solidFill>
                  <a:schemeClr val="bg1"/>
                </a:solidFill>
                <a:cs typeface="Titr" panose="00000700000000000000" pitchFamily="2" charset="-78"/>
              </a:rPr>
              <a:t>انواع دره های کارستی بر اساس شرایط هیدرودینامیکی</a:t>
            </a:r>
          </a:p>
          <a:p>
            <a:pPr algn="r" rtl="1"/>
            <a:r>
              <a:rPr lang="fa-IR" dirty="0">
                <a:solidFill>
                  <a:srgbClr val="FF0000"/>
                </a:solidFill>
                <a:cs typeface="Titr" panose="00000700000000000000" pitchFamily="2" charset="-78"/>
              </a:rPr>
              <a:t>گروه دوم : دره های تخلیه کننده آب زیرزمینی </a:t>
            </a:r>
          </a:p>
          <a:p>
            <a:pPr algn="r" rtl="1"/>
            <a:endParaRPr lang="fa-IR" dirty="0">
              <a:solidFill>
                <a:srgbClr val="FF0000"/>
              </a:solidFill>
              <a:cs typeface="Titr" panose="00000700000000000000" pitchFamily="2" charset="-78"/>
            </a:endParaRPr>
          </a:p>
          <a:p>
            <a:pPr algn="r" rtl="1"/>
            <a:r>
              <a:rPr lang="fa-IR" dirty="0">
                <a:solidFill>
                  <a:srgbClr val="FF0000"/>
                </a:solidFill>
                <a:cs typeface="Titr" panose="00000700000000000000" pitchFamily="2" charset="-78"/>
              </a:rPr>
              <a:t>دره زهکش نشتی</a:t>
            </a:r>
          </a:p>
          <a:p>
            <a:pPr algn="r" rtl="1"/>
            <a:endParaRPr lang="fa-IR" dirty="0">
              <a:solidFill>
                <a:srgbClr val="FF0000"/>
              </a:solidFill>
              <a:cs typeface="Titr" panose="00000700000000000000" pitchFamily="2" charset="-78"/>
            </a:endParaRPr>
          </a:p>
          <a:p>
            <a:pPr algn="r" rtl="1"/>
            <a:endParaRPr lang="fa-IR" dirty="0">
              <a:solidFill>
                <a:srgbClr val="FF0000"/>
              </a:solidFill>
              <a:cs typeface="Titr" panose="00000700000000000000" pitchFamily="2" charset="-78"/>
            </a:endParaRPr>
          </a:p>
          <a:p>
            <a:pPr algn="r" rtl="1"/>
            <a:endParaRPr lang="fa-IR" dirty="0">
              <a:solidFill>
                <a:srgbClr val="FF0000"/>
              </a:solidFill>
              <a:cs typeface="Titr" panose="00000700000000000000" pitchFamily="2" charset="-78"/>
            </a:endParaRPr>
          </a:p>
          <a:p>
            <a:pPr algn="r" rtl="1"/>
            <a:endParaRPr lang="fa-IR" dirty="0">
              <a:solidFill>
                <a:srgbClr val="FF0000"/>
              </a:solidFill>
              <a:cs typeface="Titr" panose="00000700000000000000" pitchFamily="2" charset="-78"/>
            </a:endParaRPr>
          </a:p>
          <a:p>
            <a:pPr algn="r" rtl="1"/>
            <a:endParaRPr lang="fa-IR" dirty="0">
              <a:solidFill>
                <a:srgbClr val="FF0000"/>
              </a:solidFill>
              <a:cs typeface="Titr" panose="00000700000000000000" pitchFamily="2" charset="-78"/>
            </a:endParaRPr>
          </a:p>
          <a:p>
            <a:pPr algn="r" rtl="1"/>
            <a:r>
              <a:rPr lang="fa-IR" dirty="0">
                <a:solidFill>
                  <a:srgbClr val="FF0000"/>
                </a:solidFill>
                <a:cs typeface="Titr" panose="00000700000000000000" pitchFamily="2" charset="-78"/>
              </a:rPr>
              <a:t>دره زهکش لوله ا ی</a:t>
            </a:r>
          </a:p>
          <a:p>
            <a:pPr algn="r" rtl="1"/>
            <a:endParaRPr lang="fa-IR" dirty="0">
              <a:solidFill>
                <a:srgbClr val="FF0000"/>
              </a:solidFill>
              <a:cs typeface="Titr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382" y="21269"/>
            <a:ext cx="893618" cy="8936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33055" y="51162"/>
            <a:ext cx="6871064" cy="587828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fa-IR" sz="2700" b="1" dirty="0">
                <a:solidFill>
                  <a:srgbClr val="FFC000"/>
                </a:solidFill>
                <a:cs typeface="2  Titr" panose="00000700000000000000" pitchFamily="2" charset="-78"/>
              </a:rPr>
              <a:t>شرایط هیدرودینامیکی دره های کارستی</a:t>
            </a:r>
            <a:endParaRPr lang="en-US" sz="2700" b="1" dirty="0">
              <a:solidFill>
                <a:srgbClr val="FFC000"/>
              </a:solidFill>
              <a:cs typeface="2  Titr" panose="00000700000000000000" pitchFamily="2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C1233F3-4044-4891-82E4-1FAD838F6B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1595" y="2839791"/>
            <a:ext cx="3927390" cy="140373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6E513DA-6504-4412-8ABA-CB94D03B30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9250" y="4938925"/>
            <a:ext cx="3713367" cy="1663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139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4846" cy="398417"/>
          </a:xfrm>
        </p:spPr>
        <p:txBody>
          <a:bodyPr>
            <a:normAutofit/>
          </a:bodyPr>
          <a:lstStyle/>
          <a:p>
            <a:pPr rtl="1"/>
            <a:r>
              <a:rPr lang="fa-IR" sz="1050" b="1" dirty="0">
                <a:solidFill>
                  <a:schemeClr val="bg1"/>
                </a:solidFill>
                <a:cs typeface="2  Titr" panose="00000700000000000000" pitchFamily="2" charset="-78"/>
              </a:rPr>
              <a:t>اشکال کارستی</a:t>
            </a:r>
            <a:endParaRPr lang="en-US" sz="1050" dirty="0">
              <a:solidFill>
                <a:schemeClr val="bg1"/>
              </a:solidFill>
              <a:cs typeface="2 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379" y="1095589"/>
            <a:ext cx="9004661" cy="5762411"/>
          </a:xfrm>
        </p:spPr>
        <p:txBody>
          <a:bodyPr>
            <a:normAutofit/>
          </a:bodyPr>
          <a:lstStyle/>
          <a:p>
            <a:pPr algn="r" rtl="1"/>
            <a:endParaRPr lang="fa-IR" sz="2100" b="1" dirty="0">
              <a:solidFill>
                <a:schemeClr val="bg1"/>
              </a:solidFill>
              <a:cs typeface="Titr" panose="00000700000000000000" pitchFamily="2" charset="-78"/>
            </a:endParaRPr>
          </a:p>
          <a:p>
            <a:pPr algn="r" rtl="1"/>
            <a:r>
              <a:rPr lang="fa-IR" dirty="0">
                <a:solidFill>
                  <a:schemeClr val="bg1"/>
                </a:solidFill>
                <a:cs typeface="Titr" panose="00000700000000000000" pitchFamily="2" charset="-78"/>
              </a:rPr>
              <a:t>انواع دره های کارستی بر اساس شرایط هیدرودینامیکی</a:t>
            </a:r>
          </a:p>
          <a:p>
            <a:pPr algn="r" rtl="1"/>
            <a:r>
              <a:rPr lang="fa-IR" dirty="0">
                <a:solidFill>
                  <a:srgbClr val="FF0000"/>
                </a:solidFill>
                <a:cs typeface="Titr" panose="00000700000000000000" pitchFamily="2" charset="-78"/>
              </a:rPr>
              <a:t>گروه اول: دره های که رود خانه و آبخوان همدیگر را  تغذیه می کنند</a:t>
            </a:r>
          </a:p>
          <a:p>
            <a:pPr algn="r" rtl="1"/>
            <a:endParaRPr lang="fa-IR" dirty="0">
              <a:solidFill>
                <a:srgbClr val="FF0000"/>
              </a:solidFill>
              <a:cs typeface="Titr" panose="00000700000000000000" pitchFamily="2" charset="-78"/>
            </a:endParaRPr>
          </a:p>
          <a:p>
            <a:pPr algn="r" rtl="1"/>
            <a:r>
              <a:rPr lang="fa-IR" dirty="0">
                <a:solidFill>
                  <a:srgbClr val="FF0000"/>
                </a:solidFill>
                <a:cs typeface="Titr" panose="00000700000000000000" pitchFamily="2" charset="-78"/>
              </a:rPr>
              <a:t>دره با تغذیه یکطرفه </a:t>
            </a:r>
          </a:p>
          <a:p>
            <a:pPr algn="r" rtl="1"/>
            <a:endParaRPr lang="fa-IR" dirty="0">
              <a:solidFill>
                <a:srgbClr val="FF0000"/>
              </a:solidFill>
              <a:cs typeface="Titr" panose="00000700000000000000" pitchFamily="2" charset="-78"/>
            </a:endParaRPr>
          </a:p>
          <a:p>
            <a:pPr algn="r" rtl="1"/>
            <a:endParaRPr lang="fa-IR" dirty="0">
              <a:solidFill>
                <a:srgbClr val="FF0000"/>
              </a:solidFill>
              <a:cs typeface="Titr" panose="00000700000000000000" pitchFamily="2" charset="-78"/>
            </a:endParaRPr>
          </a:p>
          <a:p>
            <a:pPr algn="r" rtl="1"/>
            <a:endParaRPr lang="fa-IR" dirty="0">
              <a:solidFill>
                <a:srgbClr val="FF0000"/>
              </a:solidFill>
              <a:cs typeface="Titr" panose="00000700000000000000" pitchFamily="2" charset="-78"/>
            </a:endParaRPr>
          </a:p>
          <a:p>
            <a:pPr algn="r" rtl="1"/>
            <a:endParaRPr lang="fa-IR" dirty="0">
              <a:solidFill>
                <a:srgbClr val="FF0000"/>
              </a:solidFill>
              <a:cs typeface="Titr" panose="00000700000000000000" pitchFamily="2" charset="-78"/>
            </a:endParaRPr>
          </a:p>
          <a:p>
            <a:pPr algn="r" rtl="1"/>
            <a:endParaRPr lang="fa-IR" dirty="0">
              <a:solidFill>
                <a:srgbClr val="FF0000"/>
              </a:solidFill>
              <a:cs typeface="Titr" panose="00000700000000000000" pitchFamily="2" charset="-78"/>
            </a:endParaRPr>
          </a:p>
          <a:p>
            <a:pPr algn="r" rtl="1"/>
            <a:endParaRPr lang="fa-IR" dirty="0">
              <a:solidFill>
                <a:srgbClr val="FF0000"/>
              </a:solidFill>
              <a:cs typeface="Titr" panose="00000700000000000000" pitchFamily="2" charset="-78"/>
            </a:endParaRPr>
          </a:p>
          <a:p>
            <a:pPr algn="r" rtl="1"/>
            <a:r>
              <a:rPr lang="fa-IR" dirty="0">
                <a:solidFill>
                  <a:srgbClr val="FF0000"/>
                </a:solidFill>
                <a:cs typeface="Titr" panose="00000700000000000000" pitchFamily="2" charset="-78"/>
              </a:rPr>
              <a:t>دره با تغذیه متناوب</a:t>
            </a:r>
          </a:p>
          <a:p>
            <a:pPr algn="r" rtl="1"/>
            <a:endParaRPr lang="fa-IR" dirty="0">
              <a:solidFill>
                <a:srgbClr val="FF0000"/>
              </a:solidFill>
              <a:cs typeface="Titr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382" y="21269"/>
            <a:ext cx="893618" cy="8936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33055" y="51162"/>
            <a:ext cx="6871064" cy="587828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fa-IR" sz="2700" b="1" dirty="0">
                <a:solidFill>
                  <a:srgbClr val="FFC000"/>
                </a:solidFill>
                <a:cs typeface="2  Titr" panose="00000700000000000000" pitchFamily="2" charset="-78"/>
              </a:rPr>
              <a:t>شرایط هیدرودینامیکی دره های کارستی</a:t>
            </a:r>
            <a:endParaRPr lang="en-US" sz="2700" b="1" dirty="0">
              <a:solidFill>
                <a:srgbClr val="FFC000"/>
              </a:solidFill>
              <a:cs typeface="2  Titr" panose="00000700000000000000" pitchFamily="2" charset="-78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2252AE2-B913-44EC-85F5-F094A27F89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055" y="2688465"/>
            <a:ext cx="3245476" cy="148107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9F42C29-A69E-4370-99D9-27D33ACBA6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2153" y="4866707"/>
            <a:ext cx="2807594" cy="1738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923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5032</TotalTime>
  <Words>364</Words>
  <Application>Microsoft Office PowerPoint</Application>
  <PresentationFormat>On-screen Show (4:3)</PresentationFormat>
  <Paragraphs>93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اشکال کارستی </vt:lpstr>
      <vt:lpstr>اشکال کارستی</vt:lpstr>
      <vt:lpstr>اشکال کارستی</vt:lpstr>
      <vt:lpstr>اشکال کارستی</vt:lpstr>
      <vt:lpstr>اشکال کارستی</vt:lpstr>
      <vt:lpstr>اشکال کارستی</vt:lpstr>
      <vt:lpstr>اشکال کارستی</vt:lpstr>
      <vt:lpstr>اشکال کارستی</vt:lpstr>
      <vt:lpstr>اشکال کارستی</vt:lpstr>
      <vt:lpstr>اشکال کارستی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----</dc:creator>
  <cp:lastModifiedBy>Dr.khairy</cp:lastModifiedBy>
  <cp:revision>503</cp:revision>
  <dcterms:created xsi:type="dcterms:W3CDTF">2020-09-10T08:49:21Z</dcterms:created>
  <dcterms:modified xsi:type="dcterms:W3CDTF">2022-05-07T14:04:25Z</dcterms:modified>
</cp:coreProperties>
</file>