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7" r:id="rId1"/>
  </p:sldMasterIdLst>
  <p:notesMasterIdLst>
    <p:notesMasterId r:id="rId43"/>
  </p:notesMasterIdLst>
  <p:sldIdLst>
    <p:sldId id="406" r:id="rId2"/>
    <p:sldId id="422" r:id="rId3"/>
    <p:sldId id="423" r:id="rId4"/>
    <p:sldId id="424" r:id="rId5"/>
    <p:sldId id="425" r:id="rId6"/>
    <p:sldId id="435" r:id="rId7"/>
    <p:sldId id="436" r:id="rId8"/>
    <p:sldId id="426" r:id="rId9"/>
    <p:sldId id="427" r:id="rId10"/>
    <p:sldId id="428" r:id="rId11"/>
    <p:sldId id="437" r:id="rId12"/>
    <p:sldId id="429" r:id="rId13"/>
    <p:sldId id="438" r:id="rId14"/>
    <p:sldId id="439" r:id="rId15"/>
    <p:sldId id="440" r:id="rId16"/>
    <p:sldId id="442" r:id="rId17"/>
    <p:sldId id="441" r:id="rId18"/>
    <p:sldId id="443" r:id="rId19"/>
    <p:sldId id="430" r:id="rId20"/>
    <p:sldId id="446" r:id="rId21"/>
    <p:sldId id="447" r:id="rId22"/>
    <p:sldId id="432" r:id="rId23"/>
    <p:sldId id="452" r:id="rId24"/>
    <p:sldId id="453" r:id="rId25"/>
    <p:sldId id="454" r:id="rId26"/>
    <p:sldId id="455" r:id="rId27"/>
    <p:sldId id="456" r:id="rId28"/>
    <p:sldId id="434" r:id="rId29"/>
    <p:sldId id="470" r:id="rId30"/>
    <p:sldId id="471" r:id="rId31"/>
    <p:sldId id="448" r:id="rId32"/>
    <p:sldId id="457" r:id="rId33"/>
    <p:sldId id="459" r:id="rId34"/>
    <p:sldId id="458" r:id="rId35"/>
    <p:sldId id="461" r:id="rId36"/>
    <p:sldId id="462" r:id="rId37"/>
    <p:sldId id="464" r:id="rId38"/>
    <p:sldId id="465" r:id="rId39"/>
    <p:sldId id="466" r:id="rId40"/>
    <p:sldId id="468" r:id="rId41"/>
    <p:sldId id="469" r:id="rId42"/>
  </p:sldIdLst>
  <p:sldSz cx="9144000" cy="6858000" type="screen4x3"/>
  <p:notesSz cx="6858000" cy="9144000"/>
  <p:defaultTextStyle>
    <a:defPPr>
      <a:defRPr lang="en-US"/>
    </a:defPPr>
    <a:lvl1pPr algn="r" rtl="0" fontAlgn="base">
      <a:spcBef>
        <a:spcPct val="0"/>
      </a:spcBef>
      <a:spcAft>
        <a:spcPct val="0"/>
      </a:spcAft>
      <a:defRPr sz="1400" b="1" kern="1200">
        <a:solidFill>
          <a:schemeClr val="tx1"/>
        </a:solidFill>
        <a:latin typeface="Verdana" pitchFamily="34" charset="0"/>
        <a:ea typeface="+mn-ea"/>
        <a:cs typeface="B Zar" pitchFamily="2" charset="-78"/>
      </a:defRPr>
    </a:lvl1pPr>
    <a:lvl2pPr marL="457200" algn="r" rtl="0" fontAlgn="base">
      <a:spcBef>
        <a:spcPct val="0"/>
      </a:spcBef>
      <a:spcAft>
        <a:spcPct val="0"/>
      </a:spcAft>
      <a:defRPr sz="1400" b="1" kern="1200">
        <a:solidFill>
          <a:schemeClr val="tx1"/>
        </a:solidFill>
        <a:latin typeface="Verdana" pitchFamily="34" charset="0"/>
        <a:ea typeface="+mn-ea"/>
        <a:cs typeface="B Zar" pitchFamily="2" charset="-78"/>
      </a:defRPr>
    </a:lvl2pPr>
    <a:lvl3pPr marL="914400" algn="r" rtl="0" fontAlgn="base">
      <a:spcBef>
        <a:spcPct val="0"/>
      </a:spcBef>
      <a:spcAft>
        <a:spcPct val="0"/>
      </a:spcAft>
      <a:defRPr sz="1400" b="1" kern="1200">
        <a:solidFill>
          <a:schemeClr val="tx1"/>
        </a:solidFill>
        <a:latin typeface="Verdana" pitchFamily="34" charset="0"/>
        <a:ea typeface="+mn-ea"/>
        <a:cs typeface="B Zar" pitchFamily="2" charset="-78"/>
      </a:defRPr>
    </a:lvl3pPr>
    <a:lvl4pPr marL="1371600" algn="r" rtl="0" fontAlgn="base">
      <a:spcBef>
        <a:spcPct val="0"/>
      </a:spcBef>
      <a:spcAft>
        <a:spcPct val="0"/>
      </a:spcAft>
      <a:defRPr sz="1400" b="1" kern="1200">
        <a:solidFill>
          <a:schemeClr val="tx1"/>
        </a:solidFill>
        <a:latin typeface="Verdana" pitchFamily="34" charset="0"/>
        <a:ea typeface="+mn-ea"/>
        <a:cs typeface="B Zar" pitchFamily="2" charset="-78"/>
      </a:defRPr>
    </a:lvl4pPr>
    <a:lvl5pPr marL="1828800" algn="r" rtl="0" fontAlgn="base">
      <a:spcBef>
        <a:spcPct val="0"/>
      </a:spcBef>
      <a:spcAft>
        <a:spcPct val="0"/>
      </a:spcAft>
      <a:defRPr sz="1400" b="1" kern="1200">
        <a:solidFill>
          <a:schemeClr val="tx1"/>
        </a:solidFill>
        <a:latin typeface="Verdana" pitchFamily="34" charset="0"/>
        <a:ea typeface="+mn-ea"/>
        <a:cs typeface="B Zar" pitchFamily="2" charset="-78"/>
      </a:defRPr>
    </a:lvl5pPr>
    <a:lvl6pPr marL="2286000" algn="l" defTabSz="914400" rtl="0" eaLnBrk="1" latinLnBrk="0" hangingPunct="1">
      <a:defRPr sz="1400" b="1" kern="1200">
        <a:solidFill>
          <a:schemeClr val="tx1"/>
        </a:solidFill>
        <a:latin typeface="Verdana" pitchFamily="34" charset="0"/>
        <a:ea typeface="+mn-ea"/>
        <a:cs typeface="B Zar" pitchFamily="2" charset="-78"/>
      </a:defRPr>
    </a:lvl6pPr>
    <a:lvl7pPr marL="2743200" algn="l" defTabSz="914400" rtl="0" eaLnBrk="1" latinLnBrk="0" hangingPunct="1">
      <a:defRPr sz="1400" b="1" kern="1200">
        <a:solidFill>
          <a:schemeClr val="tx1"/>
        </a:solidFill>
        <a:latin typeface="Verdana" pitchFamily="34" charset="0"/>
        <a:ea typeface="+mn-ea"/>
        <a:cs typeface="B Zar" pitchFamily="2" charset="-78"/>
      </a:defRPr>
    </a:lvl7pPr>
    <a:lvl8pPr marL="3200400" algn="l" defTabSz="914400" rtl="0" eaLnBrk="1" latinLnBrk="0" hangingPunct="1">
      <a:defRPr sz="1400" b="1" kern="1200">
        <a:solidFill>
          <a:schemeClr val="tx1"/>
        </a:solidFill>
        <a:latin typeface="Verdana" pitchFamily="34" charset="0"/>
        <a:ea typeface="+mn-ea"/>
        <a:cs typeface="B Zar" pitchFamily="2" charset="-78"/>
      </a:defRPr>
    </a:lvl8pPr>
    <a:lvl9pPr marL="3657600" algn="l" defTabSz="914400" rtl="0" eaLnBrk="1" latinLnBrk="0" hangingPunct="1">
      <a:defRPr sz="1400" b="1" kern="1200">
        <a:solidFill>
          <a:schemeClr val="tx1"/>
        </a:solidFill>
        <a:latin typeface="Verdana" pitchFamily="34" charset="0"/>
        <a:ea typeface="+mn-ea"/>
        <a:cs typeface="B Zar"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66FF"/>
    <a:srgbClr val="FF0066"/>
    <a:srgbClr val="FF3399"/>
    <a:srgbClr val="FF5050"/>
    <a:srgbClr val="33CCFF"/>
    <a:srgbClr val="FF99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pitchFamily="34" charset="0"/>
                <a:cs typeface="Arial" pitchFamily="34" charset="0"/>
              </a:defRPr>
            </a:lvl1pPr>
          </a:lstStyle>
          <a:p>
            <a:pPr>
              <a:defRPr/>
            </a:pPr>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cs typeface="Arial" pitchFamily="34"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pitchFamily="34" charset="0"/>
                <a:cs typeface="Arial" pitchFamily="34" charset="0"/>
              </a:defRPr>
            </a:lvl1pPr>
          </a:lstStyle>
          <a:p>
            <a:pPr>
              <a:defRPr/>
            </a:pPr>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cs typeface="Arial" pitchFamily="34" charset="0"/>
              </a:defRPr>
            </a:lvl1pPr>
          </a:lstStyle>
          <a:p>
            <a:pPr>
              <a:defRPr/>
            </a:pPr>
            <a:fld id="{C82377E1-CD66-4052-9AF2-C84D0836BAF7}" type="slidenum">
              <a:rPr lang="ar-SA"/>
              <a:pPr>
                <a:defRPr/>
              </a:pPr>
              <a:t>‹#›</a:t>
            </a:fld>
            <a:endParaRPr lang="en-US"/>
          </a:p>
        </p:txBody>
      </p:sp>
    </p:spTree>
    <p:extLst>
      <p:ext uri="{BB962C8B-B14F-4D97-AF65-F5344CB8AC3E}">
        <p14:creationId xmlns:p14="http://schemas.microsoft.com/office/powerpoint/2010/main" val="4004042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5CCEA80F-09A5-4A1A-8095-935701885DCB}" type="datetime1">
              <a:rPr lang="en-US" smtClean="0"/>
              <a:pPr>
                <a:defRPr/>
              </a:pPr>
              <a:t>5/5/2018</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03B1CDE5-138E-43E8-A27A-C141FA87023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CA1CA4-65C5-4493-81EB-0BD22E669201}" type="datetime1">
              <a:rPr lang="en-US" smtClean="0"/>
              <a:pPr>
                <a:defRPr/>
              </a:pPr>
              <a:t>5/5/2018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CFD76FE-CB51-4B3D-B6B3-13C5C6A7EC7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ED7729AA-A6F2-4743-A9C2-A78DE373B2CF}" type="datetime1">
              <a:rPr lang="en-US" smtClean="0"/>
              <a:pPr>
                <a:defRPr/>
              </a:pPr>
              <a:t>5/5/2018</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160FBC51-E990-4B74-8E80-3EDCC05F1A1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BC8C829B-0840-4EB9-820E-7468D914BE42}" type="datetime1">
              <a:rPr lang="en-US" smtClean="0"/>
              <a:pPr>
                <a:defRPr/>
              </a:pPr>
              <a:t>5/5/2018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43B0F00-5089-4B89-9AF2-DB3E55C1244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9206BF2B-4975-4075-9C1C-B0EC304F1630}" type="datetime1">
              <a:rPr lang="en-US" smtClean="0"/>
              <a:pPr>
                <a:defRPr/>
              </a:pPr>
              <a:t>5/5/2018</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GB"/>
          </a:p>
        </p:txBody>
      </p:sp>
      <p:sp>
        <p:nvSpPr>
          <p:cNvPr id="12" name="Slide Number Placeholder 5"/>
          <p:cNvSpPr>
            <a:spLocks noGrp="1"/>
          </p:cNvSpPr>
          <p:nvPr>
            <p:ph type="sldNum" sz="quarter" idx="12"/>
          </p:nvPr>
        </p:nvSpPr>
        <p:spPr/>
        <p:txBody>
          <a:bodyPr/>
          <a:lstStyle>
            <a:lvl1pPr>
              <a:defRPr/>
            </a:lvl1pPr>
          </a:lstStyle>
          <a:p>
            <a:pPr>
              <a:defRPr/>
            </a:pPr>
            <a:fld id="{6907ABFD-1023-461E-970A-73006EFBC5F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5"/>
          </p:nvPr>
        </p:nvSpPr>
        <p:spPr/>
        <p:txBody>
          <a:bodyPr/>
          <a:lstStyle>
            <a:lvl1pPr>
              <a:defRPr/>
            </a:lvl1pPr>
          </a:lstStyle>
          <a:p>
            <a:pPr>
              <a:defRPr/>
            </a:pPr>
            <a:fld id="{665DDBCF-60FE-4A92-B8EA-BBA5FC1C8C5D}" type="datetime1">
              <a:rPr lang="en-US" smtClean="0"/>
              <a:pPr>
                <a:defRPr/>
              </a:pPr>
              <a:t>5/5/2018</a:t>
            </a:fld>
            <a:endParaRPr lang="en-US"/>
          </a:p>
        </p:txBody>
      </p:sp>
      <p:sp>
        <p:nvSpPr>
          <p:cNvPr id="6" name="Footer Placeholder 5"/>
          <p:cNvSpPr>
            <a:spLocks noGrp="1"/>
          </p:cNvSpPr>
          <p:nvPr>
            <p:ph type="ftr" sz="quarter" idx="16"/>
          </p:nvPr>
        </p:nvSpPr>
        <p:spPr/>
        <p:txBody>
          <a:bodyPr/>
          <a:lstStyle>
            <a:lvl1pPr>
              <a:defRPr/>
            </a:lvl1pPr>
          </a:lstStyle>
          <a:p>
            <a:pPr>
              <a:defRPr/>
            </a:pPr>
            <a:endParaRPr lang="en-GB"/>
          </a:p>
        </p:txBody>
      </p:sp>
      <p:sp>
        <p:nvSpPr>
          <p:cNvPr id="7" name="Slide Number Placeholder 6"/>
          <p:cNvSpPr>
            <a:spLocks noGrp="1"/>
          </p:cNvSpPr>
          <p:nvPr>
            <p:ph type="sldNum" sz="quarter" idx="17"/>
          </p:nvPr>
        </p:nvSpPr>
        <p:spPr/>
        <p:txBody>
          <a:bodyPr/>
          <a:lstStyle>
            <a:lvl1pPr>
              <a:defRPr/>
            </a:lvl1pPr>
          </a:lstStyle>
          <a:p>
            <a:pPr>
              <a:defRPr/>
            </a:pPr>
            <a:fld id="{AEA6D8CD-10FF-4E3B-ACB9-0FE9373694C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7F9CD7E3-4B2A-47DC-9972-7060C324099D}" type="datetime1">
              <a:rPr lang="en-US" smtClean="0"/>
              <a:pPr>
                <a:defRPr/>
              </a:pPr>
              <a:t>5/5/2018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DFDE6CB8-ACD1-43E0-873B-0091D660A57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F1942C0-E31D-47D7-BE01-8EF419503994}" type="datetime1">
              <a:rPr lang="en-US" smtClean="0"/>
              <a:pPr>
                <a:defRPr/>
              </a:pPr>
              <a:t>5/5/2018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5916705B-8836-44C6-A337-26308F7456D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grpSp>
      <p:sp>
        <p:nvSpPr>
          <p:cNvPr id="9" name="Date Placeholder 1"/>
          <p:cNvSpPr>
            <a:spLocks noGrp="1"/>
          </p:cNvSpPr>
          <p:nvPr>
            <p:ph type="dt" sz="half" idx="10"/>
          </p:nvPr>
        </p:nvSpPr>
        <p:spPr/>
        <p:txBody>
          <a:bodyPr/>
          <a:lstStyle>
            <a:lvl1pPr>
              <a:defRPr/>
            </a:lvl1pPr>
          </a:lstStyle>
          <a:p>
            <a:pPr>
              <a:defRPr/>
            </a:pPr>
            <a:fld id="{449FAC49-F288-42EC-864C-E3D594D4796E}" type="datetime1">
              <a:rPr lang="en-US" smtClean="0"/>
              <a:pPr>
                <a:defRPr/>
              </a:pPr>
              <a:t>5/5/2018</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GB"/>
          </a:p>
        </p:txBody>
      </p:sp>
      <p:sp>
        <p:nvSpPr>
          <p:cNvPr id="11" name="Slide Number Placeholder 3"/>
          <p:cNvSpPr>
            <a:spLocks noGrp="1"/>
          </p:cNvSpPr>
          <p:nvPr>
            <p:ph type="sldNum" sz="quarter" idx="12"/>
          </p:nvPr>
        </p:nvSpPr>
        <p:spPr/>
        <p:txBody>
          <a:bodyPr/>
          <a:lstStyle>
            <a:lvl1pPr>
              <a:defRPr/>
            </a:lvl1pPr>
          </a:lstStyle>
          <a:p>
            <a:pPr>
              <a:defRPr/>
            </a:pPr>
            <a:fld id="{160162B5-ABBA-43AF-8732-BCCF4EE7E75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D5B413C2-4E27-4F4F-B286-E383B8926B16}" type="datetime1">
              <a:rPr lang="en-US" smtClean="0"/>
              <a:pPr>
                <a:defRPr/>
              </a:pPr>
              <a:t>5/5/2018</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GB"/>
          </a:p>
        </p:txBody>
      </p:sp>
      <p:sp>
        <p:nvSpPr>
          <p:cNvPr id="14" name="Slide Number Placeholder 6"/>
          <p:cNvSpPr>
            <a:spLocks noGrp="1"/>
          </p:cNvSpPr>
          <p:nvPr>
            <p:ph type="sldNum" sz="quarter" idx="12"/>
          </p:nvPr>
        </p:nvSpPr>
        <p:spPr/>
        <p:txBody>
          <a:bodyPr/>
          <a:lstStyle>
            <a:lvl1pPr>
              <a:defRPr/>
            </a:lvl1pPr>
          </a:lstStyle>
          <a:p>
            <a:pPr>
              <a:defRPr/>
            </a:pPr>
            <a:fld id="{59424B36-6F6D-4610-9B9E-46CCB4B7FAA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34355C88-F04E-48F0-A0FE-5E94781683F0}" type="datetime1">
              <a:rPr lang="en-US" smtClean="0"/>
              <a:pPr>
                <a:defRPr/>
              </a:pPr>
              <a:t>5/5/2018</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GB"/>
          </a:p>
        </p:txBody>
      </p:sp>
      <p:sp>
        <p:nvSpPr>
          <p:cNvPr id="14" name="Slide Number Placeholder 6"/>
          <p:cNvSpPr>
            <a:spLocks noGrp="1"/>
          </p:cNvSpPr>
          <p:nvPr>
            <p:ph type="sldNum" sz="quarter" idx="12"/>
          </p:nvPr>
        </p:nvSpPr>
        <p:spPr/>
        <p:txBody>
          <a:bodyPr/>
          <a:lstStyle>
            <a:lvl1pPr>
              <a:defRPr/>
            </a:lvl1pPr>
          </a:lstStyle>
          <a:p>
            <a:pPr>
              <a:defRPr/>
            </a:pPr>
            <a:fld id="{81CB01A3-6058-4F6E-AE72-97DCC77C36A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051" name="Group 15"/>
          <p:cNvGrpSpPr>
            <a:grpSpLocks noChangeAspect="1"/>
          </p:cNvGrpSpPr>
          <p:nvPr/>
        </p:nvGrpSpPr>
        <p:grpSpPr bwMode="auto">
          <a:xfrm>
            <a:off x="211138" y="1679575"/>
            <a:ext cx="8723312" cy="1330325"/>
            <a:chOff x="-3905251" y="4294188"/>
            <a:chExt cx="13027839" cy="1892300"/>
          </a:xfrm>
        </p:grpSpPr>
        <p:sp>
          <p:nvSpPr>
            <p:cNvPr id="205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en-US"/>
            </a:p>
          </p:txBody>
        </p:sp>
        <p:sp>
          <p:nvSpPr>
            <p:cNvPr id="205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en-US"/>
            </a:p>
          </p:txBody>
        </p:sp>
        <p:sp>
          <p:nvSpPr>
            <p:cNvPr id="205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en-US"/>
            </a:p>
          </p:txBody>
        </p:sp>
        <p:sp>
          <p:nvSpPr>
            <p:cNvPr id="206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en-US"/>
            </a:p>
          </p:txBody>
        </p:sp>
        <p:sp useBgFill="1">
          <p:nvSpPr>
            <p:cNvPr id="2061"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en-US"/>
            </a:p>
          </p:txBody>
        </p:sp>
      </p:grpSp>
      <p:sp>
        <p:nvSpPr>
          <p:cNvPr id="2052"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fld id="{3274DA48-6517-42DD-8D5C-D874F24AFCB3}" type="datetime1">
              <a:rPr lang="en-US" smtClean="0"/>
              <a:pPr>
                <a:defRPr/>
              </a:pPr>
              <a:t>5/5/2018</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362D1C39-1B52-43DF-846E-449D12082019}" type="slidenum">
              <a:rPr lang="fa-IR"/>
              <a:pPr>
                <a:defRPr/>
              </a:pPr>
              <a:t>‹#›</a:t>
            </a:fld>
            <a:endParaRPr lang="en-US"/>
          </a:p>
        </p:txBody>
      </p:sp>
      <p:sp>
        <p:nvSpPr>
          <p:cNvPr id="2056"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694" r:id="rId1"/>
    <p:sldLayoutId id="2147484695" r:id="rId2"/>
    <p:sldLayoutId id="2147484696" r:id="rId3"/>
    <p:sldLayoutId id="2147484697" r:id="rId4"/>
    <p:sldLayoutId id="2147484698" r:id="rId5"/>
    <p:sldLayoutId id="2147484699" r:id="rId6"/>
    <p:sldLayoutId id="2147484700" r:id="rId7"/>
    <p:sldLayoutId id="2147484701" r:id="rId8"/>
    <p:sldLayoutId id="2147484702" r:id="rId9"/>
    <p:sldLayoutId id="2147484703" r:id="rId10"/>
    <p:sldLayoutId id="2147484704" r:id="rId11"/>
  </p:sldLayoutIdLst>
  <p:hf sldNum="0"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857250" y="1428750"/>
            <a:ext cx="7929563" cy="2609850"/>
          </a:xfrm>
        </p:spPr>
        <p:txBody>
          <a:bodyPr>
            <a:normAutofit fontScale="90000"/>
          </a:bodyPr>
          <a:lstStyle/>
          <a:p>
            <a:pPr rtl="1" eaLnBrk="1" hangingPunct="1">
              <a:lnSpc>
                <a:spcPct val="150000"/>
              </a:lnSpc>
            </a:pPr>
            <a:r>
              <a:rPr lang="fa-IR" sz="3200" dirty="0" smtClean="0">
                <a:cs typeface="B Titr" pitchFamily="2" charset="-78"/>
              </a:rPr>
              <a:t/>
            </a:r>
            <a:br>
              <a:rPr lang="fa-IR" sz="3200" dirty="0" smtClean="0">
                <a:cs typeface="B Titr" pitchFamily="2" charset="-78"/>
              </a:rPr>
            </a:br>
            <a:r>
              <a:rPr lang="fa-IR" b="1" dirty="0" smtClean="0">
                <a:solidFill>
                  <a:srgbClr val="C00000"/>
                </a:solidFill>
                <a:cs typeface="B Titr" pitchFamily="2" charset="-78"/>
              </a:rPr>
              <a:t>سیستمهای سینوپتیک جو</a:t>
            </a:r>
            <a:r>
              <a:rPr lang="en-US" b="1" dirty="0" smtClean="0"/>
              <a:t/>
            </a:r>
            <a:br>
              <a:rPr lang="en-US" b="1" dirty="0" smtClean="0"/>
            </a:br>
            <a:endParaRPr lang="fa-IR" sz="3600" dirty="0" smtClean="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جبهه زایی </a:t>
            </a:r>
            <a:r>
              <a:rPr lang="en-US" b="1" dirty="0" smtClean="0">
                <a:solidFill>
                  <a:srgbClr val="FF0000"/>
                </a:solidFill>
              </a:rPr>
              <a:t>(</a:t>
            </a:r>
            <a:r>
              <a:rPr lang="en-US" dirty="0" err="1" smtClean="0">
                <a:solidFill>
                  <a:srgbClr val="FF0000"/>
                </a:solidFill>
              </a:rPr>
              <a:t>Frontogenesis</a:t>
            </a:r>
            <a:r>
              <a:rPr lang="en-US" b="1" dirty="0" smtClean="0">
                <a:solidFill>
                  <a:srgbClr val="FF0000"/>
                </a:solidFill>
              </a:rPr>
              <a:t>)</a:t>
            </a:r>
          </a:p>
          <a:p>
            <a:pPr algn="r" rtl="1">
              <a:buClr>
                <a:srgbClr val="C00000"/>
              </a:buClr>
              <a:buFont typeface="Wingdings" pitchFamily="2" charset="2"/>
              <a:buChar char="§"/>
            </a:pPr>
            <a:r>
              <a:rPr lang="fa-IR" dirty="0" smtClean="0"/>
              <a:t>واژه</a:t>
            </a:r>
            <a:r>
              <a:rPr lang="fa-IR" b="1" dirty="0" smtClean="0"/>
              <a:t> </a:t>
            </a:r>
            <a:r>
              <a:rPr lang="fa-IR" dirty="0" smtClean="0"/>
              <a:t>اي</a:t>
            </a:r>
            <a:r>
              <a:rPr lang="fa-IR" b="1" dirty="0" smtClean="0"/>
              <a:t> </a:t>
            </a:r>
            <a:r>
              <a:rPr lang="fa-IR" dirty="0" smtClean="0"/>
              <a:t>که</a:t>
            </a:r>
            <a:r>
              <a:rPr lang="fa-IR" b="1" dirty="0" smtClean="0"/>
              <a:t> </a:t>
            </a:r>
            <a:r>
              <a:rPr lang="fa-IR" dirty="0" smtClean="0"/>
              <a:t>در</a:t>
            </a:r>
            <a:r>
              <a:rPr lang="fa-IR" b="1" dirty="0" smtClean="0"/>
              <a:t> </a:t>
            </a:r>
            <a:r>
              <a:rPr lang="fa-IR" dirty="0" smtClean="0"/>
              <a:t>توصیف</a:t>
            </a:r>
            <a:r>
              <a:rPr lang="fa-IR" b="1" dirty="0" smtClean="0"/>
              <a:t> </a:t>
            </a:r>
            <a:r>
              <a:rPr lang="fa-IR" dirty="0" smtClean="0"/>
              <a:t>فرایند</a:t>
            </a:r>
            <a:r>
              <a:rPr lang="fa-IR" b="1" dirty="0" smtClean="0"/>
              <a:t> </a:t>
            </a:r>
            <a:r>
              <a:rPr lang="fa-IR" dirty="0" smtClean="0"/>
              <a:t>تشکیل</a:t>
            </a:r>
            <a:r>
              <a:rPr lang="fa-IR" b="1" dirty="0" smtClean="0"/>
              <a:t> </a:t>
            </a:r>
            <a:r>
              <a:rPr lang="fa-IR" dirty="0" smtClean="0"/>
              <a:t>یا</a:t>
            </a:r>
            <a:r>
              <a:rPr lang="fa-IR" b="1" dirty="0" smtClean="0"/>
              <a:t> </a:t>
            </a:r>
            <a:r>
              <a:rPr lang="fa-IR" dirty="0" smtClean="0"/>
              <a:t>تشدید</a:t>
            </a:r>
            <a:r>
              <a:rPr lang="fa-IR" b="1" dirty="0" smtClean="0"/>
              <a:t> </a:t>
            </a:r>
            <a:r>
              <a:rPr lang="fa-IR" dirty="0" smtClean="0"/>
              <a:t>جبهه</a:t>
            </a:r>
            <a:r>
              <a:rPr lang="fa-IR" b="1" dirty="0" smtClean="0"/>
              <a:t> </a:t>
            </a:r>
            <a:r>
              <a:rPr lang="fa-IR" dirty="0" smtClean="0"/>
              <a:t>ها</a:t>
            </a:r>
            <a:r>
              <a:rPr lang="fa-IR" b="1" dirty="0" smtClean="0"/>
              <a:t> </a:t>
            </a:r>
            <a:r>
              <a:rPr lang="fa-IR" dirty="0" smtClean="0"/>
              <a:t>استفاده</a:t>
            </a:r>
            <a:r>
              <a:rPr lang="fa-IR" b="1" dirty="0" smtClean="0"/>
              <a:t> </a:t>
            </a:r>
            <a:r>
              <a:rPr lang="fa-IR" dirty="0" smtClean="0"/>
              <a:t>می</a:t>
            </a:r>
            <a:r>
              <a:rPr lang="fa-IR" b="1" dirty="0" smtClean="0"/>
              <a:t> </a:t>
            </a:r>
            <a:r>
              <a:rPr lang="fa-IR" dirty="0" smtClean="0"/>
              <a:t>شود</a:t>
            </a:r>
            <a:r>
              <a:rPr lang="fa-IR" b="1" dirty="0" smtClean="0"/>
              <a:t> </a:t>
            </a:r>
            <a:r>
              <a:rPr lang="fa-IR" dirty="0" smtClean="0"/>
              <a:t>و</a:t>
            </a:r>
            <a:r>
              <a:rPr lang="fa-IR" b="1" dirty="0" smtClean="0"/>
              <a:t> </a:t>
            </a:r>
            <a:r>
              <a:rPr lang="fa-IR" dirty="0" smtClean="0"/>
              <a:t>در</a:t>
            </a:r>
            <a:r>
              <a:rPr lang="fa-IR" b="1" dirty="0" smtClean="0"/>
              <a:t> </a:t>
            </a:r>
            <a:r>
              <a:rPr lang="fa-IR" dirty="0" smtClean="0"/>
              <a:t>مناطق</a:t>
            </a:r>
            <a:r>
              <a:rPr lang="fa-IR" b="1" dirty="0" smtClean="0"/>
              <a:t> </a:t>
            </a:r>
            <a:r>
              <a:rPr lang="fa-IR" dirty="0" smtClean="0"/>
              <a:t>کم</a:t>
            </a:r>
            <a:r>
              <a:rPr lang="fa-IR" b="1" dirty="0" smtClean="0"/>
              <a:t> </a:t>
            </a:r>
            <a:r>
              <a:rPr lang="fa-IR" dirty="0" smtClean="0"/>
              <a:t>فشار</a:t>
            </a:r>
            <a:r>
              <a:rPr lang="fa-IR" b="1" dirty="0" smtClean="0"/>
              <a:t> </a:t>
            </a:r>
            <a:r>
              <a:rPr lang="fa-IR" dirty="0" smtClean="0"/>
              <a:t>که</a:t>
            </a:r>
            <a:r>
              <a:rPr lang="fa-IR" b="1" dirty="0" smtClean="0"/>
              <a:t> </a:t>
            </a:r>
            <a:r>
              <a:rPr lang="fa-IR" dirty="0" smtClean="0"/>
              <a:t>توده</a:t>
            </a:r>
            <a:r>
              <a:rPr lang="fa-IR" b="1" dirty="0" smtClean="0"/>
              <a:t> </a:t>
            </a:r>
            <a:r>
              <a:rPr lang="fa-IR" dirty="0" smtClean="0"/>
              <a:t>هاي هواي</a:t>
            </a:r>
            <a:r>
              <a:rPr lang="fa-IR" b="1" dirty="0" smtClean="0"/>
              <a:t> </a:t>
            </a:r>
            <a:r>
              <a:rPr lang="fa-IR" dirty="0" smtClean="0"/>
              <a:t>متضاد</a:t>
            </a:r>
            <a:r>
              <a:rPr lang="fa-IR" b="1" dirty="0" smtClean="0"/>
              <a:t> </a:t>
            </a:r>
            <a:r>
              <a:rPr lang="fa-IR" dirty="0" smtClean="0"/>
              <a:t>همگرا</a:t>
            </a:r>
            <a:r>
              <a:rPr lang="fa-IR" b="1" dirty="0" smtClean="0"/>
              <a:t> </a:t>
            </a:r>
            <a:r>
              <a:rPr lang="fa-IR" dirty="0" smtClean="0"/>
              <a:t>می</a:t>
            </a:r>
            <a:r>
              <a:rPr lang="fa-IR" b="1" dirty="0" smtClean="0"/>
              <a:t> </a:t>
            </a:r>
            <a:r>
              <a:rPr lang="fa-IR" dirty="0" smtClean="0"/>
              <a:t>شوند(مانند</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معمول</a:t>
            </a:r>
            <a:r>
              <a:rPr lang="fa-IR" b="1" dirty="0" smtClean="0"/>
              <a:t> </a:t>
            </a:r>
            <a:r>
              <a:rPr lang="fa-IR" dirty="0" smtClean="0"/>
              <a:t>است،</a:t>
            </a:r>
            <a:r>
              <a:rPr lang="fa-IR" b="1" dirty="0" smtClean="0"/>
              <a:t> </a:t>
            </a:r>
            <a:r>
              <a:rPr lang="fa-IR" dirty="0" smtClean="0"/>
              <a:t>جبهه</a:t>
            </a:r>
            <a:r>
              <a:rPr lang="fa-IR" b="1" dirty="0" smtClean="0"/>
              <a:t> </a:t>
            </a:r>
            <a:r>
              <a:rPr lang="fa-IR" dirty="0" smtClean="0"/>
              <a:t>زایی</a:t>
            </a:r>
            <a:r>
              <a:rPr lang="fa-IR" b="1" dirty="0" smtClean="0"/>
              <a:t> </a:t>
            </a:r>
            <a:r>
              <a:rPr lang="fa-IR" dirty="0" smtClean="0"/>
              <a:t>نامیده</a:t>
            </a:r>
            <a:r>
              <a:rPr lang="fa-IR" b="1" dirty="0" smtClean="0"/>
              <a:t> </a:t>
            </a:r>
            <a:r>
              <a:rPr lang="fa-IR" dirty="0" smtClean="0"/>
              <a:t>می</a:t>
            </a:r>
            <a:r>
              <a:rPr lang="fa-IR" b="1" dirty="0" smtClean="0"/>
              <a:t> </a:t>
            </a:r>
            <a:r>
              <a:rPr lang="fa-IR" dirty="0" smtClean="0"/>
              <a:t>شود</a:t>
            </a:r>
            <a:endParaRPr lang="en-US" dirty="0" smtClean="0"/>
          </a:p>
          <a:p>
            <a:pPr algn="r" rtl="1">
              <a:buClr>
                <a:srgbClr val="C00000"/>
              </a:buClr>
              <a:buFont typeface="Wingdings" pitchFamily="2" charset="2"/>
              <a:buChar char="§"/>
            </a:pPr>
            <a:r>
              <a:rPr lang="en-US" b="1" dirty="0" smtClean="0"/>
              <a:t> </a:t>
            </a:r>
            <a:r>
              <a:rPr lang="fa-IR" dirty="0" smtClean="0"/>
              <a:t>جبهه</a:t>
            </a:r>
            <a:r>
              <a:rPr lang="fa-IR" b="1" dirty="0" smtClean="0"/>
              <a:t> </a:t>
            </a:r>
            <a:r>
              <a:rPr lang="fa-IR" dirty="0" smtClean="0"/>
              <a:t>ها</a:t>
            </a:r>
            <a:r>
              <a:rPr lang="fa-IR" b="1" dirty="0" smtClean="0"/>
              <a:t> </a:t>
            </a:r>
            <a:r>
              <a:rPr lang="fa-IR" dirty="0" smtClean="0"/>
              <a:t>در</a:t>
            </a:r>
            <a:r>
              <a:rPr lang="fa-IR" b="1" dirty="0" smtClean="0"/>
              <a:t> </a:t>
            </a:r>
            <a:r>
              <a:rPr lang="fa-IR" dirty="0" smtClean="0"/>
              <a:t>مناطق حاره</a:t>
            </a:r>
            <a:r>
              <a:rPr lang="fa-IR" b="1" dirty="0" smtClean="0"/>
              <a:t> </a:t>
            </a:r>
            <a:r>
              <a:rPr lang="fa-IR" dirty="0" smtClean="0"/>
              <a:t>که</a:t>
            </a:r>
            <a:r>
              <a:rPr lang="fa-IR" b="1" dirty="0" smtClean="0"/>
              <a:t> </a:t>
            </a:r>
            <a:r>
              <a:rPr lang="fa-IR" dirty="0" smtClean="0"/>
              <a:t>توده</a:t>
            </a:r>
            <a:r>
              <a:rPr lang="fa-IR" b="1" dirty="0" smtClean="0"/>
              <a:t> </a:t>
            </a:r>
            <a:r>
              <a:rPr lang="fa-IR" dirty="0" smtClean="0"/>
              <a:t>هاي</a:t>
            </a:r>
            <a:r>
              <a:rPr lang="fa-IR" b="1" dirty="0" smtClean="0"/>
              <a:t> </a:t>
            </a:r>
            <a:r>
              <a:rPr lang="fa-IR" dirty="0" smtClean="0"/>
              <a:t>هوا</a:t>
            </a:r>
            <a:r>
              <a:rPr lang="fa-IR" b="1" dirty="0" smtClean="0"/>
              <a:t> </a:t>
            </a:r>
            <a:r>
              <a:rPr lang="fa-IR" dirty="0" smtClean="0"/>
              <a:t>کمتر</a:t>
            </a:r>
            <a:r>
              <a:rPr lang="fa-IR" b="1" dirty="0" smtClean="0"/>
              <a:t> </a:t>
            </a:r>
            <a:r>
              <a:rPr lang="fa-IR" dirty="0" smtClean="0"/>
              <a:t>اختلاف</a:t>
            </a:r>
            <a:r>
              <a:rPr lang="fa-IR" b="1" dirty="0" smtClean="0"/>
              <a:t> </a:t>
            </a:r>
            <a:r>
              <a:rPr lang="fa-IR" dirty="0" smtClean="0"/>
              <a:t>دارند،</a:t>
            </a:r>
            <a:r>
              <a:rPr lang="fa-IR" b="1" dirty="0" smtClean="0"/>
              <a:t> </a:t>
            </a:r>
            <a:r>
              <a:rPr lang="fa-IR" dirty="0" smtClean="0"/>
              <a:t>متداول</a:t>
            </a:r>
            <a:r>
              <a:rPr lang="fa-IR" b="1" dirty="0" smtClean="0"/>
              <a:t> </a:t>
            </a:r>
            <a:r>
              <a:rPr lang="fa-IR" dirty="0" smtClean="0"/>
              <a:t>نیستند</a:t>
            </a:r>
            <a:endParaRPr lang="en-US" b="1" dirty="0" smtClean="0"/>
          </a:p>
          <a:p>
            <a:pPr algn="r" rtl="1">
              <a:buClr>
                <a:srgbClr val="C00000"/>
              </a:buClr>
              <a:buFont typeface="Wingdings" pitchFamily="2" charset="2"/>
              <a:buChar char="§"/>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1027" name="Picture 3"/>
          <p:cNvPicPr>
            <a:picLocks noChangeAspect="1" noChangeArrowheads="1"/>
          </p:cNvPicPr>
          <p:nvPr/>
        </p:nvPicPr>
        <p:blipFill>
          <a:blip r:embed="rId2" cstate="print"/>
          <a:srcRect/>
          <a:stretch>
            <a:fillRect/>
          </a:stretch>
        </p:blipFill>
        <p:spPr bwMode="auto">
          <a:xfrm>
            <a:off x="228600" y="3429000"/>
            <a:ext cx="8643938" cy="1401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جبهه زدایی </a:t>
            </a:r>
            <a:r>
              <a:rPr lang="en-US" b="1" dirty="0" smtClean="0">
                <a:solidFill>
                  <a:srgbClr val="FF0000"/>
                </a:solidFill>
              </a:rPr>
              <a:t>(</a:t>
            </a:r>
            <a:r>
              <a:rPr lang="en-US" dirty="0" err="1" smtClean="0">
                <a:solidFill>
                  <a:srgbClr val="FF0000"/>
                </a:solidFill>
              </a:rPr>
              <a:t>Frontolysis</a:t>
            </a:r>
            <a:r>
              <a:rPr lang="en-US" b="1" dirty="0" smtClean="0">
                <a:solidFill>
                  <a:srgbClr val="FF0000"/>
                </a:solidFill>
              </a:rPr>
              <a:t>)</a:t>
            </a:r>
          </a:p>
          <a:p>
            <a:pPr algn="r" rtl="1">
              <a:buClr>
                <a:srgbClr val="C00000"/>
              </a:buClr>
              <a:buFont typeface="Wingdings" pitchFamily="2" charset="2"/>
              <a:buChar char="§"/>
            </a:pPr>
            <a:r>
              <a:rPr lang="fa-IR" dirty="0" smtClean="0"/>
              <a:t>جبهه</a:t>
            </a:r>
            <a:r>
              <a:rPr lang="fa-IR" b="1" dirty="0" smtClean="0"/>
              <a:t> </a:t>
            </a:r>
            <a:r>
              <a:rPr lang="fa-IR" dirty="0" smtClean="0"/>
              <a:t>زدایی</a:t>
            </a:r>
            <a:r>
              <a:rPr lang="fa-IR" b="1" dirty="0" smtClean="0"/>
              <a:t> </a:t>
            </a:r>
            <a:r>
              <a:rPr lang="fa-IR" dirty="0" smtClean="0"/>
              <a:t>وضعیتی</a:t>
            </a:r>
            <a:r>
              <a:rPr lang="fa-IR" b="1" dirty="0" smtClean="0"/>
              <a:t> </a:t>
            </a:r>
            <a:r>
              <a:rPr lang="fa-IR" dirty="0" smtClean="0"/>
              <a:t>متضاد</a:t>
            </a:r>
            <a:r>
              <a:rPr lang="fa-IR" b="1" dirty="0" smtClean="0"/>
              <a:t> </a:t>
            </a:r>
            <a:r>
              <a:rPr lang="fa-IR" dirty="0" smtClean="0"/>
              <a:t>با</a:t>
            </a:r>
            <a:r>
              <a:rPr lang="fa-IR" b="1" dirty="0" smtClean="0"/>
              <a:t> </a:t>
            </a:r>
            <a:r>
              <a:rPr lang="fa-IR" dirty="0" smtClean="0"/>
              <a:t>جبهه</a:t>
            </a:r>
            <a:r>
              <a:rPr lang="fa-IR" b="1" dirty="0" smtClean="0"/>
              <a:t> </a:t>
            </a:r>
            <a:r>
              <a:rPr lang="fa-IR" dirty="0" smtClean="0"/>
              <a:t>زایی</a:t>
            </a:r>
            <a:r>
              <a:rPr lang="fa-IR" b="1" dirty="0" smtClean="0"/>
              <a:t> </a:t>
            </a:r>
            <a:r>
              <a:rPr lang="fa-IR" dirty="0" smtClean="0"/>
              <a:t>است</a:t>
            </a:r>
            <a:r>
              <a:rPr lang="fa-IR" b="1" dirty="0" smtClean="0"/>
              <a:t> </a:t>
            </a:r>
            <a:r>
              <a:rPr lang="fa-IR" dirty="0" smtClean="0"/>
              <a:t>و</a:t>
            </a:r>
            <a:r>
              <a:rPr lang="fa-IR" b="1" dirty="0" smtClean="0"/>
              <a:t> </a:t>
            </a:r>
            <a:r>
              <a:rPr lang="fa-IR" dirty="0" smtClean="0"/>
              <a:t>به</a:t>
            </a:r>
            <a:r>
              <a:rPr lang="fa-IR" b="1" dirty="0" smtClean="0"/>
              <a:t> </a:t>
            </a:r>
            <a:r>
              <a:rPr lang="fa-IR" dirty="0" smtClean="0"/>
              <a:t>تضعیف</a:t>
            </a:r>
            <a:r>
              <a:rPr lang="fa-IR" b="1" dirty="0" smtClean="0"/>
              <a:t> </a:t>
            </a:r>
            <a:r>
              <a:rPr lang="fa-IR" dirty="0" smtClean="0"/>
              <a:t>و</a:t>
            </a:r>
            <a:r>
              <a:rPr lang="fa-IR" b="1" dirty="0" smtClean="0"/>
              <a:t> </a:t>
            </a:r>
            <a:r>
              <a:rPr lang="fa-IR" dirty="0" smtClean="0"/>
              <a:t>یا</a:t>
            </a:r>
            <a:r>
              <a:rPr lang="fa-IR" b="1" dirty="0" smtClean="0"/>
              <a:t> </a:t>
            </a:r>
            <a:r>
              <a:rPr lang="fa-IR" dirty="0" smtClean="0"/>
              <a:t>از</a:t>
            </a:r>
            <a:r>
              <a:rPr lang="fa-IR" b="1" dirty="0" smtClean="0"/>
              <a:t> </a:t>
            </a:r>
            <a:r>
              <a:rPr lang="fa-IR" dirty="0" smtClean="0"/>
              <a:t>بین</a:t>
            </a:r>
            <a:r>
              <a:rPr lang="fa-IR" b="1" dirty="0" smtClean="0"/>
              <a:t> </a:t>
            </a:r>
            <a:r>
              <a:rPr lang="fa-IR" dirty="0" smtClean="0"/>
              <a:t>رفتن</a:t>
            </a:r>
            <a:r>
              <a:rPr lang="fa-IR" b="1" dirty="0" smtClean="0"/>
              <a:t> </a:t>
            </a:r>
            <a:r>
              <a:rPr lang="fa-IR" dirty="0" smtClean="0"/>
              <a:t>جبهه</a:t>
            </a:r>
            <a:r>
              <a:rPr lang="fa-IR" b="1" dirty="0" smtClean="0"/>
              <a:t> </a:t>
            </a:r>
            <a:r>
              <a:rPr lang="fa-IR" dirty="0" smtClean="0"/>
              <a:t>ها</a:t>
            </a:r>
            <a:r>
              <a:rPr lang="fa-IR" b="1" dirty="0" smtClean="0"/>
              <a:t> </a:t>
            </a:r>
            <a:r>
              <a:rPr lang="fa-IR" dirty="0" smtClean="0"/>
              <a:t>وقتی</a:t>
            </a:r>
            <a:r>
              <a:rPr lang="fa-IR" b="1" dirty="0" smtClean="0"/>
              <a:t> </a:t>
            </a:r>
            <a:r>
              <a:rPr lang="fa-IR" dirty="0" smtClean="0"/>
              <a:t>که</a:t>
            </a:r>
            <a:r>
              <a:rPr lang="fa-IR" b="1" dirty="0" smtClean="0"/>
              <a:t> </a:t>
            </a:r>
            <a:r>
              <a:rPr lang="fa-IR" dirty="0" smtClean="0"/>
              <a:t>الگوي</a:t>
            </a:r>
            <a:r>
              <a:rPr lang="fa-IR" b="1" dirty="0" smtClean="0"/>
              <a:t> </a:t>
            </a:r>
            <a:r>
              <a:rPr lang="fa-IR" dirty="0" smtClean="0"/>
              <a:t>جریان هوا</a:t>
            </a:r>
            <a:r>
              <a:rPr lang="fa-IR" b="1" dirty="0" smtClean="0"/>
              <a:t> </a:t>
            </a:r>
            <a:r>
              <a:rPr lang="fa-IR" dirty="0" smtClean="0"/>
              <a:t>با</a:t>
            </a:r>
            <a:r>
              <a:rPr lang="fa-IR" b="1" dirty="0" smtClean="0"/>
              <a:t> </a:t>
            </a:r>
            <a:r>
              <a:rPr lang="fa-IR" dirty="0" smtClean="0"/>
              <a:t>فرونشینی</a:t>
            </a:r>
            <a:r>
              <a:rPr lang="fa-IR" b="1" dirty="0" smtClean="0"/>
              <a:t> </a:t>
            </a:r>
            <a:r>
              <a:rPr lang="fa-IR" dirty="0" smtClean="0"/>
              <a:t>از</a:t>
            </a:r>
            <a:r>
              <a:rPr lang="fa-IR" b="1" dirty="0" smtClean="0"/>
              <a:t> </a:t>
            </a:r>
            <a:r>
              <a:rPr lang="fa-IR" dirty="0" smtClean="0"/>
              <a:t>سطوح</a:t>
            </a:r>
            <a:r>
              <a:rPr lang="fa-IR" b="1" dirty="0" smtClean="0"/>
              <a:t> </a:t>
            </a:r>
            <a:r>
              <a:rPr lang="fa-IR" dirty="0" smtClean="0"/>
              <a:t>فوقانی</a:t>
            </a:r>
            <a:r>
              <a:rPr lang="fa-IR" b="1" dirty="0" smtClean="0"/>
              <a:t> </a:t>
            </a:r>
            <a:r>
              <a:rPr lang="fa-IR" dirty="0" smtClean="0"/>
              <a:t>و</a:t>
            </a:r>
            <a:r>
              <a:rPr lang="fa-IR" b="1" dirty="0" smtClean="0"/>
              <a:t> </a:t>
            </a:r>
            <a:r>
              <a:rPr lang="fa-IR" dirty="0" smtClean="0"/>
              <a:t>آنتی</a:t>
            </a:r>
            <a:r>
              <a:rPr lang="fa-IR" b="1" dirty="0" smtClean="0"/>
              <a:t> </a:t>
            </a:r>
            <a:r>
              <a:rPr lang="fa-IR" dirty="0" smtClean="0"/>
              <a:t>سیکلون</a:t>
            </a:r>
            <a:r>
              <a:rPr lang="fa-IR" b="1" dirty="0" smtClean="0"/>
              <a:t> </a:t>
            </a:r>
            <a:r>
              <a:rPr lang="fa-IR" dirty="0" smtClean="0"/>
              <a:t>زایی</a:t>
            </a:r>
            <a:r>
              <a:rPr lang="fa-IR" b="1" dirty="0" smtClean="0"/>
              <a:t> </a:t>
            </a:r>
            <a:r>
              <a:rPr lang="fa-IR" dirty="0" smtClean="0"/>
              <a:t>واگرا</a:t>
            </a:r>
            <a:r>
              <a:rPr lang="fa-IR" b="1" dirty="0" smtClean="0"/>
              <a:t> </a:t>
            </a:r>
            <a:r>
              <a:rPr lang="fa-IR" dirty="0" smtClean="0"/>
              <a:t>همراه</a:t>
            </a:r>
            <a:r>
              <a:rPr lang="fa-IR" b="1" dirty="0" smtClean="0"/>
              <a:t> </a:t>
            </a:r>
            <a:r>
              <a:rPr lang="fa-IR" dirty="0" smtClean="0"/>
              <a:t>شده، </a:t>
            </a:r>
            <a:r>
              <a:rPr lang="fa-IR" b="1" dirty="0" smtClean="0"/>
              <a:t> </a:t>
            </a:r>
            <a:r>
              <a:rPr lang="fa-IR" dirty="0" smtClean="0"/>
              <a:t>بیان</a:t>
            </a:r>
            <a:r>
              <a:rPr lang="fa-IR" b="1" dirty="0" smtClean="0"/>
              <a:t> </a:t>
            </a:r>
            <a:r>
              <a:rPr lang="fa-IR" dirty="0" smtClean="0"/>
              <a:t>می</a:t>
            </a:r>
            <a:r>
              <a:rPr lang="fa-IR" b="1" dirty="0" smtClean="0"/>
              <a:t> </a:t>
            </a:r>
            <a:r>
              <a:rPr lang="fa-IR" dirty="0" smtClean="0"/>
              <a:t>شود. </a:t>
            </a:r>
          </a:p>
          <a:p>
            <a:pPr algn="r" rtl="1">
              <a:buClr>
                <a:srgbClr val="C00000"/>
              </a:buClr>
              <a:buFont typeface="Wingdings" pitchFamily="2" charset="2"/>
              <a:buChar char="§"/>
            </a:pPr>
            <a:r>
              <a:rPr lang="fa-IR" dirty="0" smtClean="0"/>
              <a:t>تغییر</a:t>
            </a:r>
            <a:r>
              <a:rPr lang="fa-IR" b="1" dirty="0" smtClean="0"/>
              <a:t> </a:t>
            </a:r>
            <a:r>
              <a:rPr lang="fa-IR" dirty="0" smtClean="0"/>
              <a:t>و</a:t>
            </a:r>
            <a:r>
              <a:rPr lang="fa-IR" b="1" dirty="0" smtClean="0"/>
              <a:t> </a:t>
            </a:r>
            <a:r>
              <a:rPr lang="fa-IR" dirty="0" smtClean="0"/>
              <a:t>ازبین</a:t>
            </a:r>
            <a:r>
              <a:rPr lang="fa-IR" b="1" dirty="0" smtClean="0"/>
              <a:t> </a:t>
            </a:r>
            <a:r>
              <a:rPr lang="fa-IR" dirty="0" smtClean="0"/>
              <a:t>رفتن</a:t>
            </a:r>
            <a:r>
              <a:rPr lang="fa-IR" b="1" dirty="0" smtClean="0"/>
              <a:t> </a:t>
            </a:r>
            <a:r>
              <a:rPr lang="fa-IR" dirty="0" smtClean="0"/>
              <a:t>جبهه</a:t>
            </a:r>
            <a:r>
              <a:rPr lang="fa-IR" b="1" dirty="0" smtClean="0"/>
              <a:t> </a:t>
            </a:r>
            <a:r>
              <a:rPr lang="fa-IR" dirty="0" smtClean="0"/>
              <a:t>ها</a:t>
            </a:r>
            <a:r>
              <a:rPr lang="fa-IR" b="1" dirty="0" smtClean="0"/>
              <a:t> </a:t>
            </a:r>
            <a:r>
              <a:rPr lang="fa-IR" dirty="0" smtClean="0"/>
              <a:t>را</a:t>
            </a:r>
            <a:r>
              <a:rPr lang="fa-IR" b="1" dirty="0" smtClean="0"/>
              <a:t> </a:t>
            </a:r>
            <a:r>
              <a:rPr lang="fa-IR" dirty="0" smtClean="0"/>
              <a:t>جبهه</a:t>
            </a:r>
            <a:r>
              <a:rPr lang="fa-IR" b="1" dirty="0" smtClean="0"/>
              <a:t> </a:t>
            </a:r>
            <a:r>
              <a:rPr lang="fa-IR" dirty="0" smtClean="0"/>
              <a:t>زدایی</a:t>
            </a:r>
            <a:r>
              <a:rPr lang="fa-IR" b="1" dirty="0" smtClean="0"/>
              <a:t> </a:t>
            </a:r>
            <a:r>
              <a:rPr lang="fa-IR" dirty="0" smtClean="0"/>
              <a:t>گویند.</a:t>
            </a:r>
            <a:endParaRPr lang="en-US" b="1" dirty="0" smtClean="0"/>
          </a:p>
          <a:p>
            <a:pPr algn="r" rtl="1">
              <a:buClr>
                <a:srgbClr val="C00000"/>
              </a:buClr>
              <a:buFont typeface="Wingdings" pitchFamily="2" charset="2"/>
              <a:buChar char="§"/>
            </a:pPr>
            <a:r>
              <a:rPr lang="en-US" b="1" dirty="0" smtClean="0"/>
              <a:t> </a:t>
            </a: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fa-IR" dirty="0" smtClean="0"/>
              <a:t>جبهه گرم </a:t>
            </a:r>
            <a:r>
              <a:rPr lang="en-US" dirty="0" smtClean="0"/>
              <a:t>(Warm Front)</a:t>
            </a:r>
            <a:endParaRPr lang="fa-IR" dirty="0" smtClean="0"/>
          </a:p>
          <a:p>
            <a:pPr algn="r" rtl="1">
              <a:buClr>
                <a:srgbClr val="C00000"/>
              </a:buClr>
              <a:buNone/>
            </a:pPr>
            <a:r>
              <a:rPr lang="fa-IR" dirty="0" smtClean="0"/>
              <a:t>جبهه سرد </a:t>
            </a:r>
            <a:r>
              <a:rPr lang="en-US" dirty="0" smtClean="0"/>
              <a:t>(Cold Front)</a:t>
            </a:r>
            <a:endParaRPr lang="fa-IR" dirty="0" smtClean="0"/>
          </a:p>
          <a:p>
            <a:pPr algn="r" rtl="1">
              <a:buClr>
                <a:srgbClr val="C00000"/>
              </a:buClr>
              <a:buNone/>
            </a:pPr>
            <a:r>
              <a:rPr lang="fa-IR" dirty="0" smtClean="0"/>
              <a:t>جبهه مسدود= بند آمده = میرا </a:t>
            </a:r>
            <a:r>
              <a:rPr lang="en-US" dirty="0" smtClean="0"/>
              <a:t>(Occluded Front (</a:t>
            </a:r>
            <a:r>
              <a:rPr lang="en-US" dirty="0" err="1" smtClean="0"/>
              <a:t>Occlussion</a:t>
            </a:r>
            <a:r>
              <a:rPr lang="en-US" dirty="0" smtClean="0"/>
              <a:t>))</a:t>
            </a:r>
            <a:endParaRPr lang="fa-IR" dirty="0" smtClean="0"/>
          </a:p>
          <a:p>
            <a:pPr algn="r" rtl="1">
              <a:buClr>
                <a:srgbClr val="C00000"/>
              </a:buClr>
              <a:buNone/>
            </a:pPr>
            <a:r>
              <a:rPr lang="fa-IR" dirty="0" smtClean="0"/>
              <a:t>جبهه ایستا = ساکن = ایستاده </a:t>
            </a:r>
            <a:r>
              <a:rPr lang="en-US" dirty="0" smtClean="0"/>
              <a:t>(Standing Front)</a:t>
            </a:r>
            <a:endParaRPr lang="fa-IR" b="1" dirty="0" smtClean="0">
              <a:solidFill>
                <a:srgbClr val="FF0000"/>
              </a:solidFill>
            </a:endParaRPr>
          </a:p>
          <a:p>
            <a:pPr algn="l">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fa-IR" dirty="0" smtClean="0"/>
              <a:t>جبهه گرم </a:t>
            </a:r>
            <a:r>
              <a:rPr lang="en-US" dirty="0" smtClean="0"/>
              <a:t>(Warm Front)</a:t>
            </a:r>
            <a:endParaRPr lang="fa-IR" dirty="0" smtClean="0"/>
          </a:p>
          <a:p>
            <a:pPr algn="r" rtl="1">
              <a:buClr>
                <a:srgbClr val="C00000"/>
              </a:buClr>
              <a:buNone/>
            </a:pPr>
            <a:r>
              <a:rPr lang="fa-IR" dirty="0" smtClean="0"/>
              <a:t>خطی</a:t>
            </a:r>
            <a:r>
              <a:rPr lang="fa-IR" b="1" dirty="0" smtClean="0"/>
              <a:t> </a:t>
            </a:r>
            <a:r>
              <a:rPr lang="fa-IR" dirty="0" smtClean="0"/>
              <a:t>که</a:t>
            </a:r>
            <a:r>
              <a:rPr lang="fa-IR" b="1" dirty="0" smtClean="0"/>
              <a:t> </a:t>
            </a:r>
            <a:r>
              <a:rPr lang="fa-IR" dirty="0" smtClean="0"/>
              <a:t>در</a:t>
            </a:r>
            <a:r>
              <a:rPr lang="fa-IR" b="1" dirty="0" smtClean="0"/>
              <a:t> </a:t>
            </a:r>
            <a:r>
              <a:rPr lang="fa-IR" dirty="0" smtClean="0"/>
              <a:t>پشت</a:t>
            </a:r>
            <a:r>
              <a:rPr lang="fa-IR" b="1" dirty="0" smtClean="0"/>
              <a:t> </a:t>
            </a:r>
            <a:r>
              <a:rPr lang="fa-IR" dirty="0" smtClean="0"/>
              <a:t>آن</a:t>
            </a:r>
            <a:r>
              <a:rPr lang="fa-IR" b="1" dirty="0" smtClean="0"/>
              <a:t> </a:t>
            </a:r>
            <a:r>
              <a:rPr lang="fa-IR" dirty="0" smtClean="0"/>
              <a:t>یک</a:t>
            </a:r>
            <a:r>
              <a:rPr lang="fa-IR" b="1" dirty="0" smtClean="0"/>
              <a:t> </a:t>
            </a:r>
            <a:r>
              <a:rPr lang="fa-IR" dirty="0" smtClean="0"/>
              <a:t>توده</a:t>
            </a:r>
            <a:r>
              <a:rPr lang="fa-IR" b="1" dirty="0" smtClean="0"/>
              <a:t> </a:t>
            </a:r>
            <a:r>
              <a:rPr lang="fa-IR" dirty="0" smtClean="0"/>
              <a:t>هوایی</a:t>
            </a:r>
            <a:r>
              <a:rPr lang="fa-IR" b="1" dirty="0" smtClean="0"/>
              <a:t> </a:t>
            </a:r>
            <a:r>
              <a:rPr lang="fa-IR" dirty="0" smtClean="0"/>
              <a:t>گرم</a:t>
            </a:r>
            <a:r>
              <a:rPr lang="fa-IR" b="1" dirty="0" smtClean="0"/>
              <a:t> </a:t>
            </a:r>
            <a:r>
              <a:rPr lang="fa-IR" dirty="0" smtClean="0"/>
              <a:t>گسترش</a:t>
            </a:r>
            <a:r>
              <a:rPr lang="fa-IR" b="1" dirty="0" smtClean="0"/>
              <a:t> </a:t>
            </a:r>
            <a:r>
              <a:rPr lang="fa-IR" dirty="0" smtClean="0"/>
              <a:t>می</a:t>
            </a:r>
            <a:r>
              <a:rPr lang="fa-IR" b="1" dirty="0" smtClean="0"/>
              <a:t> </a:t>
            </a:r>
            <a:r>
              <a:rPr lang="fa-IR" dirty="0" smtClean="0"/>
              <a:t>یابد</a:t>
            </a:r>
            <a:r>
              <a:rPr lang="fa-IR" b="1" dirty="0" smtClean="0"/>
              <a:t> </a:t>
            </a:r>
            <a:r>
              <a:rPr lang="fa-IR" dirty="0" smtClean="0"/>
              <a:t>و</a:t>
            </a:r>
            <a:r>
              <a:rPr lang="fa-IR" b="1" dirty="0" smtClean="0"/>
              <a:t> </a:t>
            </a:r>
            <a:r>
              <a:rPr lang="fa-IR" dirty="0" smtClean="0"/>
              <a:t>در</a:t>
            </a:r>
            <a:r>
              <a:rPr lang="fa-IR" b="1" dirty="0" smtClean="0"/>
              <a:t> </a:t>
            </a:r>
            <a:r>
              <a:rPr lang="fa-IR" dirty="0" smtClean="0"/>
              <a:t>مقابل</a:t>
            </a:r>
            <a:r>
              <a:rPr lang="fa-IR" b="1" dirty="0" smtClean="0"/>
              <a:t> </a:t>
            </a:r>
            <a:r>
              <a:rPr lang="fa-IR" dirty="0" smtClean="0"/>
              <a:t>آن</a:t>
            </a:r>
            <a:r>
              <a:rPr lang="fa-IR" b="1" dirty="0" smtClean="0"/>
              <a:t> </a:t>
            </a:r>
            <a:r>
              <a:rPr lang="fa-IR" dirty="0" smtClean="0"/>
              <a:t>یک توده</a:t>
            </a:r>
            <a:r>
              <a:rPr lang="fa-IR" b="1" dirty="0" smtClean="0"/>
              <a:t> </a:t>
            </a:r>
            <a:r>
              <a:rPr lang="fa-IR" dirty="0" smtClean="0"/>
              <a:t>هواي</a:t>
            </a:r>
            <a:r>
              <a:rPr lang="fa-IR" b="1" dirty="0" smtClean="0"/>
              <a:t> </a:t>
            </a:r>
            <a:r>
              <a:rPr lang="fa-IR" dirty="0" smtClean="0"/>
              <a:t>سرد</a:t>
            </a:r>
            <a:r>
              <a:rPr lang="fa-IR" b="1" dirty="0" smtClean="0"/>
              <a:t> </a:t>
            </a:r>
            <a:r>
              <a:rPr lang="fa-IR" dirty="0" smtClean="0"/>
              <a:t>عقب نشینی</a:t>
            </a:r>
            <a:r>
              <a:rPr lang="fa-IR" b="1" dirty="0" smtClean="0"/>
              <a:t> </a:t>
            </a:r>
            <a:r>
              <a:rPr lang="fa-IR" dirty="0" smtClean="0"/>
              <a:t>می</a:t>
            </a:r>
            <a:r>
              <a:rPr lang="fa-IR" b="1" dirty="0" smtClean="0"/>
              <a:t> </a:t>
            </a:r>
            <a:r>
              <a:rPr lang="fa-IR" dirty="0" smtClean="0"/>
              <a:t>کند</a:t>
            </a:r>
            <a:r>
              <a:rPr lang="fa-IR" b="1" dirty="0" smtClean="0"/>
              <a:t> </a:t>
            </a:r>
            <a:r>
              <a:rPr lang="fa-IR" dirty="0" smtClean="0"/>
              <a:t>را</a:t>
            </a:r>
            <a:r>
              <a:rPr lang="fa-IR" b="1" dirty="0" smtClean="0"/>
              <a:t> </a:t>
            </a:r>
            <a:r>
              <a:rPr lang="fa-IR" dirty="0" smtClean="0"/>
              <a:t>جبهه</a:t>
            </a:r>
            <a:r>
              <a:rPr lang="fa-IR" b="1" dirty="0" smtClean="0"/>
              <a:t> </a:t>
            </a:r>
            <a:r>
              <a:rPr lang="fa-IR" dirty="0" smtClean="0"/>
              <a:t>گرم</a:t>
            </a:r>
            <a:r>
              <a:rPr lang="fa-IR" b="1" dirty="0" smtClean="0"/>
              <a:t> </a:t>
            </a:r>
            <a:r>
              <a:rPr lang="fa-IR" dirty="0" smtClean="0"/>
              <a:t>می</a:t>
            </a:r>
            <a:r>
              <a:rPr lang="fa-IR" b="1" dirty="0" smtClean="0"/>
              <a:t> </a:t>
            </a:r>
            <a:r>
              <a:rPr lang="fa-IR" dirty="0" smtClean="0"/>
              <a:t>نامند</a:t>
            </a:r>
            <a:r>
              <a:rPr lang="en-US" b="1" dirty="0" smtClean="0"/>
              <a:t>. </a:t>
            </a:r>
            <a:r>
              <a:rPr lang="fa-IR" dirty="0" smtClean="0"/>
              <a:t>جبهه</a:t>
            </a:r>
            <a:r>
              <a:rPr lang="fa-IR" b="1" dirty="0" smtClean="0"/>
              <a:t> </a:t>
            </a:r>
            <a:r>
              <a:rPr lang="fa-IR" dirty="0" smtClean="0"/>
              <a:t>هاي</a:t>
            </a:r>
            <a:r>
              <a:rPr lang="fa-IR" b="1" dirty="0" smtClean="0"/>
              <a:t> </a:t>
            </a:r>
            <a:r>
              <a:rPr lang="fa-IR" dirty="0" smtClean="0"/>
              <a:t>گرم</a:t>
            </a:r>
            <a:r>
              <a:rPr lang="fa-IR" b="1" dirty="0" smtClean="0"/>
              <a:t> </a:t>
            </a:r>
            <a:r>
              <a:rPr lang="fa-IR" dirty="0" smtClean="0"/>
              <a:t>عمدتاً</a:t>
            </a:r>
            <a:r>
              <a:rPr lang="fa-IR" b="1" dirty="0" smtClean="0"/>
              <a:t> </a:t>
            </a:r>
            <a:r>
              <a:rPr lang="fa-IR" dirty="0" smtClean="0"/>
              <a:t>در</a:t>
            </a:r>
            <a:r>
              <a:rPr lang="fa-IR" b="1" dirty="0" smtClean="0"/>
              <a:t> </a:t>
            </a:r>
            <a:r>
              <a:rPr lang="fa-IR" dirty="0" smtClean="0"/>
              <a:t>عرضهاي</a:t>
            </a:r>
            <a:r>
              <a:rPr lang="fa-IR" b="1" dirty="0" smtClean="0"/>
              <a:t> </a:t>
            </a:r>
            <a:r>
              <a:rPr lang="fa-IR" dirty="0" smtClean="0"/>
              <a:t>میانی</a:t>
            </a:r>
            <a:r>
              <a:rPr lang="fa-IR" b="1" dirty="0" smtClean="0"/>
              <a:t> </a:t>
            </a:r>
            <a:r>
              <a:rPr lang="fa-IR" dirty="0" smtClean="0"/>
              <a:t>و</a:t>
            </a:r>
            <a:r>
              <a:rPr lang="fa-IR" b="1" dirty="0" smtClean="0"/>
              <a:t> </a:t>
            </a:r>
            <a:r>
              <a:rPr lang="fa-IR" dirty="0" smtClean="0"/>
              <a:t>فوقانی ایجاد</a:t>
            </a:r>
            <a:r>
              <a:rPr lang="fa-IR" b="1" dirty="0" smtClean="0"/>
              <a:t> </a:t>
            </a:r>
            <a:r>
              <a:rPr lang="fa-IR" dirty="0" smtClean="0"/>
              <a:t>می</a:t>
            </a:r>
            <a:r>
              <a:rPr lang="fa-IR" b="1" dirty="0" smtClean="0"/>
              <a:t> </a:t>
            </a:r>
            <a:r>
              <a:rPr lang="fa-IR" dirty="0" smtClean="0"/>
              <a:t>شوند</a:t>
            </a:r>
            <a:r>
              <a:rPr lang="en-US" b="1" dirty="0" smtClean="0"/>
              <a:t>. </a:t>
            </a:r>
            <a:r>
              <a:rPr lang="fa-IR" dirty="0" smtClean="0"/>
              <a:t>بخصوص</a:t>
            </a:r>
            <a:r>
              <a:rPr lang="fa-IR" b="1" dirty="0" smtClean="0"/>
              <a:t> </a:t>
            </a:r>
            <a:r>
              <a:rPr lang="fa-IR" dirty="0" smtClean="0"/>
              <a:t>در</a:t>
            </a:r>
            <a:r>
              <a:rPr lang="fa-IR" b="1" dirty="0" smtClean="0"/>
              <a:t> </a:t>
            </a:r>
            <a:r>
              <a:rPr lang="fa-IR" dirty="0" smtClean="0"/>
              <a:t>زمستان،</a:t>
            </a:r>
            <a:r>
              <a:rPr lang="fa-IR" b="1" dirty="0" smtClean="0"/>
              <a:t> </a:t>
            </a:r>
            <a:r>
              <a:rPr lang="fa-IR" dirty="0" smtClean="0"/>
              <a:t>وقتی</a:t>
            </a:r>
            <a:r>
              <a:rPr lang="fa-IR" b="1" dirty="0" smtClean="0"/>
              <a:t> </a:t>
            </a:r>
            <a:r>
              <a:rPr lang="fa-IR" dirty="0" smtClean="0"/>
              <a:t>که</a:t>
            </a:r>
            <a:r>
              <a:rPr lang="fa-IR" b="1" dirty="0" smtClean="0"/>
              <a:t> </a:t>
            </a:r>
            <a:r>
              <a:rPr lang="fa-IR" dirty="0" smtClean="0"/>
              <a:t>سیکلون</a:t>
            </a:r>
            <a:r>
              <a:rPr lang="fa-IR" b="1" dirty="0" smtClean="0"/>
              <a:t> </a:t>
            </a:r>
            <a:r>
              <a:rPr lang="fa-IR" dirty="0" smtClean="0"/>
              <a:t>هایی</a:t>
            </a:r>
            <a:r>
              <a:rPr lang="fa-IR" b="1" dirty="0" smtClean="0"/>
              <a:t> </a:t>
            </a:r>
            <a:r>
              <a:rPr lang="fa-IR" dirty="0" smtClean="0"/>
              <a:t>که</a:t>
            </a:r>
            <a:r>
              <a:rPr lang="fa-IR" b="1" dirty="0" smtClean="0"/>
              <a:t> </a:t>
            </a:r>
            <a:r>
              <a:rPr lang="fa-IR" dirty="0" smtClean="0"/>
              <a:t>این</a:t>
            </a:r>
            <a:r>
              <a:rPr lang="fa-IR" b="1" dirty="0" smtClean="0"/>
              <a:t> </a:t>
            </a:r>
            <a:r>
              <a:rPr lang="fa-IR" dirty="0" smtClean="0"/>
              <a:t>جبهه</a:t>
            </a:r>
            <a:r>
              <a:rPr lang="fa-IR" b="1" dirty="0" smtClean="0"/>
              <a:t> </a:t>
            </a:r>
            <a:r>
              <a:rPr lang="fa-IR" dirty="0" smtClean="0"/>
              <a:t>ها</a:t>
            </a:r>
            <a:r>
              <a:rPr lang="fa-IR" b="1" dirty="0" smtClean="0"/>
              <a:t> </a:t>
            </a:r>
            <a:r>
              <a:rPr lang="fa-IR" dirty="0" smtClean="0"/>
              <a:t>معمولا</a:t>
            </a:r>
            <a:r>
              <a:rPr lang="fa-IR" b="1" dirty="0" smtClean="0"/>
              <a:t> </a:t>
            </a:r>
            <a:r>
              <a:rPr lang="fa-IR" dirty="0" smtClean="0"/>
              <a:t>با</a:t>
            </a:r>
            <a:r>
              <a:rPr lang="fa-IR" b="1" dirty="0" smtClean="0"/>
              <a:t> </a:t>
            </a:r>
            <a:r>
              <a:rPr lang="fa-IR" dirty="0" smtClean="0"/>
              <a:t>آنها</a:t>
            </a:r>
            <a:r>
              <a:rPr lang="fa-IR" b="1" dirty="0" smtClean="0"/>
              <a:t> </a:t>
            </a:r>
            <a:r>
              <a:rPr lang="fa-IR" dirty="0" smtClean="0"/>
              <a:t>مرتبط</a:t>
            </a:r>
            <a:r>
              <a:rPr lang="fa-IR" b="1" dirty="0" smtClean="0"/>
              <a:t> </a:t>
            </a:r>
            <a:r>
              <a:rPr lang="fa-IR" dirty="0" smtClean="0"/>
              <a:t>اند</a:t>
            </a:r>
            <a:r>
              <a:rPr lang="fa-IR" b="1" dirty="0" smtClean="0"/>
              <a:t> </a:t>
            </a:r>
            <a:r>
              <a:rPr lang="fa-IR" dirty="0" smtClean="0"/>
              <a:t>از</a:t>
            </a:r>
            <a:r>
              <a:rPr lang="fa-IR" b="1" dirty="0" smtClean="0"/>
              <a:t> </a:t>
            </a:r>
            <a:r>
              <a:rPr lang="fa-IR" dirty="0" smtClean="0"/>
              <a:t>همه اوقات</a:t>
            </a:r>
            <a:r>
              <a:rPr lang="fa-IR" b="1" dirty="0" smtClean="0"/>
              <a:t> </a:t>
            </a:r>
            <a:r>
              <a:rPr lang="fa-IR" dirty="0" smtClean="0"/>
              <a:t>بیشتر</a:t>
            </a:r>
            <a:r>
              <a:rPr lang="fa-IR" b="1" dirty="0" smtClean="0"/>
              <a:t> </a:t>
            </a:r>
            <a:r>
              <a:rPr lang="fa-IR" dirty="0" smtClean="0"/>
              <a:t>غلبه</a:t>
            </a:r>
            <a:r>
              <a:rPr lang="fa-IR" b="1" dirty="0" smtClean="0"/>
              <a:t> </a:t>
            </a:r>
            <a:r>
              <a:rPr lang="fa-IR" dirty="0" smtClean="0"/>
              <a:t>دارند.</a:t>
            </a:r>
          </a:p>
          <a:p>
            <a:pPr algn="r" rtl="1">
              <a:buClr>
                <a:srgbClr val="C00000"/>
              </a:buClr>
              <a:buNone/>
            </a:pPr>
            <a:endParaRPr lang="en-US" b="1" dirty="0" smtClean="0"/>
          </a:p>
          <a:p>
            <a:pPr algn="r" rtl="1">
              <a:buClr>
                <a:srgbClr val="C00000"/>
              </a:buClr>
              <a:buNone/>
            </a:pPr>
            <a:endParaRPr lang="fa-IR" dirty="0" smtClean="0"/>
          </a:p>
          <a:p>
            <a:pPr algn="l">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4" name="Picture 3"/>
          <p:cNvPicPr/>
          <p:nvPr/>
        </p:nvPicPr>
        <p:blipFill>
          <a:blip r:embed="rId2" cstate="print"/>
          <a:srcRect/>
          <a:stretch>
            <a:fillRect/>
          </a:stretch>
        </p:blipFill>
        <p:spPr bwMode="auto">
          <a:xfrm>
            <a:off x="1905000" y="3657600"/>
            <a:ext cx="51816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fa-IR" dirty="0" smtClean="0"/>
              <a:t>جبهه سرد </a:t>
            </a:r>
            <a:r>
              <a:rPr lang="en-US" dirty="0" smtClean="0"/>
              <a:t>(Cold Front)</a:t>
            </a:r>
            <a:endParaRPr lang="fa-IR" dirty="0" smtClean="0"/>
          </a:p>
          <a:p>
            <a:pPr algn="r" rtl="1">
              <a:buClr>
                <a:srgbClr val="C00000"/>
              </a:buClr>
              <a:buNone/>
            </a:pPr>
            <a:r>
              <a:rPr lang="fa-IR" dirty="0" smtClean="0"/>
              <a:t>منطقۀ</a:t>
            </a:r>
            <a:r>
              <a:rPr lang="fa-IR" b="1" dirty="0" smtClean="0"/>
              <a:t> </a:t>
            </a:r>
            <a:r>
              <a:rPr lang="fa-IR" dirty="0" smtClean="0"/>
              <a:t>انتقالی</a:t>
            </a:r>
            <a:r>
              <a:rPr lang="fa-IR" b="1" dirty="0" smtClean="0"/>
              <a:t> </a:t>
            </a:r>
            <a:r>
              <a:rPr lang="fa-IR" dirty="0" smtClean="0"/>
              <a:t>که</a:t>
            </a:r>
            <a:r>
              <a:rPr lang="fa-IR" b="1" dirty="0" smtClean="0"/>
              <a:t> </a:t>
            </a:r>
            <a:r>
              <a:rPr lang="fa-IR" dirty="0" smtClean="0"/>
              <a:t>در</a:t>
            </a:r>
            <a:r>
              <a:rPr lang="fa-IR" b="1" dirty="0" smtClean="0"/>
              <a:t> </a:t>
            </a:r>
            <a:r>
              <a:rPr lang="fa-IR" dirty="0" smtClean="0"/>
              <a:t>آن</a:t>
            </a:r>
            <a:r>
              <a:rPr lang="fa-IR" b="1" dirty="0" smtClean="0"/>
              <a:t> </a:t>
            </a:r>
            <a:r>
              <a:rPr lang="fa-IR" dirty="0" smtClean="0"/>
              <a:t>توده</a:t>
            </a:r>
            <a:r>
              <a:rPr lang="fa-IR" b="1" dirty="0" smtClean="0"/>
              <a:t> </a:t>
            </a:r>
            <a:r>
              <a:rPr lang="fa-IR" dirty="0" smtClean="0"/>
              <a:t>اي</a:t>
            </a:r>
            <a:r>
              <a:rPr lang="fa-IR" b="1" dirty="0" smtClean="0"/>
              <a:t> </a:t>
            </a:r>
            <a:r>
              <a:rPr lang="fa-IR" dirty="0" smtClean="0"/>
              <a:t>از</a:t>
            </a:r>
            <a:r>
              <a:rPr lang="fa-IR" b="1" dirty="0" smtClean="0"/>
              <a:t> </a:t>
            </a:r>
            <a:r>
              <a:rPr lang="fa-IR" dirty="0" smtClean="0"/>
              <a:t>هواي</a:t>
            </a:r>
            <a:r>
              <a:rPr lang="fa-IR" b="1" dirty="0" smtClean="0"/>
              <a:t> </a:t>
            </a:r>
            <a:r>
              <a:rPr lang="fa-IR" dirty="0" smtClean="0"/>
              <a:t>سرد</a:t>
            </a:r>
            <a:r>
              <a:rPr lang="fa-IR" b="1" dirty="0" smtClean="0"/>
              <a:t> </a:t>
            </a:r>
            <a:r>
              <a:rPr lang="fa-IR" dirty="0" smtClean="0"/>
              <a:t>گسترش</a:t>
            </a:r>
            <a:r>
              <a:rPr lang="fa-IR" b="1" dirty="0" smtClean="0"/>
              <a:t> </a:t>
            </a:r>
            <a:r>
              <a:rPr lang="fa-IR" dirty="0" smtClean="0"/>
              <a:t>یافته</a:t>
            </a:r>
            <a:r>
              <a:rPr lang="fa-IR" b="1" dirty="0" smtClean="0"/>
              <a:t> </a:t>
            </a:r>
            <a:r>
              <a:rPr lang="fa-IR" dirty="0" smtClean="0"/>
              <a:t>و</a:t>
            </a:r>
            <a:r>
              <a:rPr lang="fa-IR" b="1" dirty="0" smtClean="0"/>
              <a:t> </a:t>
            </a:r>
            <a:r>
              <a:rPr lang="fa-IR" dirty="0" smtClean="0"/>
              <a:t>تودة</a:t>
            </a:r>
            <a:r>
              <a:rPr lang="fa-IR" b="1" dirty="0" smtClean="0"/>
              <a:t> </a:t>
            </a:r>
            <a:r>
              <a:rPr lang="fa-IR" dirty="0" smtClean="0"/>
              <a:t>هواي</a:t>
            </a:r>
            <a:r>
              <a:rPr lang="fa-IR" b="1" dirty="0" smtClean="0"/>
              <a:t> </a:t>
            </a:r>
            <a:r>
              <a:rPr lang="fa-IR" dirty="0" smtClean="0"/>
              <a:t>گرم</a:t>
            </a:r>
            <a:r>
              <a:rPr lang="fa-IR" b="1" dirty="0" smtClean="0"/>
              <a:t> </a:t>
            </a:r>
            <a:r>
              <a:rPr lang="fa-IR" dirty="0" smtClean="0"/>
              <a:t>را </a:t>
            </a:r>
          </a:p>
          <a:p>
            <a:pPr algn="r" rtl="1">
              <a:buClr>
                <a:srgbClr val="C00000"/>
              </a:buClr>
              <a:buNone/>
            </a:pPr>
            <a:r>
              <a:rPr lang="fa-IR" dirty="0" smtClean="0"/>
              <a:t>جابجا</a:t>
            </a:r>
            <a:r>
              <a:rPr lang="fa-IR" b="1" dirty="0" smtClean="0"/>
              <a:t> </a:t>
            </a:r>
            <a:r>
              <a:rPr lang="fa-IR" dirty="0" smtClean="0"/>
              <a:t>کرده</a:t>
            </a:r>
            <a:r>
              <a:rPr lang="fa-IR" b="1" dirty="0" smtClean="0"/>
              <a:t> </a:t>
            </a:r>
            <a:r>
              <a:rPr lang="fa-IR" dirty="0" smtClean="0"/>
              <a:t>و</a:t>
            </a:r>
            <a:r>
              <a:rPr lang="fa-IR" b="1" dirty="0" smtClean="0"/>
              <a:t> </a:t>
            </a:r>
            <a:r>
              <a:rPr lang="fa-IR" dirty="0" smtClean="0"/>
              <a:t>جاي</a:t>
            </a:r>
            <a:r>
              <a:rPr lang="fa-IR" b="1" dirty="0" smtClean="0"/>
              <a:t> </a:t>
            </a:r>
            <a:r>
              <a:rPr lang="fa-IR" dirty="0" smtClean="0"/>
              <a:t>آن</a:t>
            </a:r>
            <a:r>
              <a:rPr lang="fa-IR" b="1" dirty="0" smtClean="0"/>
              <a:t> </a:t>
            </a:r>
            <a:r>
              <a:rPr lang="fa-IR" dirty="0" smtClean="0"/>
              <a:t>را</a:t>
            </a:r>
            <a:r>
              <a:rPr lang="fa-IR" b="1" dirty="0" smtClean="0"/>
              <a:t> </a:t>
            </a:r>
            <a:r>
              <a:rPr lang="fa-IR" dirty="0" smtClean="0"/>
              <a:t>می</a:t>
            </a:r>
            <a:r>
              <a:rPr lang="fa-IR" b="1" dirty="0" smtClean="0"/>
              <a:t> </a:t>
            </a:r>
            <a:r>
              <a:rPr lang="fa-IR" dirty="0" smtClean="0"/>
              <a:t>گیرد،</a:t>
            </a:r>
            <a:r>
              <a:rPr lang="fa-IR" b="1" dirty="0" smtClean="0"/>
              <a:t> </a:t>
            </a:r>
            <a:r>
              <a:rPr lang="fa-IR" dirty="0" smtClean="0"/>
              <a:t>جبهۀ</a:t>
            </a:r>
            <a:r>
              <a:rPr lang="fa-IR" b="1" dirty="0" smtClean="0"/>
              <a:t> </a:t>
            </a:r>
            <a:r>
              <a:rPr lang="fa-IR" dirty="0" smtClean="0"/>
              <a:t>سرد</a:t>
            </a:r>
            <a:r>
              <a:rPr lang="fa-IR" b="1" dirty="0" smtClean="0"/>
              <a:t> </a:t>
            </a:r>
            <a:r>
              <a:rPr lang="fa-IR" dirty="0" smtClean="0"/>
              <a:t>نامیده</a:t>
            </a:r>
            <a:r>
              <a:rPr lang="fa-IR" b="1" dirty="0" smtClean="0"/>
              <a:t> </a:t>
            </a:r>
            <a:r>
              <a:rPr lang="fa-IR" dirty="0" smtClean="0"/>
              <a:t>می</a:t>
            </a:r>
            <a:r>
              <a:rPr lang="fa-IR" b="1" dirty="0" smtClean="0"/>
              <a:t> </a:t>
            </a:r>
            <a:r>
              <a:rPr lang="fa-IR" dirty="0" smtClean="0"/>
              <a:t>شود. </a:t>
            </a:r>
          </a:p>
          <a:p>
            <a:pPr algn="r" rtl="1">
              <a:buClr>
                <a:srgbClr val="C00000"/>
              </a:buClr>
              <a:buNone/>
            </a:pPr>
            <a:endParaRPr lang="fa-IR" b="1" dirty="0" smtClean="0"/>
          </a:p>
          <a:p>
            <a:pPr algn="r" rtl="1">
              <a:buClr>
                <a:srgbClr val="C00000"/>
              </a:buClr>
              <a:buNone/>
            </a:pPr>
            <a:endParaRPr lang="en-US" b="1" dirty="0" smtClean="0"/>
          </a:p>
          <a:p>
            <a:pPr algn="r">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rtl="1">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4" name="Picture 3" descr="C:\Documents and Settings\Kheiri\Desktop\cp.bmp"/>
          <p:cNvPicPr/>
          <p:nvPr/>
        </p:nvPicPr>
        <p:blipFill>
          <a:blip r:embed="rId2" cstate="print"/>
          <a:srcRect/>
          <a:stretch>
            <a:fillRect/>
          </a:stretch>
        </p:blipFill>
        <p:spPr bwMode="auto">
          <a:xfrm>
            <a:off x="2667000" y="3352800"/>
            <a:ext cx="45720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ar-SA" b="1" dirty="0" smtClean="0">
                <a:solidFill>
                  <a:srgbClr val="FF0000"/>
                </a:solidFill>
              </a:rPr>
              <a:t>جبهه مسدود، بند آمده یا میرا </a:t>
            </a:r>
            <a:r>
              <a:rPr lang="en-US" b="1" dirty="0" smtClean="0">
                <a:solidFill>
                  <a:srgbClr val="FF0000"/>
                </a:solidFill>
              </a:rPr>
              <a:t>(Occluded Front (</a:t>
            </a:r>
            <a:r>
              <a:rPr lang="en-US" b="1" dirty="0" err="1" smtClean="0">
                <a:solidFill>
                  <a:srgbClr val="FF0000"/>
                </a:solidFill>
              </a:rPr>
              <a:t>Occlussion</a:t>
            </a:r>
            <a:r>
              <a:rPr lang="en-US" b="1" dirty="0" smtClean="0">
                <a:solidFill>
                  <a:srgbClr val="FF0000"/>
                </a:solidFill>
              </a:rPr>
              <a:t>)) </a:t>
            </a:r>
            <a:endParaRPr lang="fa-IR" b="1" dirty="0" smtClean="0">
              <a:solidFill>
                <a:srgbClr val="FF0000"/>
              </a:solidFill>
            </a:endParaRPr>
          </a:p>
          <a:p>
            <a:pPr algn="r" rtl="1">
              <a:buClr>
                <a:srgbClr val="C00000"/>
              </a:buClr>
              <a:buFont typeface="Wingdings" pitchFamily="2" charset="2"/>
              <a:buChar char="§"/>
            </a:pPr>
            <a:r>
              <a:rPr lang="fa-IR" dirty="0" smtClean="0"/>
              <a:t>بعد</a:t>
            </a:r>
            <a:r>
              <a:rPr lang="fa-IR" b="1" dirty="0" smtClean="0"/>
              <a:t> </a:t>
            </a:r>
            <a:r>
              <a:rPr lang="fa-IR" dirty="0" smtClean="0"/>
              <a:t>از</a:t>
            </a:r>
            <a:r>
              <a:rPr lang="fa-IR" b="1" dirty="0" smtClean="0"/>
              <a:t> </a:t>
            </a:r>
            <a:r>
              <a:rPr lang="fa-IR" dirty="0" smtClean="0"/>
              <a:t>اینکه</a:t>
            </a:r>
            <a:r>
              <a:rPr lang="fa-IR" b="1" dirty="0" smtClean="0"/>
              <a:t> </a:t>
            </a:r>
            <a:r>
              <a:rPr lang="fa-IR" dirty="0" smtClean="0"/>
              <a:t>جبهۀ</a:t>
            </a:r>
            <a:r>
              <a:rPr lang="fa-IR" b="1" dirty="0" smtClean="0"/>
              <a:t> </a:t>
            </a:r>
            <a:r>
              <a:rPr lang="fa-IR" dirty="0" smtClean="0"/>
              <a:t>سرد،</a:t>
            </a:r>
            <a:r>
              <a:rPr lang="fa-IR" b="1" dirty="0" smtClean="0"/>
              <a:t> </a:t>
            </a:r>
            <a:r>
              <a:rPr lang="fa-IR" dirty="0" smtClean="0"/>
              <a:t>جبهه</a:t>
            </a:r>
            <a:r>
              <a:rPr lang="fa-IR" b="1" dirty="0" smtClean="0"/>
              <a:t> </a:t>
            </a:r>
            <a:r>
              <a:rPr lang="fa-IR" dirty="0" smtClean="0"/>
              <a:t>گرم</a:t>
            </a:r>
            <a:r>
              <a:rPr lang="fa-IR" b="1" dirty="0" smtClean="0"/>
              <a:t> </a:t>
            </a:r>
            <a:r>
              <a:rPr lang="fa-IR" dirty="0" smtClean="0"/>
              <a:t>را</a:t>
            </a:r>
            <a:r>
              <a:rPr lang="fa-IR" b="1" dirty="0" smtClean="0"/>
              <a:t> </a:t>
            </a:r>
            <a:r>
              <a:rPr lang="fa-IR" dirty="0" smtClean="0"/>
              <a:t>اسیر</a:t>
            </a:r>
            <a:r>
              <a:rPr lang="fa-IR" b="1" dirty="0" smtClean="0"/>
              <a:t> </a:t>
            </a:r>
            <a:r>
              <a:rPr lang="fa-IR" dirty="0" smtClean="0"/>
              <a:t>نمود</a:t>
            </a:r>
            <a:r>
              <a:rPr lang="fa-IR" b="1" dirty="0" smtClean="0"/>
              <a:t> </a:t>
            </a:r>
            <a:r>
              <a:rPr lang="fa-IR" dirty="0" smtClean="0"/>
              <a:t>جبهه</a:t>
            </a:r>
            <a:r>
              <a:rPr lang="fa-IR" b="1" dirty="0" smtClean="0"/>
              <a:t> </a:t>
            </a:r>
            <a:r>
              <a:rPr lang="fa-IR" dirty="0" smtClean="0"/>
              <a:t>میرا</a:t>
            </a:r>
            <a:r>
              <a:rPr lang="fa-IR" b="1" dirty="0" smtClean="0"/>
              <a:t> </a:t>
            </a:r>
            <a:r>
              <a:rPr lang="fa-IR" dirty="0" smtClean="0"/>
              <a:t>بوجود</a:t>
            </a:r>
            <a:r>
              <a:rPr lang="fa-IR" b="1" dirty="0" smtClean="0"/>
              <a:t> </a:t>
            </a:r>
            <a:r>
              <a:rPr lang="fa-IR" dirty="0" smtClean="0"/>
              <a:t>می</a:t>
            </a:r>
            <a:r>
              <a:rPr lang="fa-IR" b="1" dirty="0" smtClean="0"/>
              <a:t> </a:t>
            </a:r>
            <a:r>
              <a:rPr lang="fa-IR" dirty="0" smtClean="0"/>
              <a:t>آید. </a:t>
            </a:r>
            <a:r>
              <a:rPr lang="fa-IR" b="1" dirty="0" smtClean="0"/>
              <a:t> </a:t>
            </a:r>
            <a:r>
              <a:rPr lang="fa-IR" dirty="0" smtClean="0"/>
              <a:t>جبهه</a:t>
            </a:r>
            <a:r>
              <a:rPr lang="fa-IR" b="1" dirty="0" smtClean="0"/>
              <a:t> </a:t>
            </a:r>
            <a:r>
              <a:rPr lang="fa-IR" dirty="0" smtClean="0"/>
              <a:t>اي</a:t>
            </a:r>
            <a:r>
              <a:rPr lang="fa-IR" b="1" dirty="0" smtClean="0"/>
              <a:t> </a:t>
            </a:r>
            <a:r>
              <a:rPr lang="fa-IR" dirty="0" smtClean="0"/>
              <a:t>که</a:t>
            </a:r>
            <a:r>
              <a:rPr lang="fa-IR" b="1" dirty="0" smtClean="0"/>
              <a:t> </a:t>
            </a:r>
            <a:r>
              <a:rPr lang="fa-IR" dirty="0" smtClean="0"/>
              <a:t>بر</a:t>
            </a:r>
            <a:r>
              <a:rPr lang="fa-IR" b="1" dirty="0" smtClean="0"/>
              <a:t> </a:t>
            </a:r>
            <a:r>
              <a:rPr lang="fa-IR" dirty="0" smtClean="0"/>
              <a:t>اثر</a:t>
            </a:r>
            <a:r>
              <a:rPr lang="fa-IR" b="1" dirty="0" smtClean="0"/>
              <a:t> </a:t>
            </a:r>
            <a:r>
              <a:rPr lang="fa-IR" dirty="0" smtClean="0"/>
              <a:t>برخورد</a:t>
            </a:r>
            <a:r>
              <a:rPr lang="fa-IR" b="1" dirty="0" smtClean="0"/>
              <a:t> </a:t>
            </a:r>
            <a:r>
              <a:rPr lang="fa-IR" dirty="0" smtClean="0"/>
              <a:t>سه توده</a:t>
            </a:r>
            <a:r>
              <a:rPr lang="fa-IR" b="1" dirty="0" smtClean="0"/>
              <a:t> </a:t>
            </a:r>
            <a:r>
              <a:rPr lang="fa-IR" dirty="0" smtClean="0"/>
              <a:t>هواي</a:t>
            </a:r>
            <a:r>
              <a:rPr lang="fa-IR" b="1" dirty="0" smtClean="0"/>
              <a:t> </a:t>
            </a:r>
            <a:r>
              <a:rPr lang="fa-IR" dirty="0" smtClean="0"/>
              <a:t>سرد،</a:t>
            </a:r>
            <a:r>
              <a:rPr lang="fa-IR" b="1" dirty="0" smtClean="0"/>
              <a:t> </a:t>
            </a:r>
            <a:r>
              <a:rPr lang="fa-IR" dirty="0" smtClean="0"/>
              <a:t>خنک</a:t>
            </a:r>
            <a:r>
              <a:rPr lang="fa-IR" b="1" dirty="0" smtClean="0"/>
              <a:t> </a:t>
            </a:r>
            <a:r>
              <a:rPr lang="fa-IR" dirty="0" smtClean="0"/>
              <a:t>و</a:t>
            </a:r>
            <a:r>
              <a:rPr lang="fa-IR" b="1" dirty="0" smtClean="0"/>
              <a:t> </a:t>
            </a:r>
            <a:r>
              <a:rPr lang="fa-IR" dirty="0" smtClean="0"/>
              <a:t>گرم</a:t>
            </a:r>
            <a:r>
              <a:rPr lang="fa-IR" b="1" dirty="0" smtClean="0"/>
              <a:t> </a:t>
            </a:r>
            <a:r>
              <a:rPr lang="fa-IR" dirty="0" smtClean="0"/>
              <a:t>ایجاد</a:t>
            </a:r>
            <a:r>
              <a:rPr lang="fa-IR" b="1" dirty="0" smtClean="0"/>
              <a:t> </a:t>
            </a:r>
            <a:r>
              <a:rPr lang="fa-IR" dirty="0" smtClean="0"/>
              <a:t>می</a:t>
            </a:r>
            <a:r>
              <a:rPr lang="fa-IR" b="1" dirty="0" smtClean="0"/>
              <a:t> </a:t>
            </a:r>
            <a:r>
              <a:rPr lang="fa-IR" dirty="0" smtClean="0"/>
              <a:t>شود. </a:t>
            </a:r>
            <a:r>
              <a:rPr lang="fa-IR" b="1" dirty="0" smtClean="0"/>
              <a:t> </a:t>
            </a:r>
            <a:r>
              <a:rPr lang="fa-IR" dirty="0" smtClean="0"/>
              <a:t>در</a:t>
            </a:r>
            <a:r>
              <a:rPr lang="fa-IR" b="1" dirty="0" smtClean="0"/>
              <a:t> </a:t>
            </a:r>
            <a:r>
              <a:rPr lang="fa-IR" dirty="0" smtClean="0"/>
              <a:t>نتیجه</a:t>
            </a:r>
            <a:r>
              <a:rPr lang="fa-IR" b="1" dirty="0" smtClean="0"/>
              <a:t> </a:t>
            </a:r>
            <a:r>
              <a:rPr lang="fa-IR" dirty="0" smtClean="0"/>
              <a:t>یک</a:t>
            </a:r>
            <a:r>
              <a:rPr lang="fa-IR" b="1" dirty="0" smtClean="0"/>
              <a:t> </a:t>
            </a:r>
            <a:r>
              <a:rPr lang="fa-IR" dirty="0" smtClean="0"/>
              <a:t>سیستم،</a:t>
            </a:r>
            <a:r>
              <a:rPr lang="fa-IR" b="1" dirty="0" smtClean="0"/>
              <a:t> </a:t>
            </a:r>
            <a:r>
              <a:rPr lang="fa-IR" dirty="0" smtClean="0"/>
              <a:t>هواي</a:t>
            </a:r>
            <a:r>
              <a:rPr lang="fa-IR" b="1" dirty="0" smtClean="0"/>
              <a:t> </a:t>
            </a:r>
            <a:r>
              <a:rPr lang="fa-IR" dirty="0" smtClean="0"/>
              <a:t>چند</a:t>
            </a:r>
            <a:r>
              <a:rPr lang="fa-IR" b="1" dirty="0" smtClean="0"/>
              <a:t> </a:t>
            </a:r>
            <a:r>
              <a:rPr lang="fa-IR" dirty="0" smtClean="0"/>
              <a:t>ردیفه</a:t>
            </a:r>
            <a:r>
              <a:rPr lang="fa-IR" b="1" dirty="0" smtClean="0"/>
              <a:t> </a:t>
            </a:r>
            <a:r>
              <a:rPr lang="fa-IR" dirty="0" smtClean="0"/>
              <a:t>بوجود</a:t>
            </a:r>
            <a:r>
              <a:rPr lang="fa-IR" b="1" dirty="0" smtClean="0"/>
              <a:t> </a:t>
            </a:r>
            <a:r>
              <a:rPr lang="fa-IR" dirty="0" smtClean="0"/>
              <a:t>می</a:t>
            </a:r>
            <a:r>
              <a:rPr lang="fa-IR" b="1" dirty="0" smtClean="0"/>
              <a:t> </a:t>
            </a:r>
            <a:r>
              <a:rPr lang="fa-IR" dirty="0" smtClean="0"/>
              <a:t>آید</a:t>
            </a:r>
            <a:r>
              <a:rPr lang="fa-IR" b="1" dirty="0" smtClean="0"/>
              <a:t> </a:t>
            </a:r>
            <a:r>
              <a:rPr lang="fa-IR" dirty="0" smtClean="0"/>
              <a:t>که</a:t>
            </a:r>
            <a:r>
              <a:rPr lang="fa-IR" b="1" dirty="0" smtClean="0"/>
              <a:t> </a:t>
            </a:r>
            <a:r>
              <a:rPr lang="fa-IR" dirty="0" smtClean="0"/>
              <a:t>هواي</a:t>
            </a:r>
            <a:r>
              <a:rPr lang="fa-IR" b="1" dirty="0" smtClean="0"/>
              <a:t> </a:t>
            </a:r>
            <a:r>
              <a:rPr lang="fa-IR" dirty="0" smtClean="0"/>
              <a:t>سرد در</a:t>
            </a:r>
            <a:r>
              <a:rPr lang="fa-IR" b="1" dirty="0" smtClean="0"/>
              <a:t> </a:t>
            </a:r>
            <a:r>
              <a:rPr lang="fa-IR" dirty="0" smtClean="0"/>
              <a:t>حاشیۀ</a:t>
            </a:r>
            <a:r>
              <a:rPr lang="fa-IR" b="1" dirty="0" smtClean="0"/>
              <a:t> </a:t>
            </a:r>
            <a:r>
              <a:rPr lang="fa-IR" dirty="0" smtClean="0"/>
              <a:t>پایینی،</a:t>
            </a:r>
            <a:r>
              <a:rPr lang="fa-IR" b="1" dirty="0" smtClean="0"/>
              <a:t> </a:t>
            </a:r>
            <a:r>
              <a:rPr lang="fa-IR" dirty="0" smtClean="0"/>
              <a:t>هواي</a:t>
            </a:r>
            <a:r>
              <a:rPr lang="fa-IR" b="1" dirty="0" smtClean="0"/>
              <a:t> </a:t>
            </a:r>
            <a:r>
              <a:rPr lang="fa-IR" dirty="0" smtClean="0"/>
              <a:t>خنک</a:t>
            </a:r>
            <a:r>
              <a:rPr lang="fa-IR" b="1" dirty="0" smtClean="0"/>
              <a:t> </a:t>
            </a:r>
            <a:r>
              <a:rPr lang="fa-IR" dirty="0" smtClean="0"/>
              <a:t>در</a:t>
            </a:r>
            <a:r>
              <a:rPr lang="fa-IR" b="1" dirty="0" smtClean="0"/>
              <a:t> </a:t>
            </a:r>
            <a:r>
              <a:rPr lang="fa-IR" dirty="0" smtClean="0"/>
              <a:t>بالاتر</a:t>
            </a:r>
            <a:r>
              <a:rPr lang="fa-IR" b="1" dirty="0" smtClean="0"/>
              <a:t> </a:t>
            </a:r>
            <a:r>
              <a:rPr lang="fa-IR" dirty="0" smtClean="0"/>
              <a:t>از</a:t>
            </a:r>
            <a:r>
              <a:rPr lang="fa-IR" b="1" dirty="0" smtClean="0"/>
              <a:t> </a:t>
            </a:r>
            <a:r>
              <a:rPr lang="fa-IR" dirty="0" smtClean="0"/>
              <a:t>هواي</a:t>
            </a:r>
            <a:r>
              <a:rPr lang="fa-IR" b="1" dirty="0" smtClean="0"/>
              <a:t> </a:t>
            </a:r>
            <a:r>
              <a:rPr lang="fa-IR" dirty="0" smtClean="0"/>
              <a:t>سرد</a:t>
            </a:r>
            <a:r>
              <a:rPr lang="fa-IR" b="1" dirty="0" smtClean="0"/>
              <a:t> </a:t>
            </a:r>
            <a:r>
              <a:rPr lang="fa-IR" dirty="0" smtClean="0"/>
              <a:t>و</a:t>
            </a:r>
            <a:r>
              <a:rPr lang="fa-IR" b="1" dirty="0" smtClean="0"/>
              <a:t> </a:t>
            </a:r>
            <a:r>
              <a:rPr lang="fa-IR" dirty="0" smtClean="0"/>
              <a:t>هواي</a:t>
            </a:r>
            <a:r>
              <a:rPr lang="fa-IR" b="1" dirty="0" smtClean="0"/>
              <a:t> </a:t>
            </a:r>
            <a:r>
              <a:rPr lang="fa-IR" dirty="0" smtClean="0"/>
              <a:t>گرم</a:t>
            </a:r>
            <a:r>
              <a:rPr lang="fa-IR" b="1" dirty="0" smtClean="0"/>
              <a:t> </a:t>
            </a:r>
            <a:r>
              <a:rPr lang="fa-IR" dirty="0" smtClean="0"/>
              <a:t>در</a:t>
            </a:r>
            <a:r>
              <a:rPr lang="fa-IR" b="1" dirty="0" smtClean="0"/>
              <a:t> </a:t>
            </a:r>
            <a:r>
              <a:rPr lang="fa-IR" dirty="0" smtClean="0"/>
              <a:t>بالاتر</a:t>
            </a:r>
            <a:r>
              <a:rPr lang="fa-IR" b="1" dirty="0" smtClean="0"/>
              <a:t> </a:t>
            </a:r>
            <a:r>
              <a:rPr lang="fa-IR" dirty="0" smtClean="0"/>
              <a:t>از</a:t>
            </a:r>
            <a:r>
              <a:rPr lang="fa-IR" b="1" dirty="0" smtClean="0"/>
              <a:t> </a:t>
            </a:r>
            <a:r>
              <a:rPr lang="fa-IR" dirty="0" smtClean="0"/>
              <a:t>آنها</a:t>
            </a:r>
            <a:r>
              <a:rPr lang="fa-IR" b="1" dirty="0" smtClean="0"/>
              <a:t> </a:t>
            </a:r>
            <a:r>
              <a:rPr lang="fa-IR" dirty="0" smtClean="0"/>
              <a:t>قرار</a:t>
            </a:r>
            <a:r>
              <a:rPr lang="fa-IR" b="1" dirty="0" smtClean="0"/>
              <a:t> </a:t>
            </a:r>
            <a:r>
              <a:rPr lang="fa-IR" dirty="0" smtClean="0"/>
              <a:t>می</a:t>
            </a:r>
            <a:r>
              <a:rPr lang="fa-IR" b="1" dirty="0" smtClean="0"/>
              <a:t> </a:t>
            </a:r>
            <a:r>
              <a:rPr lang="fa-IR" dirty="0" smtClean="0"/>
              <a:t>گیرد.</a:t>
            </a:r>
            <a:endParaRPr lang="en-US" b="1" dirty="0" smtClean="0"/>
          </a:p>
          <a:p>
            <a:pPr algn="r" rtl="1">
              <a:buClr>
                <a:srgbClr val="C00000"/>
              </a:buClr>
              <a:buFont typeface="Wingdings" pitchFamily="2" charset="2"/>
              <a:buChar char="§"/>
            </a:pPr>
            <a:r>
              <a:rPr lang="fa-IR" dirty="0" smtClean="0"/>
              <a:t>در</a:t>
            </a:r>
            <a:r>
              <a:rPr lang="fa-IR" b="1" dirty="0" smtClean="0"/>
              <a:t> </a:t>
            </a:r>
            <a:r>
              <a:rPr lang="fa-IR" dirty="0" smtClean="0"/>
              <a:t>صورتی</a:t>
            </a:r>
            <a:r>
              <a:rPr lang="fa-IR" b="1" dirty="0" smtClean="0"/>
              <a:t> </a:t>
            </a:r>
            <a:r>
              <a:rPr lang="fa-IR" dirty="0" smtClean="0"/>
              <a:t>که</a:t>
            </a:r>
            <a:r>
              <a:rPr lang="fa-IR" b="1" dirty="0" smtClean="0"/>
              <a:t> </a:t>
            </a:r>
            <a:r>
              <a:rPr lang="fa-IR" dirty="0" smtClean="0"/>
              <a:t>دماي</a:t>
            </a:r>
            <a:r>
              <a:rPr lang="fa-IR" b="1" dirty="0" smtClean="0"/>
              <a:t> </a:t>
            </a:r>
            <a:r>
              <a:rPr lang="fa-IR" dirty="0" smtClean="0"/>
              <a:t>هواي</a:t>
            </a:r>
            <a:r>
              <a:rPr lang="fa-IR" b="1" dirty="0" smtClean="0"/>
              <a:t> </a:t>
            </a:r>
            <a:r>
              <a:rPr lang="fa-IR" dirty="0" smtClean="0"/>
              <a:t>سرد</a:t>
            </a:r>
            <a:r>
              <a:rPr lang="fa-IR" b="1" dirty="0" smtClean="0"/>
              <a:t> </a:t>
            </a:r>
            <a:r>
              <a:rPr lang="fa-IR" dirty="0" smtClean="0"/>
              <a:t>زیر</a:t>
            </a:r>
            <a:r>
              <a:rPr lang="fa-IR" b="1" dirty="0" smtClean="0"/>
              <a:t> </a:t>
            </a:r>
            <a:r>
              <a:rPr lang="fa-IR" dirty="0" smtClean="0"/>
              <a:t>جبهه</a:t>
            </a:r>
            <a:r>
              <a:rPr lang="fa-IR" b="1" dirty="0" smtClean="0"/>
              <a:t> </a:t>
            </a:r>
            <a:r>
              <a:rPr lang="fa-IR" dirty="0" smtClean="0"/>
              <a:t>گرم</a:t>
            </a:r>
            <a:r>
              <a:rPr lang="fa-IR" b="1" dirty="0" smtClean="0"/>
              <a:t> </a:t>
            </a:r>
            <a:r>
              <a:rPr lang="fa-IR" dirty="0" smtClean="0"/>
              <a:t>از</a:t>
            </a:r>
            <a:r>
              <a:rPr lang="fa-IR" b="1" dirty="0" smtClean="0"/>
              <a:t> </a:t>
            </a:r>
            <a:r>
              <a:rPr lang="fa-IR" dirty="0" smtClean="0"/>
              <a:t>میزان</a:t>
            </a:r>
            <a:r>
              <a:rPr lang="fa-IR" b="1" dirty="0" smtClean="0"/>
              <a:t> </a:t>
            </a:r>
            <a:r>
              <a:rPr lang="fa-IR" dirty="0" smtClean="0"/>
              <a:t>دماي</a:t>
            </a:r>
            <a:r>
              <a:rPr lang="fa-IR" b="1" dirty="0" smtClean="0"/>
              <a:t> </a:t>
            </a:r>
            <a:r>
              <a:rPr lang="fa-IR" dirty="0" smtClean="0"/>
              <a:t>پشت</a:t>
            </a:r>
            <a:r>
              <a:rPr lang="fa-IR" b="1" dirty="0" smtClean="0"/>
              <a:t> </a:t>
            </a:r>
            <a:r>
              <a:rPr lang="fa-IR" dirty="0" smtClean="0"/>
              <a:t>جبهه</a:t>
            </a:r>
            <a:r>
              <a:rPr lang="fa-IR" b="1" dirty="0" smtClean="0"/>
              <a:t> </a:t>
            </a:r>
            <a:r>
              <a:rPr lang="fa-IR" dirty="0" smtClean="0"/>
              <a:t>پایینتر</a:t>
            </a:r>
            <a:r>
              <a:rPr lang="fa-IR" b="1" dirty="0" smtClean="0"/>
              <a:t> </a:t>
            </a:r>
            <a:r>
              <a:rPr lang="fa-IR" dirty="0" smtClean="0"/>
              <a:t>باشد</a:t>
            </a:r>
            <a:r>
              <a:rPr lang="fa-IR" b="1" dirty="0" smtClean="0"/>
              <a:t> </a:t>
            </a:r>
            <a:r>
              <a:rPr lang="fa-IR" dirty="0" smtClean="0"/>
              <a:t>جبهه</a:t>
            </a:r>
            <a:r>
              <a:rPr lang="fa-IR" b="1" dirty="0" smtClean="0"/>
              <a:t> </a:t>
            </a:r>
            <a:r>
              <a:rPr lang="fa-IR" dirty="0" smtClean="0"/>
              <a:t>پدید</a:t>
            </a:r>
            <a:r>
              <a:rPr lang="fa-IR" b="1" dirty="0" smtClean="0"/>
              <a:t> </a:t>
            </a:r>
            <a:r>
              <a:rPr lang="fa-IR" dirty="0" smtClean="0"/>
              <a:t>آمده</a:t>
            </a:r>
            <a:r>
              <a:rPr lang="fa-IR" b="1" dirty="0" smtClean="0"/>
              <a:t> </a:t>
            </a:r>
            <a:r>
              <a:rPr lang="fa-IR" dirty="0" smtClean="0"/>
              <a:t>را</a:t>
            </a:r>
            <a:r>
              <a:rPr lang="fa-IR" b="1" dirty="0" smtClean="0"/>
              <a:t> </a:t>
            </a:r>
            <a:r>
              <a:rPr lang="fa-IR" dirty="0" smtClean="0"/>
              <a:t>جبهه مسدود</a:t>
            </a:r>
            <a:r>
              <a:rPr lang="fa-IR" b="1" dirty="0" smtClean="0"/>
              <a:t> </a:t>
            </a:r>
            <a:r>
              <a:rPr lang="fa-IR" dirty="0" smtClean="0"/>
              <a:t>گرم</a:t>
            </a:r>
            <a:r>
              <a:rPr lang="fa-IR" b="1" dirty="0" smtClean="0"/>
              <a:t> </a:t>
            </a:r>
            <a:r>
              <a:rPr lang="fa-IR" dirty="0" smtClean="0"/>
              <a:t>می</a:t>
            </a:r>
            <a:r>
              <a:rPr lang="fa-IR" b="1" dirty="0" smtClean="0"/>
              <a:t> </a:t>
            </a:r>
            <a:r>
              <a:rPr lang="fa-IR" dirty="0" smtClean="0"/>
              <a:t>گویند</a:t>
            </a:r>
            <a:r>
              <a:rPr lang="fa-IR" b="1" dirty="0" smtClean="0"/>
              <a:t> </a:t>
            </a:r>
            <a:r>
              <a:rPr lang="fa-IR" dirty="0" smtClean="0"/>
              <a:t>که</a:t>
            </a:r>
            <a:r>
              <a:rPr lang="fa-IR" b="1" dirty="0" smtClean="0"/>
              <a:t> </a:t>
            </a:r>
            <a:r>
              <a:rPr lang="fa-IR" dirty="0" smtClean="0"/>
              <a:t>بیشتر</a:t>
            </a:r>
            <a:r>
              <a:rPr lang="fa-IR" b="1" dirty="0" smtClean="0"/>
              <a:t> </a:t>
            </a:r>
            <a:r>
              <a:rPr lang="fa-IR" dirty="0" smtClean="0"/>
              <a:t>در</a:t>
            </a:r>
            <a:r>
              <a:rPr lang="fa-IR" b="1" dirty="0" smtClean="0"/>
              <a:t> </a:t>
            </a:r>
            <a:r>
              <a:rPr lang="fa-IR" dirty="0" smtClean="0"/>
              <a:t>زمستان</a:t>
            </a:r>
            <a:r>
              <a:rPr lang="fa-IR" b="1" dirty="0" smtClean="0"/>
              <a:t> </a:t>
            </a:r>
            <a:r>
              <a:rPr lang="fa-IR" dirty="0" smtClean="0"/>
              <a:t>بین</a:t>
            </a:r>
            <a:r>
              <a:rPr lang="fa-IR" b="1" dirty="0" smtClean="0"/>
              <a:t> </a:t>
            </a:r>
            <a:r>
              <a:rPr lang="fa-IR" dirty="0" smtClean="0"/>
              <a:t>توده</a:t>
            </a:r>
            <a:r>
              <a:rPr lang="fa-IR" b="1" dirty="0" smtClean="0"/>
              <a:t> </a:t>
            </a:r>
            <a:r>
              <a:rPr lang="fa-IR" dirty="0" smtClean="0"/>
              <a:t>هاي</a:t>
            </a:r>
            <a:r>
              <a:rPr lang="fa-IR" b="1" dirty="0" smtClean="0"/>
              <a:t> </a:t>
            </a:r>
            <a:r>
              <a:rPr lang="fa-IR" dirty="0" smtClean="0"/>
              <a:t>هوایی</a:t>
            </a:r>
            <a:r>
              <a:rPr lang="fa-IR" b="1" dirty="0" smtClean="0"/>
              <a:t> </a:t>
            </a:r>
            <a:r>
              <a:rPr lang="fa-IR" dirty="0" smtClean="0"/>
              <a:t>قطبی</a:t>
            </a:r>
            <a:r>
              <a:rPr lang="fa-IR" b="1" dirty="0" smtClean="0"/>
              <a:t> </a:t>
            </a:r>
            <a:r>
              <a:rPr lang="fa-IR" dirty="0" smtClean="0"/>
              <a:t>بحري</a:t>
            </a:r>
            <a:r>
              <a:rPr lang="fa-IR" b="1" dirty="0" smtClean="0"/>
              <a:t> </a:t>
            </a:r>
            <a:r>
              <a:rPr lang="fa-IR" dirty="0" smtClean="0"/>
              <a:t>و</a:t>
            </a:r>
            <a:r>
              <a:rPr lang="fa-IR" b="1" dirty="0" smtClean="0"/>
              <a:t> </a:t>
            </a:r>
            <a:r>
              <a:rPr lang="fa-IR" dirty="0" smtClean="0"/>
              <a:t>قطبی</a:t>
            </a:r>
            <a:r>
              <a:rPr lang="fa-IR" b="1" dirty="0" smtClean="0"/>
              <a:t> </a:t>
            </a:r>
            <a:r>
              <a:rPr lang="fa-IR" dirty="0" smtClean="0"/>
              <a:t>بري</a:t>
            </a:r>
            <a:r>
              <a:rPr lang="fa-IR" b="1" dirty="0" smtClean="0"/>
              <a:t> </a:t>
            </a:r>
            <a:r>
              <a:rPr lang="fa-IR" dirty="0" smtClean="0"/>
              <a:t>در</a:t>
            </a:r>
            <a:r>
              <a:rPr lang="fa-IR" b="1" dirty="0" smtClean="0"/>
              <a:t> </a:t>
            </a:r>
            <a:r>
              <a:rPr lang="fa-IR" dirty="0" smtClean="0"/>
              <a:t>قسمت</a:t>
            </a:r>
            <a:r>
              <a:rPr lang="fa-IR" b="1" dirty="0" smtClean="0"/>
              <a:t> </a:t>
            </a:r>
            <a:r>
              <a:rPr lang="fa-IR" dirty="0" smtClean="0"/>
              <a:t>غربی</a:t>
            </a:r>
            <a:r>
              <a:rPr lang="fa-IR" b="1" dirty="0" smtClean="0"/>
              <a:t> </a:t>
            </a:r>
            <a:r>
              <a:rPr lang="fa-IR" dirty="0" smtClean="0"/>
              <a:t>قاره</a:t>
            </a:r>
            <a:r>
              <a:rPr lang="fa-IR" b="1" dirty="0" smtClean="0"/>
              <a:t> </a:t>
            </a:r>
            <a:r>
              <a:rPr lang="fa-IR" dirty="0" smtClean="0"/>
              <a:t>ها مشاهده</a:t>
            </a:r>
            <a:r>
              <a:rPr lang="fa-IR" b="1" dirty="0" smtClean="0"/>
              <a:t> </a:t>
            </a:r>
            <a:r>
              <a:rPr lang="fa-IR" dirty="0" smtClean="0"/>
              <a:t>می</a:t>
            </a:r>
            <a:r>
              <a:rPr lang="fa-IR" b="1" dirty="0" smtClean="0"/>
              <a:t> </a:t>
            </a:r>
            <a:r>
              <a:rPr lang="fa-IR" dirty="0" smtClean="0"/>
              <a:t>شود. </a:t>
            </a:r>
            <a:r>
              <a:rPr lang="fa-IR" b="1" dirty="0" smtClean="0"/>
              <a:t> </a:t>
            </a:r>
            <a:r>
              <a:rPr lang="fa-IR" dirty="0" smtClean="0"/>
              <a:t>اگر</a:t>
            </a:r>
            <a:r>
              <a:rPr lang="fa-IR" b="1" dirty="0" smtClean="0"/>
              <a:t> </a:t>
            </a:r>
            <a:r>
              <a:rPr lang="fa-IR" dirty="0" smtClean="0"/>
              <a:t>هوایی</a:t>
            </a:r>
            <a:r>
              <a:rPr lang="fa-IR" b="1" dirty="0" smtClean="0"/>
              <a:t> </a:t>
            </a:r>
            <a:r>
              <a:rPr lang="fa-IR" dirty="0" smtClean="0"/>
              <a:t>سرد</a:t>
            </a:r>
            <a:r>
              <a:rPr lang="fa-IR" b="1" dirty="0" smtClean="0"/>
              <a:t> </a:t>
            </a:r>
            <a:r>
              <a:rPr lang="fa-IR" dirty="0" smtClean="0"/>
              <a:t>در</a:t>
            </a:r>
            <a:r>
              <a:rPr lang="fa-IR" b="1" dirty="0" smtClean="0"/>
              <a:t> </a:t>
            </a:r>
            <a:r>
              <a:rPr lang="fa-IR" dirty="0" smtClean="0"/>
              <a:t>پیشانی</a:t>
            </a:r>
            <a:r>
              <a:rPr lang="fa-IR" b="1" dirty="0" smtClean="0"/>
              <a:t> </a:t>
            </a:r>
            <a:r>
              <a:rPr lang="fa-IR" dirty="0" smtClean="0"/>
              <a:t>و</a:t>
            </a:r>
            <a:r>
              <a:rPr lang="fa-IR" b="1" dirty="0" smtClean="0"/>
              <a:t> </a:t>
            </a:r>
            <a:r>
              <a:rPr lang="fa-IR" dirty="0" smtClean="0"/>
              <a:t>هوایی</a:t>
            </a:r>
            <a:r>
              <a:rPr lang="fa-IR" b="1" dirty="0" smtClean="0"/>
              <a:t> </a:t>
            </a:r>
            <a:r>
              <a:rPr lang="fa-IR" dirty="0" smtClean="0"/>
              <a:t>گرم</a:t>
            </a:r>
            <a:r>
              <a:rPr lang="fa-IR" b="1" dirty="0" smtClean="0"/>
              <a:t> </a:t>
            </a:r>
            <a:r>
              <a:rPr lang="fa-IR" dirty="0" smtClean="0"/>
              <a:t>در</a:t>
            </a:r>
            <a:r>
              <a:rPr lang="fa-IR" b="1" dirty="0" smtClean="0"/>
              <a:t> </a:t>
            </a:r>
            <a:r>
              <a:rPr lang="fa-IR" dirty="0" smtClean="0"/>
              <a:t>وسط</a:t>
            </a:r>
            <a:r>
              <a:rPr lang="fa-IR" b="1" dirty="0" smtClean="0"/>
              <a:t> </a:t>
            </a:r>
            <a:r>
              <a:rPr lang="fa-IR" dirty="0" smtClean="0"/>
              <a:t>و</a:t>
            </a:r>
            <a:r>
              <a:rPr lang="fa-IR" b="1" dirty="0" smtClean="0"/>
              <a:t> </a:t>
            </a:r>
            <a:r>
              <a:rPr lang="fa-IR" dirty="0" smtClean="0"/>
              <a:t>هوایی</a:t>
            </a:r>
            <a:r>
              <a:rPr lang="fa-IR" b="1" dirty="0" smtClean="0"/>
              <a:t> </a:t>
            </a:r>
            <a:r>
              <a:rPr lang="fa-IR" dirty="0" smtClean="0"/>
              <a:t>بسیار</a:t>
            </a:r>
            <a:r>
              <a:rPr lang="fa-IR" b="1" dirty="0" smtClean="0"/>
              <a:t> </a:t>
            </a:r>
            <a:r>
              <a:rPr lang="fa-IR" dirty="0" smtClean="0"/>
              <a:t>سرد</a:t>
            </a:r>
            <a:r>
              <a:rPr lang="fa-IR" b="1" dirty="0" smtClean="0"/>
              <a:t> </a:t>
            </a:r>
            <a:r>
              <a:rPr lang="fa-IR" dirty="0" smtClean="0"/>
              <a:t>در</a:t>
            </a:r>
            <a:r>
              <a:rPr lang="fa-IR" b="1" dirty="0" smtClean="0"/>
              <a:t> </a:t>
            </a:r>
            <a:r>
              <a:rPr lang="fa-IR" dirty="0" smtClean="0"/>
              <a:t>پشت</a:t>
            </a:r>
            <a:r>
              <a:rPr lang="fa-IR" b="1" dirty="0" smtClean="0"/>
              <a:t> </a:t>
            </a:r>
            <a:r>
              <a:rPr lang="fa-IR" dirty="0" smtClean="0"/>
              <a:t>جبهه</a:t>
            </a:r>
            <a:r>
              <a:rPr lang="fa-IR" b="1" dirty="0" smtClean="0"/>
              <a:t> </a:t>
            </a:r>
            <a:r>
              <a:rPr lang="fa-IR" dirty="0" smtClean="0"/>
              <a:t>باشد</a:t>
            </a:r>
            <a:r>
              <a:rPr lang="fa-IR" b="1" dirty="0" smtClean="0"/>
              <a:t> </a:t>
            </a:r>
            <a:r>
              <a:rPr lang="fa-IR" dirty="0" smtClean="0"/>
              <a:t>به جبهه</a:t>
            </a:r>
            <a:r>
              <a:rPr lang="fa-IR" b="1" dirty="0" smtClean="0"/>
              <a:t> </a:t>
            </a:r>
            <a:r>
              <a:rPr lang="fa-IR" dirty="0" smtClean="0"/>
              <a:t>مسدود</a:t>
            </a:r>
            <a:r>
              <a:rPr lang="fa-IR" b="1" dirty="0" smtClean="0"/>
              <a:t> </a:t>
            </a:r>
            <a:r>
              <a:rPr lang="fa-IR" dirty="0" smtClean="0"/>
              <a:t>سرد</a:t>
            </a:r>
            <a:r>
              <a:rPr lang="fa-IR" b="1" dirty="0" smtClean="0"/>
              <a:t> </a:t>
            </a:r>
            <a:r>
              <a:rPr lang="fa-IR" dirty="0" smtClean="0"/>
              <a:t>معروف</a:t>
            </a:r>
            <a:r>
              <a:rPr lang="fa-IR" b="1" dirty="0" smtClean="0"/>
              <a:t> </a:t>
            </a:r>
            <a:r>
              <a:rPr lang="fa-IR" dirty="0" smtClean="0"/>
              <a:t>است</a:t>
            </a:r>
            <a:r>
              <a:rPr lang="en-US" b="1" dirty="0" smtClean="0"/>
              <a:t>. </a:t>
            </a:r>
            <a:r>
              <a:rPr lang="fa-IR" dirty="0" smtClean="0"/>
              <a:t>این</a:t>
            </a:r>
            <a:r>
              <a:rPr lang="fa-IR" b="1" dirty="0" smtClean="0"/>
              <a:t> </a:t>
            </a:r>
            <a:r>
              <a:rPr lang="fa-IR" dirty="0" smtClean="0"/>
              <a:t>نوع</a:t>
            </a:r>
            <a:r>
              <a:rPr lang="fa-IR" b="1" dirty="0" smtClean="0"/>
              <a:t> </a:t>
            </a:r>
            <a:r>
              <a:rPr lang="fa-IR" dirty="0" smtClean="0"/>
              <a:t>جبهه</a:t>
            </a:r>
            <a:r>
              <a:rPr lang="fa-IR" b="1" dirty="0" smtClean="0"/>
              <a:t> </a:t>
            </a:r>
            <a:r>
              <a:rPr lang="fa-IR" dirty="0" smtClean="0"/>
              <a:t>هم</a:t>
            </a:r>
            <a:r>
              <a:rPr lang="fa-IR" b="1" dirty="0" smtClean="0"/>
              <a:t> </a:t>
            </a:r>
            <a:r>
              <a:rPr lang="fa-IR" dirty="0" smtClean="0"/>
              <a:t>در</a:t>
            </a:r>
            <a:r>
              <a:rPr lang="fa-IR" b="1" dirty="0" smtClean="0"/>
              <a:t> </a:t>
            </a:r>
            <a:r>
              <a:rPr lang="fa-IR" dirty="0" smtClean="0"/>
              <a:t>بین</a:t>
            </a:r>
            <a:r>
              <a:rPr lang="fa-IR" b="1" dirty="0" smtClean="0"/>
              <a:t> </a:t>
            </a:r>
            <a:r>
              <a:rPr lang="fa-IR" dirty="0" smtClean="0"/>
              <a:t>توده</a:t>
            </a:r>
            <a:r>
              <a:rPr lang="fa-IR" b="1" dirty="0" smtClean="0"/>
              <a:t> </a:t>
            </a:r>
            <a:r>
              <a:rPr lang="fa-IR" dirty="0" smtClean="0"/>
              <a:t>هاي</a:t>
            </a:r>
            <a:r>
              <a:rPr lang="fa-IR" b="1" dirty="0" smtClean="0"/>
              <a:t> </a:t>
            </a:r>
            <a:r>
              <a:rPr lang="fa-IR" dirty="0" smtClean="0"/>
              <a:t>هواي</a:t>
            </a:r>
            <a:r>
              <a:rPr lang="fa-IR" b="1" dirty="0" smtClean="0"/>
              <a:t> </a:t>
            </a:r>
            <a:r>
              <a:rPr lang="fa-IR" dirty="0" smtClean="0"/>
              <a:t>قطبی</a:t>
            </a:r>
            <a:r>
              <a:rPr lang="fa-IR" b="1" dirty="0" smtClean="0"/>
              <a:t> </a:t>
            </a:r>
            <a:r>
              <a:rPr lang="fa-IR" dirty="0" smtClean="0"/>
              <a:t>بري</a:t>
            </a:r>
            <a:r>
              <a:rPr lang="fa-IR" b="1" dirty="0" smtClean="0"/>
              <a:t> </a:t>
            </a:r>
            <a:r>
              <a:rPr lang="fa-IR" dirty="0" smtClean="0"/>
              <a:t>و</a:t>
            </a:r>
            <a:r>
              <a:rPr lang="fa-IR" b="1" dirty="0" smtClean="0"/>
              <a:t> </a:t>
            </a:r>
            <a:r>
              <a:rPr lang="fa-IR" dirty="0" smtClean="0"/>
              <a:t>آرکتیک</a:t>
            </a:r>
            <a:r>
              <a:rPr lang="fa-IR" b="1" dirty="0" smtClean="0"/>
              <a:t> </a:t>
            </a:r>
            <a:r>
              <a:rPr lang="fa-IR" dirty="0" smtClean="0"/>
              <a:t>مشاهده</a:t>
            </a:r>
            <a:r>
              <a:rPr lang="fa-IR" b="1" dirty="0" smtClean="0"/>
              <a:t> </a:t>
            </a:r>
            <a:r>
              <a:rPr lang="fa-IR" dirty="0" smtClean="0"/>
              <a:t>می</a:t>
            </a:r>
            <a:r>
              <a:rPr lang="fa-IR" b="1" dirty="0" smtClean="0"/>
              <a:t> </a:t>
            </a:r>
            <a:r>
              <a:rPr lang="fa-IR" dirty="0" smtClean="0"/>
              <a:t>گردد</a:t>
            </a:r>
            <a:endParaRPr lang="en-US" b="1" dirty="0" smtClean="0"/>
          </a:p>
          <a:p>
            <a:pPr algn="r" rtl="1"/>
            <a:endParaRPr lang="en-US" b="1" dirty="0" smtClean="0"/>
          </a:p>
          <a:p>
            <a:pPr algn="r" rtl="1">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ar-SA" b="1" dirty="0" smtClean="0">
                <a:solidFill>
                  <a:srgbClr val="FF0000"/>
                </a:solidFill>
              </a:rPr>
              <a:t>جبهه مسدود، بند آمده یا میرا </a:t>
            </a:r>
            <a:r>
              <a:rPr lang="en-US" b="1" dirty="0" smtClean="0">
                <a:solidFill>
                  <a:srgbClr val="FF0000"/>
                </a:solidFill>
              </a:rPr>
              <a:t>(Occluded Front (</a:t>
            </a:r>
            <a:r>
              <a:rPr lang="en-US" b="1" dirty="0" err="1" smtClean="0">
                <a:solidFill>
                  <a:srgbClr val="FF0000"/>
                </a:solidFill>
              </a:rPr>
              <a:t>Occlussion</a:t>
            </a:r>
            <a:r>
              <a:rPr lang="en-US" b="1" dirty="0" smtClean="0">
                <a:solidFill>
                  <a:srgbClr val="FF0000"/>
                </a:solidFill>
              </a:rPr>
              <a:t>)) </a:t>
            </a:r>
            <a:endParaRPr lang="fa-IR" b="1" dirty="0" smtClean="0">
              <a:solidFill>
                <a:srgbClr val="FF0000"/>
              </a:solidFill>
            </a:endParaRPr>
          </a:p>
          <a:p>
            <a:pPr algn="r" rtl="1"/>
            <a:endParaRPr lang="en-US" b="1" dirty="0" smtClean="0"/>
          </a:p>
          <a:p>
            <a:pPr algn="r" rtl="1">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4" name="Picture 3"/>
          <p:cNvPicPr/>
          <p:nvPr/>
        </p:nvPicPr>
        <p:blipFill>
          <a:blip r:embed="rId2" cstate="print"/>
          <a:srcRect/>
          <a:stretch>
            <a:fillRect/>
          </a:stretch>
        </p:blipFill>
        <p:spPr bwMode="auto">
          <a:xfrm>
            <a:off x="1143000" y="2514600"/>
            <a:ext cx="7086599"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fa-IR" b="1" dirty="0" smtClean="0">
                <a:solidFill>
                  <a:srgbClr val="FF0000"/>
                </a:solidFill>
              </a:rPr>
              <a:t>جبهه ایستا،  ساکن یا ایستاده </a:t>
            </a:r>
            <a:r>
              <a:rPr lang="en-US" dirty="0" smtClean="0">
                <a:solidFill>
                  <a:srgbClr val="FF0000"/>
                </a:solidFill>
              </a:rPr>
              <a:t>(Standing Front)</a:t>
            </a:r>
            <a:r>
              <a:rPr lang="en-US" b="1" dirty="0" smtClean="0">
                <a:solidFill>
                  <a:srgbClr val="FF0000"/>
                </a:solidFill>
              </a:rPr>
              <a:t> </a:t>
            </a:r>
            <a:endParaRPr lang="fa-IR" b="1" dirty="0" smtClean="0">
              <a:solidFill>
                <a:srgbClr val="FF0000"/>
              </a:solidFill>
            </a:endParaRPr>
          </a:p>
          <a:p>
            <a:pPr algn="r" rtl="1">
              <a:buClr>
                <a:srgbClr val="C00000"/>
              </a:buClr>
              <a:buFont typeface="Wingdings" pitchFamily="2" charset="2"/>
              <a:buChar char="§"/>
            </a:pPr>
            <a:r>
              <a:rPr lang="fa-IR" dirty="0" smtClean="0"/>
              <a:t>جبهه</a:t>
            </a:r>
            <a:r>
              <a:rPr lang="fa-IR" b="1" dirty="0" smtClean="0"/>
              <a:t> </a:t>
            </a:r>
            <a:r>
              <a:rPr lang="fa-IR" dirty="0" smtClean="0"/>
              <a:t>اي</a:t>
            </a:r>
            <a:r>
              <a:rPr lang="fa-IR" b="1" dirty="0" smtClean="0"/>
              <a:t> </a:t>
            </a:r>
            <a:r>
              <a:rPr lang="fa-IR" dirty="0" smtClean="0"/>
              <a:t>است</a:t>
            </a:r>
            <a:r>
              <a:rPr lang="fa-IR" b="1" dirty="0" smtClean="0"/>
              <a:t> </a:t>
            </a:r>
            <a:r>
              <a:rPr lang="fa-IR" dirty="0" smtClean="0"/>
              <a:t>که</a:t>
            </a:r>
            <a:r>
              <a:rPr lang="fa-IR" b="1" dirty="0" smtClean="0"/>
              <a:t> </a:t>
            </a:r>
            <a:r>
              <a:rPr lang="fa-IR" dirty="0" smtClean="0"/>
              <a:t>در</a:t>
            </a:r>
            <a:r>
              <a:rPr lang="fa-IR" b="1" dirty="0" smtClean="0"/>
              <a:t> </a:t>
            </a:r>
            <a:r>
              <a:rPr lang="fa-IR" dirty="0" smtClean="0"/>
              <a:t>یک</a:t>
            </a:r>
            <a:r>
              <a:rPr lang="fa-IR" b="1" dirty="0" smtClean="0"/>
              <a:t> </a:t>
            </a:r>
            <a:r>
              <a:rPr lang="fa-IR" dirty="0" smtClean="0"/>
              <a:t>وضعیت</a:t>
            </a:r>
            <a:r>
              <a:rPr lang="fa-IR" b="1" dirty="0" smtClean="0"/>
              <a:t> </a:t>
            </a:r>
            <a:r>
              <a:rPr lang="fa-IR" dirty="0" smtClean="0"/>
              <a:t>خاص</a:t>
            </a:r>
            <a:r>
              <a:rPr lang="fa-IR" b="1" dirty="0" smtClean="0"/>
              <a:t> </a:t>
            </a:r>
            <a:r>
              <a:rPr lang="fa-IR" dirty="0" smtClean="0"/>
              <a:t>ثابت</a:t>
            </a:r>
            <a:r>
              <a:rPr lang="fa-IR" b="1" dirty="0" smtClean="0"/>
              <a:t> </a:t>
            </a:r>
            <a:r>
              <a:rPr lang="fa-IR" dirty="0" smtClean="0"/>
              <a:t>می</a:t>
            </a:r>
            <a:r>
              <a:rPr lang="fa-IR" b="1" dirty="0" smtClean="0"/>
              <a:t> </a:t>
            </a:r>
            <a:r>
              <a:rPr lang="fa-IR" dirty="0" smtClean="0"/>
              <a:t>شود.</a:t>
            </a:r>
            <a:r>
              <a:rPr lang="fa-IR" b="1" dirty="0" smtClean="0"/>
              <a:t> </a:t>
            </a:r>
            <a:r>
              <a:rPr lang="fa-IR" dirty="0" smtClean="0"/>
              <a:t>به</a:t>
            </a:r>
            <a:r>
              <a:rPr lang="fa-IR" b="1" dirty="0" smtClean="0"/>
              <a:t> </a:t>
            </a:r>
            <a:r>
              <a:rPr lang="fa-IR" dirty="0" smtClean="0"/>
              <a:t>چند</a:t>
            </a:r>
            <a:r>
              <a:rPr lang="fa-IR" b="1" dirty="0" smtClean="0"/>
              <a:t> </a:t>
            </a:r>
            <a:r>
              <a:rPr lang="fa-IR" dirty="0" smtClean="0"/>
              <a:t>دلیل</a:t>
            </a:r>
            <a:r>
              <a:rPr lang="fa-IR" b="1" dirty="0" smtClean="0"/>
              <a:t> </a:t>
            </a:r>
            <a:r>
              <a:rPr lang="fa-IR" dirty="0" smtClean="0"/>
              <a:t>ممکن</a:t>
            </a:r>
            <a:r>
              <a:rPr lang="fa-IR" b="1" dirty="0" smtClean="0"/>
              <a:t> </a:t>
            </a:r>
            <a:r>
              <a:rPr lang="fa-IR" dirty="0" smtClean="0"/>
              <a:t>است</a:t>
            </a:r>
            <a:r>
              <a:rPr lang="fa-IR" b="1" dirty="0" smtClean="0"/>
              <a:t> </a:t>
            </a:r>
            <a:r>
              <a:rPr lang="fa-IR" dirty="0" smtClean="0"/>
              <a:t>جبهه</a:t>
            </a:r>
            <a:r>
              <a:rPr lang="fa-IR" b="1" dirty="0" smtClean="0"/>
              <a:t> </a:t>
            </a:r>
            <a:r>
              <a:rPr lang="fa-IR" dirty="0" smtClean="0"/>
              <a:t>حرکتش</a:t>
            </a:r>
            <a:r>
              <a:rPr lang="fa-IR" b="1" dirty="0" smtClean="0"/>
              <a:t> </a:t>
            </a:r>
            <a:r>
              <a:rPr lang="fa-IR" dirty="0" smtClean="0"/>
              <a:t>را</a:t>
            </a:r>
            <a:r>
              <a:rPr lang="fa-IR" b="1" dirty="0" smtClean="0"/>
              <a:t> </a:t>
            </a:r>
            <a:r>
              <a:rPr lang="fa-IR" dirty="0" smtClean="0"/>
              <a:t>از</a:t>
            </a:r>
            <a:r>
              <a:rPr lang="fa-IR" b="1" dirty="0" smtClean="0"/>
              <a:t> </a:t>
            </a:r>
            <a:r>
              <a:rPr lang="fa-IR" dirty="0" smtClean="0"/>
              <a:t>دست</a:t>
            </a:r>
            <a:r>
              <a:rPr lang="fa-IR" b="1" dirty="0" smtClean="0"/>
              <a:t> </a:t>
            </a:r>
            <a:r>
              <a:rPr lang="fa-IR" dirty="0" smtClean="0"/>
              <a:t>بدهد، زمانی</a:t>
            </a:r>
            <a:r>
              <a:rPr lang="fa-IR" b="1" dirty="0" smtClean="0"/>
              <a:t> </a:t>
            </a:r>
            <a:r>
              <a:rPr lang="fa-IR" dirty="0" smtClean="0"/>
              <a:t>که</a:t>
            </a:r>
            <a:r>
              <a:rPr lang="fa-IR" b="1" dirty="0" smtClean="0"/>
              <a:t> </a:t>
            </a:r>
            <a:r>
              <a:rPr lang="fa-IR" dirty="0" smtClean="0"/>
              <a:t>یک</a:t>
            </a:r>
            <a:r>
              <a:rPr lang="fa-IR" b="1" dirty="0" smtClean="0"/>
              <a:t> </a:t>
            </a:r>
            <a:r>
              <a:rPr lang="fa-IR" dirty="0" smtClean="0"/>
              <a:t>سد</a:t>
            </a:r>
            <a:r>
              <a:rPr lang="fa-IR" b="1" dirty="0" smtClean="0"/>
              <a:t> </a:t>
            </a:r>
            <a:r>
              <a:rPr lang="fa-IR" dirty="0" smtClean="0"/>
              <a:t>کوهستانی</a:t>
            </a:r>
            <a:r>
              <a:rPr lang="fa-IR" b="1" dirty="0" smtClean="0"/>
              <a:t> </a:t>
            </a:r>
            <a:r>
              <a:rPr lang="fa-IR" dirty="0" smtClean="0"/>
              <a:t>مسیرش</a:t>
            </a:r>
            <a:r>
              <a:rPr lang="fa-IR" b="1" dirty="0" smtClean="0"/>
              <a:t> </a:t>
            </a:r>
            <a:r>
              <a:rPr lang="fa-IR" dirty="0" smtClean="0"/>
              <a:t>را</a:t>
            </a:r>
            <a:r>
              <a:rPr lang="fa-IR" b="1" dirty="0" smtClean="0"/>
              <a:t> </a:t>
            </a:r>
            <a:r>
              <a:rPr lang="fa-IR" dirty="0" smtClean="0"/>
              <a:t>مسدود</a:t>
            </a:r>
            <a:r>
              <a:rPr lang="fa-IR" b="1" dirty="0" smtClean="0"/>
              <a:t> </a:t>
            </a:r>
            <a:r>
              <a:rPr lang="fa-IR" dirty="0" smtClean="0"/>
              <a:t>می</a:t>
            </a:r>
            <a:r>
              <a:rPr lang="fa-IR" b="1" dirty="0" smtClean="0"/>
              <a:t> </a:t>
            </a:r>
            <a:r>
              <a:rPr lang="fa-IR" dirty="0" smtClean="0"/>
              <a:t>کند</a:t>
            </a:r>
            <a:r>
              <a:rPr lang="fa-IR" b="1" dirty="0" smtClean="0"/>
              <a:t> </a:t>
            </a:r>
            <a:r>
              <a:rPr lang="fa-IR" dirty="0" smtClean="0"/>
              <a:t>یا</a:t>
            </a:r>
            <a:r>
              <a:rPr lang="fa-IR" b="1" dirty="0" smtClean="0"/>
              <a:t> </a:t>
            </a:r>
            <a:r>
              <a:rPr lang="fa-IR" dirty="0" smtClean="0"/>
              <a:t>هنگامی</a:t>
            </a:r>
            <a:r>
              <a:rPr lang="fa-IR" b="1" dirty="0" smtClean="0"/>
              <a:t> </a:t>
            </a:r>
            <a:r>
              <a:rPr lang="fa-IR" dirty="0" smtClean="0"/>
              <a:t>که</a:t>
            </a:r>
            <a:r>
              <a:rPr lang="fa-IR" b="1" dirty="0" smtClean="0"/>
              <a:t> </a:t>
            </a:r>
            <a:r>
              <a:rPr lang="fa-IR" dirty="0" smtClean="0"/>
              <a:t>یک</a:t>
            </a:r>
            <a:r>
              <a:rPr lang="fa-IR" b="1" dirty="0" smtClean="0"/>
              <a:t> </a:t>
            </a:r>
            <a:r>
              <a:rPr lang="fa-IR" dirty="0" smtClean="0"/>
              <a:t>جبهه</a:t>
            </a:r>
            <a:r>
              <a:rPr lang="fa-IR" b="1" dirty="0" smtClean="0"/>
              <a:t> </a:t>
            </a:r>
            <a:r>
              <a:rPr lang="fa-IR" dirty="0" smtClean="0"/>
              <a:t>به</a:t>
            </a:r>
            <a:r>
              <a:rPr lang="fa-IR" b="1" dirty="0" smtClean="0"/>
              <a:t> </a:t>
            </a:r>
            <a:r>
              <a:rPr lang="fa-IR" dirty="0" smtClean="0"/>
              <a:t>دو</a:t>
            </a:r>
            <a:r>
              <a:rPr lang="fa-IR" b="1" dirty="0" smtClean="0"/>
              <a:t> </a:t>
            </a:r>
            <a:r>
              <a:rPr lang="fa-IR" dirty="0" smtClean="0"/>
              <a:t>سطح</a:t>
            </a:r>
            <a:r>
              <a:rPr lang="fa-IR" b="1" dirty="0" smtClean="0"/>
              <a:t> </a:t>
            </a:r>
            <a:r>
              <a:rPr lang="fa-IR" dirty="0" smtClean="0"/>
              <a:t>حرارتی</a:t>
            </a:r>
            <a:r>
              <a:rPr lang="fa-IR" b="1" dirty="0" smtClean="0"/>
              <a:t> </a:t>
            </a:r>
            <a:r>
              <a:rPr lang="fa-IR" dirty="0" smtClean="0"/>
              <a:t>یکی</a:t>
            </a:r>
            <a:r>
              <a:rPr lang="fa-IR" b="1" dirty="0" smtClean="0"/>
              <a:t> </a:t>
            </a:r>
            <a:r>
              <a:rPr lang="fa-IR" dirty="0" smtClean="0"/>
              <a:t>پوشیده از</a:t>
            </a:r>
            <a:r>
              <a:rPr lang="fa-IR" b="1" dirty="0" smtClean="0"/>
              <a:t> </a:t>
            </a:r>
            <a:r>
              <a:rPr lang="fa-IR" dirty="0" smtClean="0"/>
              <a:t>برف</a:t>
            </a:r>
            <a:r>
              <a:rPr lang="fa-IR" b="1" dirty="0" smtClean="0"/>
              <a:t> </a:t>
            </a:r>
            <a:r>
              <a:rPr lang="fa-IR" dirty="0" smtClean="0"/>
              <a:t>و</a:t>
            </a:r>
            <a:r>
              <a:rPr lang="fa-IR" b="1" dirty="0" smtClean="0"/>
              <a:t> </a:t>
            </a:r>
            <a:r>
              <a:rPr lang="fa-IR" dirty="0" smtClean="0"/>
              <a:t>دیگري</a:t>
            </a:r>
            <a:r>
              <a:rPr lang="fa-IR" b="1" dirty="0" smtClean="0"/>
              <a:t> </a:t>
            </a:r>
            <a:r>
              <a:rPr lang="fa-IR" dirty="0" smtClean="0"/>
              <a:t>بدون</a:t>
            </a:r>
            <a:r>
              <a:rPr lang="fa-IR" b="1" dirty="0" smtClean="0"/>
              <a:t> </a:t>
            </a:r>
            <a:r>
              <a:rPr lang="fa-IR" dirty="0" smtClean="0"/>
              <a:t>برف</a:t>
            </a:r>
            <a:r>
              <a:rPr lang="fa-IR" b="1" dirty="0" smtClean="0"/>
              <a:t> </a:t>
            </a:r>
            <a:r>
              <a:rPr lang="fa-IR" dirty="0" smtClean="0"/>
              <a:t>می</a:t>
            </a:r>
            <a:r>
              <a:rPr lang="fa-IR" b="1" dirty="0" smtClean="0"/>
              <a:t> </a:t>
            </a:r>
            <a:r>
              <a:rPr lang="fa-IR" dirty="0" smtClean="0"/>
              <a:t>رسد.</a:t>
            </a:r>
            <a:endParaRPr lang="en-US" b="1" dirty="0" smtClean="0"/>
          </a:p>
          <a:p>
            <a:pPr algn="r" rtl="1">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4" name="Picture 3"/>
          <p:cNvPicPr/>
          <p:nvPr/>
        </p:nvPicPr>
        <p:blipFill>
          <a:blip r:embed="rId2" cstate="print"/>
          <a:srcRect/>
          <a:stretch>
            <a:fillRect/>
          </a:stretch>
        </p:blipFill>
        <p:spPr bwMode="auto">
          <a:xfrm>
            <a:off x="1219200" y="1752600"/>
            <a:ext cx="68580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buClr>
                <a:srgbClr val="C00000"/>
              </a:buClr>
              <a:buNone/>
            </a:pPr>
            <a:r>
              <a:rPr lang="fa-IR" b="1" dirty="0" smtClean="0">
                <a:solidFill>
                  <a:srgbClr val="FF0000"/>
                </a:solidFill>
              </a:rPr>
              <a:t>جبهه قطبی</a:t>
            </a:r>
            <a:endParaRPr lang="en-US" b="1" dirty="0" smtClean="0">
              <a:solidFill>
                <a:srgbClr val="FF0000"/>
              </a:solidFill>
            </a:endParaRPr>
          </a:p>
          <a:p>
            <a:pPr algn="r" rtl="1">
              <a:buClr>
                <a:srgbClr val="C00000"/>
              </a:buClr>
              <a:buFont typeface="Wingdings" pitchFamily="2" charset="2"/>
              <a:buChar char="§"/>
            </a:pPr>
            <a:r>
              <a:rPr lang="fa-IR" dirty="0" smtClean="0"/>
              <a:t>جبهه قطبی مرز بین توده هوای قطبی و توده هوای حاره ای است و مهمترین جبهه است. </a:t>
            </a:r>
            <a:endParaRPr lang="en-US" b="1" dirty="0" smtClean="0"/>
          </a:p>
          <a:p>
            <a:pPr algn="r" rtl="1">
              <a:buClr>
                <a:srgbClr val="C00000"/>
              </a:buClr>
              <a:buFont typeface="Wingdings" pitchFamily="2" charset="2"/>
              <a:buChar char="§"/>
            </a:pPr>
            <a:r>
              <a:rPr lang="fa-IR" dirty="0" smtClean="0"/>
              <a:t>چون توده هواهی قطبی یا حاره ای در سرتاسر جو پایینی و زمین پیوسته نیستند و در بعضی نواحی نایکنواختی در آنها دیده می شود، جبهه قطبی نیز حلقه پیوسته نیست و بنا به شرایطی که در آن بوجود آمده، در بعضی جاها وجود دارد و در بعضی نواحی دیده نمی شود. </a:t>
            </a:r>
            <a:endParaRPr lang="en-US" b="1" dirty="0" smtClean="0"/>
          </a:p>
          <a:p>
            <a:pPr algn="r" rtl="1">
              <a:buClr>
                <a:srgbClr val="C00000"/>
              </a:buClr>
              <a:buFont typeface="Wingdings" pitchFamily="2" charset="2"/>
              <a:buChar char="§"/>
            </a:pPr>
            <a:r>
              <a:rPr lang="fa-IR" dirty="0" smtClean="0"/>
              <a:t>پهنای جبهه قطبی کمتر از 60 کیلومتر نیست و به طور متوسط 150 تا 400 کیلومتر است</a:t>
            </a:r>
            <a:endParaRPr lang="en-US" b="1" dirty="0" smtClean="0"/>
          </a:p>
          <a:p>
            <a:pPr algn="r" rtl="1">
              <a:buClr>
                <a:srgbClr val="C00000"/>
              </a:buClr>
              <a:buFont typeface="Wingdings" pitchFamily="2" charset="2"/>
              <a:buChar char="§"/>
            </a:pPr>
            <a:r>
              <a:rPr lang="fa-IR" dirty="0" smtClean="0"/>
              <a:t>اگر دو جریان متضاد (سرد و گرم) در منطقه جبهه به موازات هم حركت كنند، در این صورت جبهه قطبی را غیر فعال یا ساكن می‌نامند</a:t>
            </a: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Font typeface="Wingdings" pitchFamily="2" charset="2"/>
              <a:buChar char="§"/>
            </a:pPr>
            <a:endParaRPr lang="en-US" dirty="0" smtClean="0"/>
          </a:p>
          <a:p>
            <a:pPr algn="r" rtl="1">
              <a:buClr>
                <a:srgbClr val="C00000"/>
              </a:buClr>
              <a:buFont typeface="Wingdings" pitchFamily="2" charset="2"/>
              <a:buChar char="§"/>
            </a:pPr>
            <a:r>
              <a:rPr lang="fa-IR" b="1" dirty="0" smtClean="0">
                <a:solidFill>
                  <a:srgbClr val="FF0000"/>
                </a:solidFill>
              </a:rPr>
              <a:t>سیستم سینوپتیک: </a:t>
            </a:r>
            <a:r>
              <a:rPr lang="fa-IR" dirty="0" smtClean="0">
                <a:solidFill>
                  <a:srgbClr val="FF0000"/>
                </a:solidFill>
              </a:rPr>
              <a:t>سیستم های موجود در جو که عمری معین دارند و در مقیاس منطقه ای فعال هستند  ابعاد آنها بین 300 تا 3500 کیلومتر است و عمر متوسط آنها 4 روز (2 تا 12) است سیستم سینوپتیک مینامند</a:t>
            </a:r>
          </a:p>
          <a:p>
            <a:pPr algn="r" rtl="1">
              <a:buClr>
                <a:srgbClr val="C00000"/>
              </a:buClr>
              <a:buFont typeface="Wingdings" pitchFamily="2" charset="2"/>
              <a:buChar char="§"/>
            </a:pPr>
            <a:r>
              <a:rPr lang="fa-IR" dirty="0" smtClean="0">
                <a:solidFill>
                  <a:srgbClr val="FF0000"/>
                </a:solidFill>
              </a:rPr>
              <a:t> </a:t>
            </a:r>
            <a:r>
              <a:rPr lang="fa-IR" b="1" dirty="0" smtClean="0"/>
              <a:t>توده هوا</a:t>
            </a:r>
            <a:r>
              <a:rPr lang="fa-IR" b="1" dirty="0" smtClean="0">
                <a:solidFill>
                  <a:srgbClr val="FF0000"/>
                </a:solidFill>
              </a:rPr>
              <a:t>  </a:t>
            </a:r>
            <a:r>
              <a:rPr lang="en-US" b="1" dirty="0" smtClean="0"/>
              <a:t>(Air mass)</a:t>
            </a:r>
            <a:endParaRPr lang="en-US" b="1" dirty="0" smtClean="0">
              <a:solidFill>
                <a:srgbClr val="FF0000"/>
              </a:solidFill>
            </a:endParaRPr>
          </a:p>
          <a:p>
            <a:pPr algn="r" rtl="1">
              <a:buClr>
                <a:srgbClr val="C00000"/>
              </a:buClr>
              <a:buFont typeface="Wingdings" pitchFamily="2" charset="2"/>
              <a:buChar char="§"/>
            </a:pPr>
            <a:r>
              <a:rPr lang="fa-IR" dirty="0" smtClean="0"/>
              <a:t>توده هوا حجم بزرگی است از هوا كه افت محیطی دما ، توزیع افقی دما، رطوبت و فشار در آن تقریباً متجانس است. بدین معنی كه در آن سطوح كم‌فشار به موازات سطوح هم ‌وزن واقع شده‌اند. (دارای وضعیت باروتروپیك)</a:t>
            </a:r>
            <a:endParaRPr lang="en-US" b="1" dirty="0" smtClean="0"/>
          </a:p>
          <a:p>
            <a:pPr algn="r" rtl="1">
              <a:buClr>
                <a:srgbClr val="C00000"/>
              </a:buClr>
              <a:buFont typeface="Wingdings" pitchFamily="2" charset="2"/>
              <a:buChar char="§"/>
            </a:pPr>
            <a:r>
              <a:rPr lang="fa-IR" dirty="0" smtClean="0"/>
              <a:t>در محل برخورد دو توده هوای متضاد، صفحه باریك و شیب‌داری ایجاد می‌شود كه آن را جبهه یا منطقه گسستی می‌نامند. كه در آن وضعیت باروكلینیك حاكم است.</a:t>
            </a:r>
          </a:p>
          <a:p>
            <a:pPr algn="r" rtl="1">
              <a:buClr>
                <a:srgbClr val="C00000"/>
              </a:buClr>
              <a:buFont typeface="Wingdings" pitchFamily="2" charset="2"/>
              <a:buChar char="§"/>
            </a:pPr>
            <a:r>
              <a:rPr lang="fa-IR" dirty="0" smtClean="0"/>
              <a:t>جبهه ها ، مرزهاي توده هاي هوایی هستند.</a:t>
            </a:r>
            <a:endParaRPr lang="en-US" b="1" dirty="0" smtClean="0"/>
          </a:p>
          <a:p>
            <a:pPr algn="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r>
              <a:rPr lang="fa-IR" dirty="0" smtClean="0">
                <a:solidFill>
                  <a:srgbClr val="FF0000"/>
                </a:solidFill>
              </a:rPr>
              <a:t>توزیع مكانی جبهه قطبی</a:t>
            </a:r>
            <a:endParaRPr lang="en-US" b="1" dirty="0" smtClean="0">
              <a:solidFill>
                <a:srgbClr val="FF0000"/>
              </a:solidFill>
            </a:endParaRPr>
          </a:p>
          <a:p>
            <a:pPr algn="r" rtl="1">
              <a:buClr>
                <a:srgbClr val="C00000"/>
              </a:buClr>
              <a:buFont typeface="Wingdings" pitchFamily="2" charset="2"/>
              <a:buChar char="§"/>
            </a:pPr>
            <a:r>
              <a:rPr lang="fa-IR" b="1" dirty="0" smtClean="0"/>
              <a:t> </a:t>
            </a:r>
            <a:r>
              <a:rPr lang="fa-IR" dirty="0" smtClean="0"/>
              <a:t>جامع‌ترین و دقیق‌ترین مطالعه در زمینه توزیع مكانی جبهه قطبی تاكنون، كار تحقیقی رید (1960) است.</a:t>
            </a:r>
          </a:p>
          <a:p>
            <a:pPr algn="r" rtl="1">
              <a:buClr>
                <a:srgbClr val="C00000"/>
              </a:buClr>
              <a:buFont typeface="Wingdings" pitchFamily="2" charset="2"/>
              <a:buChar char="§"/>
            </a:pPr>
            <a:r>
              <a:rPr lang="fa-IR" dirty="0" smtClean="0"/>
              <a:t> جبهه قطبی در غرب اقیانوسها به دلیل برخورد جریان های سرد و گرم با یكدیگر، فراوانتر و قویتر است.</a:t>
            </a:r>
            <a:endParaRPr lang="en-US" b="1" dirty="0" smtClean="0"/>
          </a:p>
          <a:p>
            <a:pPr algn="r" rtl="1">
              <a:buClr>
                <a:srgbClr val="C00000"/>
              </a:buClr>
              <a:buFont typeface="Wingdings" pitchFamily="2" charset="2"/>
              <a:buChar char="§"/>
            </a:pPr>
            <a:r>
              <a:rPr lang="fa-IR" dirty="0" smtClean="0"/>
              <a:t> فراوان‌ترین محل جبهه‌زایی، جنوب شرق آسیا است و این بدلیل بزرگی و گستردگی فرابار سیبری است كه هوای سرد و خشك را در گردش موسمی زمستانی خود به سوی این مناطق سرازیر می‌كند. (80 درصد ایام سال دارای جبهه است.) </a:t>
            </a: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dirty="0" smtClean="0">
                <a:solidFill>
                  <a:srgbClr val="FF0000"/>
                </a:solidFill>
              </a:rPr>
              <a:t>انواع جبهه ها</a:t>
            </a:r>
          </a:p>
          <a:p>
            <a:pPr algn="r" rtl="1"/>
            <a:r>
              <a:rPr lang="fa-IR" dirty="0" smtClean="0">
                <a:solidFill>
                  <a:srgbClr val="FF0000"/>
                </a:solidFill>
              </a:rPr>
              <a:t>توزیع مكانی جبهه قطبی</a:t>
            </a:r>
            <a:endParaRPr lang="en-US" b="1" dirty="0" smtClean="0">
              <a:solidFill>
                <a:srgbClr val="FF0000"/>
              </a:solidFill>
            </a:endParaRPr>
          </a:p>
          <a:p>
            <a:pPr algn="r" rtl="1">
              <a:buClr>
                <a:srgbClr val="C00000"/>
              </a:buClr>
              <a:buFont typeface="Wingdings" pitchFamily="2" charset="2"/>
              <a:buChar char="§"/>
            </a:pPr>
            <a:r>
              <a:rPr lang="fa-IR" b="1" dirty="0" smtClean="0"/>
              <a:t> </a:t>
            </a:r>
            <a:r>
              <a:rPr lang="fa-IR" dirty="0" smtClean="0"/>
              <a:t>جبهه‌زایی در اقیانوس اطلس  و قاره آمریكا به حدود 60 تا 70 درصد ایام سال می‌رسد. </a:t>
            </a:r>
          </a:p>
          <a:p>
            <a:pPr algn="r" rtl="1">
              <a:buClr>
                <a:srgbClr val="C00000"/>
              </a:buClr>
              <a:buFont typeface="Wingdings" pitchFamily="2" charset="2"/>
              <a:buChar char="§"/>
            </a:pPr>
            <a:r>
              <a:rPr lang="fa-IR" dirty="0" smtClean="0"/>
              <a:t>منطقه مدیترانه كمترین درصد (50) جبهه‌زایی را دارد و این به دلیل گذر اندك هوای سرد شمال از روی اقیانوس اطلس است. </a:t>
            </a:r>
            <a:endParaRPr lang="en-US" b="1" dirty="0" smtClean="0"/>
          </a:p>
          <a:p>
            <a:pPr algn="r" rtl="1">
              <a:buClr>
                <a:srgbClr val="C00000"/>
              </a:buClr>
              <a:buFont typeface="Wingdings" pitchFamily="2" charset="2"/>
              <a:buChar char="§"/>
            </a:pPr>
            <a:r>
              <a:rPr lang="fa-IR" dirty="0" smtClean="0"/>
              <a:t>در تابستان ، همه مراكز جبهه‌زایی از نظر تعداد، شدت زمستانی خود را دارند با این تفاوت كه از نظر مكانی به مدارهای بالاتری منتقل می‌شوند. مقدار این تغییر مكان در دریای مدیترانه بیش از جاهای دیگر است. </a:t>
            </a:r>
            <a:endParaRPr lang="en-US" b="1" dirty="0" smtClean="0">
              <a:solidFill>
                <a:srgbClr val="FF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Font typeface="Wingdings" pitchFamily="2" charset="2"/>
              <a:buChar char="§"/>
            </a:pPr>
            <a:r>
              <a:rPr lang="fa-IR" sz="3200" b="1" dirty="0" smtClean="0">
                <a:solidFill>
                  <a:srgbClr val="FF0000"/>
                </a:solidFill>
              </a:rPr>
              <a:t>بخش سوم:</a:t>
            </a:r>
            <a:r>
              <a:rPr lang="en-US" sz="3200" b="1" dirty="0" smtClean="0">
                <a:solidFill>
                  <a:srgbClr val="FF0000"/>
                </a:solidFill>
              </a:rPr>
              <a:t> </a:t>
            </a:r>
            <a:r>
              <a:rPr lang="fa-IR" sz="3200" b="1" dirty="0" smtClean="0">
                <a:solidFill>
                  <a:srgbClr val="FF0000"/>
                </a:solidFill>
              </a:rPr>
              <a:t>رودباد</a:t>
            </a:r>
            <a:r>
              <a:rPr lang="en-US" sz="3200" b="1" dirty="0" smtClean="0">
                <a:solidFill>
                  <a:srgbClr val="FF0000"/>
                </a:solidFill>
              </a:rPr>
              <a:t> </a:t>
            </a:r>
            <a:r>
              <a:rPr lang="en-US" b="1" dirty="0" smtClean="0">
                <a:solidFill>
                  <a:srgbClr val="FF0000"/>
                </a:solidFill>
              </a:rPr>
              <a:t>Jet stream </a:t>
            </a:r>
            <a:r>
              <a:rPr lang="fa-IR" dirty="0" smtClean="0"/>
              <a:t/>
            </a:r>
            <a:br>
              <a:rPr lang="fa-IR" dirty="0" smtClean="0"/>
            </a:br>
            <a:r>
              <a:rPr lang="fa-IR" dirty="0" smtClean="0"/>
              <a:t>به بادهای سریع در لایه های بالایی تروپوسفر یا لایه زیرین استراتوسفر که سرعت آنها به بیش از 30 متر بر ثانیه میرسد و به صورت هسته هایی از سرعت نمایان میشوند رودباد میگویند.</a:t>
            </a:r>
          </a:p>
          <a:p>
            <a:pPr algn="r" rtl="1">
              <a:buClr>
                <a:srgbClr val="C00000"/>
              </a:buClr>
              <a:buFont typeface="Wingdings" pitchFamily="2" charset="2"/>
              <a:buChar char="§"/>
            </a:pPr>
            <a:r>
              <a:rPr lang="fa-IR" dirty="0" smtClean="0"/>
              <a:t>رودباد ها حلقه هاي پیوسته اي دور کره زمین را تشکیل نمی دهند بلکه بصورت هسته هایی از سرعت بصورت کاملاً منفرد هستند که در داخل گردش عمومی جو، مانند هسته هاي سرعت در یک رودخانه حرکت می کنند</a:t>
            </a:r>
          </a:p>
          <a:p>
            <a:pPr algn="r" rtl="1">
              <a:buClr>
                <a:srgbClr val="C00000"/>
              </a:buClr>
              <a:buNone/>
            </a:pPr>
            <a:r>
              <a:rPr lang="fa-IR" dirty="0" smtClean="0">
                <a:solidFill>
                  <a:srgbClr val="C00000"/>
                </a:solidFill>
              </a:rPr>
              <a:t>انواع رودباد </a:t>
            </a:r>
            <a:endParaRPr lang="en-US" dirty="0" smtClean="0">
              <a:solidFill>
                <a:srgbClr val="C00000"/>
              </a:solidFill>
            </a:endParaRPr>
          </a:p>
          <a:p>
            <a:pPr lvl="0" algn="r" rtl="1">
              <a:buClr>
                <a:srgbClr val="C00000"/>
              </a:buClr>
              <a:buFont typeface="Wingdings" pitchFamily="2" charset="2"/>
              <a:buChar char="§"/>
            </a:pPr>
            <a:r>
              <a:rPr lang="fa-IR" dirty="0" smtClean="0"/>
              <a:t>رودباد</a:t>
            </a:r>
            <a:r>
              <a:rPr lang="fa-IR" b="1" dirty="0" smtClean="0"/>
              <a:t> </a:t>
            </a:r>
            <a:r>
              <a:rPr lang="fa-IR" dirty="0" smtClean="0"/>
              <a:t>جنب</a:t>
            </a:r>
            <a:r>
              <a:rPr lang="fa-IR" b="1" dirty="0" smtClean="0"/>
              <a:t> </a:t>
            </a:r>
            <a:r>
              <a:rPr lang="fa-IR" dirty="0" smtClean="0"/>
              <a:t>حاره</a:t>
            </a:r>
            <a:r>
              <a:rPr lang="fa-IR" b="1" dirty="0" smtClean="0"/>
              <a:t> </a:t>
            </a:r>
            <a:r>
              <a:rPr lang="fa-IR" dirty="0" smtClean="0"/>
              <a:t>اي: </a:t>
            </a:r>
            <a:r>
              <a:rPr lang="en-US" b="1" dirty="0" err="1" smtClean="0"/>
              <a:t>STj</a:t>
            </a:r>
            <a:endParaRPr lang="en-US" b="1" dirty="0" smtClean="0"/>
          </a:p>
          <a:p>
            <a:pPr lvl="0" algn="r" rtl="1">
              <a:buClr>
                <a:srgbClr val="C00000"/>
              </a:buClr>
              <a:buFont typeface="Wingdings" pitchFamily="2" charset="2"/>
              <a:buChar char="§"/>
            </a:pPr>
            <a:r>
              <a:rPr lang="fa-IR" dirty="0" smtClean="0"/>
              <a:t>رودباد</a:t>
            </a:r>
            <a:r>
              <a:rPr lang="fa-IR" b="1" dirty="0" smtClean="0"/>
              <a:t> </a:t>
            </a:r>
            <a:r>
              <a:rPr lang="fa-IR" dirty="0" smtClean="0"/>
              <a:t>جبهه</a:t>
            </a:r>
            <a:r>
              <a:rPr lang="fa-IR" b="1" dirty="0" smtClean="0"/>
              <a:t> </a:t>
            </a:r>
            <a:r>
              <a:rPr lang="fa-IR" dirty="0" smtClean="0"/>
              <a:t>قطبی: </a:t>
            </a:r>
            <a:r>
              <a:rPr lang="en-US" b="1" dirty="0" err="1" smtClean="0"/>
              <a:t>PFj</a:t>
            </a:r>
            <a:endParaRPr lang="en-US" b="1" dirty="0" smtClean="0"/>
          </a:p>
          <a:p>
            <a:pPr lvl="0" algn="r" rtl="1">
              <a:buClr>
                <a:srgbClr val="C00000"/>
              </a:buClr>
              <a:buFont typeface="Wingdings" pitchFamily="2" charset="2"/>
              <a:buChar char="§"/>
            </a:pPr>
            <a:r>
              <a:rPr lang="fa-IR" dirty="0" smtClean="0"/>
              <a:t>رودباد</a:t>
            </a:r>
            <a:r>
              <a:rPr lang="fa-IR" b="1" dirty="0" smtClean="0"/>
              <a:t> </a:t>
            </a:r>
            <a:r>
              <a:rPr lang="fa-IR" dirty="0" smtClean="0"/>
              <a:t>شرقی: </a:t>
            </a:r>
            <a:r>
              <a:rPr lang="en-US" b="1" dirty="0" err="1" smtClean="0"/>
              <a:t>Etj</a:t>
            </a:r>
            <a:r>
              <a:rPr lang="en-US" dirty="0" smtClean="0"/>
              <a:t> </a:t>
            </a:r>
            <a:endParaRPr lang="en-US" b="1" dirty="0" smtClean="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3200" dirty="0" smtClean="0">
                <a:solidFill>
                  <a:srgbClr val="FF0000"/>
                </a:solidFill>
              </a:rPr>
              <a:t>انواع رودباد </a:t>
            </a:r>
            <a:endParaRPr lang="en-US" sz="3200" dirty="0" smtClean="0">
              <a:solidFill>
                <a:srgbClr val="FF0000"/>
              </a:solidFill>
            </a:endParaRPr>
          </a:p>
          <a:p>
            <a:pPr algn="r" rtl="1">
              <a:buClr>
                <a:srgbClr val="C00000"/>
              </a:buClr>
              <a:buFont typeface="Wingdings" pitchFamily="2" charset="2"/>
              <a:buChar char="§"/>
            </a:pPr>
            <a:r>
              <a:rPr lang="ar-SA" b="1" dirty="0" smtClean="0">
                <a:solidFill>
                  <a:srgbClr val="C00000"/>
                </a:solidFill>
              </a:rPr>
              <a:t>رودباد</a:t>
            </a:r>
            <a:r>
              <a:rPr lang="ar-SA" dirty="0" smtClean="0">
                <a:solidFill>
                  <a:srgbClr val="C00000"/>
                </a:solidFill>
              </a:rPr>
              <a:t> </a:t>
            </a:r>
            <a:r>
              <a:rPr lang="ar-SA" b="1" dirty="0" smtClean="0">
                <a:solidFill>
                  <a:srgbClr val="C00000"/>
                </a:solidFill>
              </a:rPr>
              <a:t>جنب</a:t>
            </a:r>
            <a:r>
              <a:rPr lang="ar-SA" dirty="0" smtClean="0">
                <a:solidFill>
                  <a:srgbClr val="C00000"/>
                </a:solidFill>
              </a:rPr>
              <a:t> </a:t>
            </a:r>
            <a:r>
              <a:rPr lang="ar-SA" b="1" dirty="0" smtClean="0">
                <a:solidFill>
                  <a:srgbClr val="C00000"/>
                </a:solidFill>
              </a:rPr>
              <a:t>حاره</a:t>
            </a:r>
            <a:r>
              <a:rPr lang="ar-SA" dirty="0" smtClean="0">
                <a:solidFill>
                  <a:srgbClr val="C00000"/>
                </a:solidFill>
              </a:rPr>
              <a:t> </a:t>
            </a:r>
            <a:r>
              <a:rPr lang="ar-SA" b="1" dirty="0" smtClean="0">
                <a:solidFill>
                  <a:srgbClr val="C00000"/>
                </a:solidFill>
              </a:rPr>
              <a:t>اي </a:t>
            </a:r>
            <a:r>
              <a:rPr lang="en-US" dirty="0" smtClean="0">
                <a:solidFill>
                  <a:srgbClr val="C00000"/>
                </a:solidFill>
              </a:rPr>
              <a:t>: Subtropical </a:t>
            </a:r>
            <a:r>
              <a:rPr lang="en-US" dirty="0" err="1" smtClean="0">
                <a:solidFill>
                  <a:srgbClr val="C00000"/>
                </a:solidFill>
              </a:rPr>
              <a:t>jetstream</a:t>
            </a:r>
            <a:endParaRPr lang="en-US" dirty="0" smtClean="0">
              <a:solidFill>
                <a:srgbClr val="C00000"/>
              </a:solidFill>
            </a:endParaRPr>
          </a:p>
          <a:p>
            <a:pPr algn="r" rtl="1">
              <a:buClr>
                <a:srgbClr val="C00000"/>
              </a:buClr>
              <a:buFont typeface="Wingdings" pitchFamily="2" charset="2"/>
              <a:buChar char="§"/>
            </a:pPr>
            <a:r>
              <a:rPr lang="fa-IR" dirty="0" smtClean="0"/>
              <a:t>این</a:t>
            </a:r>
            <a:r>
              <a:rPr lang="fa-IR" b="1" dirty="0" smtClean="0"/>
              <a:t> </a:t>
            </a:r>
            <a:r>
              <a:rPr lang="fa-IR" dirty="0" smtClean="0"/>
              <a:t>رودباد</a:t>
            </a:r>
            <a:r>
              <a:rPr lang="fa-IR" b="1" dirty="0" smtClean="0"/>
              <a:t> </a:t>
            </a:r>
            <a:r>
              <a:rPr lang="fa-IR" dirty="0" smtClean="0"/>
              <a:t>به</a:t>
            </a:r>
            <a:r>
              <a:rPr lang="fa-IR" b="1" dirty="0" smtClean="0"/>
              <a:t> </a:t>
            </a:r>
            <a:r>
              <a:rPr lang="fa-IR" dirty="0" smtClean="0"/>
              <a:t>دلیل</a:t>
            </a:r>
            <a:r>
              <a:rPr lang="fa-IR" b="1" dirty="0" smtClean="0"/>
              <a:t> </a:t>
            </a:r>
            <a:r>
              <a:rPr lang="fa-IR" dirty="0" smtClean="0"/>
              <a:t>ثبات</a:t>
            </a:r>
            <a:r>
              <a:rPr lang="fa-IR" b="1" dirty="0" smtClean="0"/>
              <a:t> </a:t>
            </a:r>
            <a:r>
              <a:rPr lang="fa-IR" dirty="0" smtClean="0"/>
              <a:t>اندازه</a:t>
            </a:r>
            <a:r>
              <a:rPr lang="fa-IR" b="1" dirty="0" smtClean="0"/>
              <a:t> </a:t>
            </a:r>
            <a:r>
              <a:rPr lang="fa-IR" dirty="0" smtClean="0"/>
              <a:t>حرکت</a:t>
            </a:r>
            <a:r>
              <a:rPr lang="fa-IR" b="1" dirty="0" smtClean="0"/>
              <a:t> </a:t>
            </a:r>
            <a:r>
              <a:rPr lang="fa-IR" dirty="0" smtClean="0"/>
              <a:t>زاویه</a:t>
            </a:r>
            <a:r>
              <a:rPr lang="fa-IR" b="1" dirty="0" smtClean="0"/>
              <a:t> </a:t>
            </a:r>
            <a:r>
              <a:rPr lang="fa-IR" dirty="0" smtClean="0"/>
              <a:t>اي</a:t>
            </a:r>
            <a:r>
              <a:rPr lang="fa-IR" b="1" dirty="0" smtClean="0"/>
              <a:t> </a:t>
            </a:r>
            <a:r>
              <a:rPr lang="fa-IR" dirty="0" smtClean="0"/>
              <a:t>زمین</a:t>
            </a:r>
            <a:r>
              <a:rPr lang="fa-IR" b="1" dirty="0" smtClean="0"/>
              <a:t> </a:t>
            </a:r>
            <a:r>
              <a:rPr lang="fa-IR" dirty="0" smtClean="0"/>
              <a:t>در</a:t>
            </a:r>
            <a:r>
              <a:rPr lang="fa-IR" b="1" dirty="0" smtClean="0"/>
              <a:t> </a:t>
            </a:r>
            <a:r>
              <a:rPr lang="fa-IR" dirty="0" smtClean="0"/>
              <a:t>سطوح</a:t>
            </a:r>
            <a:r>
              <a:rPr lang="fa-IR" b="1" dirty="0" smtClean="0"/>
              <a:t> </a:t>
            </a:r>
            <a:r>
              <a:rPr lang="fa-IR" dirty="0" smtClean="0"/>
              <a:t>بالاي</a:t>
            </a:r>
            <a:r>
              <a:rPr lang="fa-IR" b="1" dirty="0" smtClean="0"/>
              <a:t> </a:t>
            </a:r>
            <a:r>
              <a:rPr lang="fa-IR" dirty="0" smtClean="0"/>
              <a:t>جو</a:t>
            </a:r>
            <a:r>
              <a:rPr lang="fa-IR" b="1" dirty="0" smtClean="0"/>
              <a:t> </a:t>
            </a:r>
            <a:r>
              <a:rPr lang="fa-IR" dirty="0" smtClean="0"/>
              <a:t>منطقه</a:t>
            </a:r>
            <a:r>
              <a:rPr lang="fa-IR" b="1" dirty="0" smtClean="0"/>
              <a:t> </a:t>
            </a:r>
            <a:r>
              <a:rPr lang="fa-IR" dirty="0" smtClean="0"/>
              <a:t>جنب</a:t>
            </a:r>
            <a:r>
              <a:rPr lang="fa-IR" b="1" dirty="0" smtClean="0"/>
              <a:t> </a:t>
            </a:r>
            <a:r>
              <a:rPr lang="fa-IR" dirty="0" smtClean="0"/>
              <a:t>حاره</a:t>
            </a:r>
            <a:r>
              <a:rPr lang="fa-IR" b="1" dirty="0" smtClean="0"/>
              <a:t> </a:t>
            </a:r>
            <a:r>
              <a:rPr lang="fa-IR" dirty="0" smtClean="0"/>
              <a:t>در</a:t>
            </a:r>
            <a:r>
              <a:rPr lang="fa-IR" b="1" dirty="0" smtClean="0"/>
              <a:t> </a:t>
            </a:r>
            <a:r>
              <a:rPr lang="fa-IR" dirty="0" smtClean="0"/>
              <a:t>جهت</a:t>
            </a:r>
            <a:r>
              <a:rPr lang="fa-IR" b="1" dirty="0" smtClean="0"/>
              <a:t> </a:t>
            </a:r>
            <a:r>
              <a:rPr lang="fa-IR" dirty="0" smtClean="0"/>
              <a:t>غربی</a:t>
            </a:r>
            <a:r>
              <a:rPr lang="fa-IR" b="1" dirty="0" smtClean="0"/>
              <a:t> </a:t>
            </a:r>
            <a:r>
              <a:rPr lang="fa-IR" dirty="0" smtClean="0"/>
              <a:t>ایجاد می</a:t>
            </a:r>
            <a:r>
              <a:rPr lang="fa-IR" b="1" dirty="0" smtClean="0"/>
              <a:t> </a:t>
            </a:r>
            <a:r>
              <a:rPr lang="fa-IR" dirty="0" smtClean="0"/>
              <a:t>شود. </a:t>
            </a:r>
            <a:endParaRPr lang="en-US" dirty="0" smtClean="0"/>
          </a:p>
          <a:p>
            <a:pPr algn="r" rtl="1">
              <a:buClr>
                <a:srgbClr val="C00000"/>
              </a:buClr>
              <a:buFont typeface="Wingdings" pitchFamily="2" charset="2"/>
              <a:buChar char="§"/>
            </a:pPr>
            <a:r>
              <a:rPr lang="fa-IR" b="1" dirty="0" smtClean="0"/>
              <a:t> </a:t>
            </a:r>
            <a:r>
              <a:rPr lang="fa-IR" dirty="0" smtClean="0"/>
              <a:t>سرعت</a:t>
            </a:r>
            <a:r>
              <a:rPr lang="fa-IR" b="1" dirty="0" smtClean="0"/>
              <a:t> </a:t>
            </a:r>
            <a:r>
              <a:rPr lang="fa-IR" dirty="0" smtClean="0"/>
              <a:t>این</a:t>
            </a:r>
            <a:r>
              <a:rPr lang="fa-IR" b="1" dirty="0" smtClean="0"/>
              <a:t> </a:t>
            </a:r>
            <a:r>
              <a:rPr lang="fa-IR" dirty="0" smtClean="0"/>
              <a:t>رودباد</a:t>
            </a:r>
            <a:r>
              <a:rPr lang="fa-IR" b="1" dirty="0" smtClean="0"/>
              <a:t> </a:t>
            </a:r>
            <a:r>
              <a:rPr lang="fa-IR" dirty="0" smtClean="0"/>
              <a:t>بعضی</a:t>
            </a:r>
            <a:r>
              <a:rPr lang="fa-IR" b="1" dirty="0" smtClean="0"/>
              <a:t> </a:t>
            </a:r>
            <a:r>
              <a:rPr lang="fa-IR" dirty="0" smtClean="0"/>
              <a:t>اوقات</a:t>
            </a:r>
            <a:r>
              <a:rPr lang="fa-IR" b="1" dirty="0" smtClean="0"/>
              <a:t> </a:t>
            </a:r>
            <a:r>
              <a:rPr lang="fa-IR" dirty="0" smtClean="0"/>
              <a:t>به </a:t>
            </a:r>
            <a:r>
              <a:rPr lang="en-US" b="1" dirty="0" smtClean="0"/>
              <a:t>m/s </a:t>
            </a:r>
            <a:r>
              <a:rPr lang="fa-IR" dirty="0" smtClean="0"/>
              <a:t> 135  می</a:t>
            </a:r>
            <a:r>
              <a:rPr lang="fa-IR" b="1" dirty="0" smtClean="0"/>
              <a:t> </a:t>
            </a:r>
            <a:r>
              <a:rPr lang="fa-IR" dirty="0" smtClean="0"/>
              <a:t>رسد. </a:t>
            </a:r>
            <a:r>
              <a:rPr lang="fa-IR" b="1" dirty="0" smtClean="0"/>
              <a:t> </a:t>
            </a:r>
            <a:r>
              <a:rPr lang="fa-IR" dirty="0" smtClean="0"/>
              <a:t>این</a:t>
            </a:r>
            <a:r>
              <a:rPr lang="fa-IR" b="1" dirty="0" smtClean="0"/>
              <a:t> </a:t>
            </a:r>
            <a:r>
              <a:rPr lang="fa-IR" dirty="0" smtClean="0"/>
              <a:t>رودباد</a:t>
            </a:r>
            <a:r>
              <a:rPr lang="fa-IR" b="1" dirty="0" smtClean="0"/>
              <a:t> </a:t>
            </a:r>
            <a:r>
              <a:rPr lang="fa-IR" dirty="0" smtClean="0"/>
              <a:t>نسبت</a:t>
            </a:r>
            <a:r>
              <a:rPr lang="fa-IR" b="1" dirty="0" smtClean="0"/>
              <a:t> </a:t>
            </a:r>
            <a:r>
              <a:rPr lang="fa-IR" dirty="0" smtClean="0"/>
              <a:t>به</a:t>
            </a:r>
            <a:r>
              <a:rPr lang="fa-IR" b="1" dirty="0" smtClean="0"/>
              <a:t> </a:t>
            </a:r>
            <a:r>
              <a:rPr lang="fa-IR" dirty="0" smtClean="0"/>
              <a:t>رودباد</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ثابت</a:t>
            </a:r>
            <a:r>
              <a:rPr lang="fa-IR" b="1" dirty="0" smtClean="0"/>
              <a:t> </a:t>
            </a:r>
            <a:r>
              <a:rPr lang="fa-IR" dirty="0" smtClean="0"/>
              <a:t>تر</a:t>
            </a:r>
            <a:r>
              <a:rPr lang="fa-IR" b="1" dirty="0" smtClean="0"/>
              <a:t> </a:t>
            </a:r>
            <a:r>
              <a:rPr lang="fa-IR" dirty="0" smtClean="0"/>
              <a:t>است</a:t>
            </a:r>
            <a:r>
              <a:rPr lang="en-US" b="1" dirty="0" smtClean="0"/>
              <a:t>.</a:t>
            </a:r>
          </a:p>
          <a:p>
            <a:pPr algn="r" rtl="1">
              <a:buClr>
                <a:srgbClr val="C00000"/>
              </a:buClr>
              <a:buFont typeface="Wingdings" pitchFamily="2" charset="2"/>
              <a:buChar char="§"/>
            </a:pPr>
            <a:r>
              <a:rPr lang="fa-IR" dirty="0" smtClean="0"/>
              <a:t>همگرایی</a:t>
            </a:r>
            <a:r>
              <a:rPr lang="fa-IR" b="1" dirty="0" smtClean="0"/>
              <a:t> </a:t>
            </a:r>
            <a:r>
              <a:rPr lang="fa-IR" dirty="0" smtClean="0"/>
              <a:t>قوي</a:t>
            </a:r>
            <a:r>
              <a:rPr lang="fa-IR" b="1" dirty="0" smtClean="0"/>
              <a:t> </a:t>
            </a:r>
            <a:r>
              <a:rPr lang="fa-IR" dirty="0" smtClean="0"/>
              <a:t>سمت</a:t>
            </a:r>
            <a:r>
              <a:rPr lang="fa-IR" b="1" dirty="0" smtClean="0"/>
              <a:t> </a:t>
            </a:r>
            <a:r>
              <a:rPr lang="fa-IR" dirty="0" smtClean="0"/>
              <a:t>استوایی</a:t>
            </a:r>
            <a:r>
              <a:rPr lang="fa-IR" b="1" dirty="0" smtClean="0"/>
              <a:t> </a:t>
            </a:r>
            <a:r>
              <a:rPr lang="fa-IR" dirty="0" smtClean="0"/>
              <a:t>این</a:t>
            </a:r>
            <a:r>
              <a:rPr lang="fa-IR" b="1" dirty="0" smtClean="0"/>
              <a:t> </a:t>
            </a:r>
            <a:r>
              <a:rPr lang="fa-IR" dirty="0" smtClean="0"/>
              <a:t>رودباد</a:t>
            </a:r>
            <a:r>
              <a:rPr lang="fa-IR" b="1" dirty="0" smtClean="0"/>
              <a:t> </a:t>
            </a:r>
            <a:r>
              <a:rPr lang="fa-IR" dirty="0" smtClean="0"/>
              <a:t>،</a:t>
            </a:r>
            <a:r>
              <a:rPr lang="fa-IR" b="1" dirty="0" smtClean="0"/>
              <a:t> </a:t>
            </a:r>
            <a:r>
              <a:rPr lang="fa-IR" dirty="0" smtClean="0"/>
              <a:t>مساعد</a:t>
            </a:r>
            <a:r>
              <a:rPr lang="fa-IR" b="1" dirty="0" smtClean="0"/>
              <a:t> </a:t>
            </a:r>
            <a:r>
              <a:rPr lang="fa-IR" dirty="0" smtClean="0"/>
              <a:t>فرونشینی</a:t>
            </a:r>
            <a:r>
              <a:rPr lang="fa-IR" b="1" dirty="0" smtClean="0"/>
              <a:t> </a:t>
            </a:r>
            <a:r>
              <a:rPr lang="fa-IR" dirty="0" smtClean="0"/>
              <a:t>و</a:t>
            </a:r>
            <a:r>
              <a:rPr lang="fa-IR" b="1" dirty="0" smtClean="0"/>
              <a:t> </a:t>
            </a:r>
            <a:r>
              <a:rPr lang="fa-IR" dirty="0" smtClean="0"/>
              <a:t>واگرایی</a:t>
            </a:r>
            <a:r>
              <a:rPr lang="fa-IR" b="1" dirty="0" smtClean="0"/>
              <a:t> </a:t>
            </a:r>
            <a:r>
              <a:rPr lang="fa-IR" dirty="0" smtClean="0"/>
              <a:t>سطحی</a:t>
            </a:r>
            <a:r>
              <a:rPr lang="fa-IR" b="1" dirty="0" smtClean="0"/>
              <a:t> </a:t>
            </a:r>
            <a:r>
              <a:rPr lang="fa-IR" dirty="0" smtClean="0"/>
              <a:t>پرفشارهاي</a:t>
            </a:r>
            <a:r>
              <a:rPr lang="fa-IR" b="1" dirty="0" smtClean="0"/>
              <a:t> </a:t>
            </a:r>
            <a:r>
              <a:rPr lang="fa-IR" dirty="0" smtClean="0"/>
              <a:t>دینامیکی</a:t>
            </a:r>
            <a:r>
              <a:rPr lang="fa-IR" b="1" dirty="0" smtClean="0"/>
              <a:t> </a:t>
            </a:r>
            <a:r>
              <a:rPr lang="fa-IR" dirty="0" smtClean="0"/>
              <a:t>در</a:t>
            </a:r>
            <a:r>
              <a:rPr lang="fa-IR" b="1" dirty="0" smtClean="0"/>
              <a:t> </a:t>
            </a:r>
            <a:r>
              <a:rPr lang="fa-IR" dirty="0" smtClean="0"/>
              <a:t>نواحی</a:t>
            </a:r>
            <a:r>
              <a:rPr lang="fa-IR" b="1" dirty="0" smtClean="0"/>
              <a:t> </a:t>
            </a:r>
            <a:r>
              <a:rPr lang="fa-IR" dirty="0" smtClean="0"/>
              <a:t>جنب حاره</a:t>
            </a:r>
            <a:r>
              <a:rPr lang="fa-IR" b="1" dirty="0" smtClean="0"/>
              <a:t> </a:t>
            </a:r>
            <a:r>
              <a:rPr lang="fa-IR" dirty="0" smtClean="0"/>
              <a:t>است.</a:t>
            </a:r>
            <a:endParaRPr lang="en-US" dirty="0" smtClean="0"/>
          </a:p>
          <a:p>
            <a:pPr algn="r" rtl="1">
              <a:buClr>
                <a:srgbClr val="C00000"/>
              </a:buClr>
              <a:buFont typeface="Wingdings" pitchFamily="2" charset="2"/>
              <a:buChar char="§"/>
            </a:pPr>
            <a:r>
              <a:rPr lang="fa-IR" b="1" dirty="0" smtClean="0"/>
              <a:t> </a:t>
            </a:r>
            <a:r>
              <a:rPr lang="fa-IR" dirty="0" smtClean="0"/>
              <a:t>رودباد</a:t>
            </a:r>
            <a:r>
              <a:rPr lang="fa-IR" b="1" dirty="0" smtClean="0"/>
              <a:t> </a:t>
            </a:r>
            <a:r>
              <a:rPr lang="fa-IR" dirty="0" smtClean="0"/>
              <a:t>جنب</a:t>
            </a:r>
            <a:r>
              <a:rPr lang="fa-IR" b="1" dirty="0" smtClean="0"/>
              <a:t> </a:t>
            </a:r>
            <a:r>
              <a:rPr lang="fa-IR" dirty="0" smtClean="0"/>
              <a:t>حاره</a:t>
            </a:r>
            <a:r>
              <a:rPr lang="fa-IR" b="1" dirty="0" smtClean="0"/>
              <a:t> </a:t>
            </a:r>
            <a:r>
              <a:rPr lang="fa-IR" dirty="0" smtClean="0"/>
              <a:t>و</a:t>
            </a:r>
            <a:r>
              <a:rPr lang="fa-IR" b="1" dirty="0" smtClean="0"/>
              <a:t> </a:t>
            </a:r>
            <a:r>
              <a:rPr lang="fa-IR" dirty="0" smtClean="0"/>
              <a:t>جریان</a:t>
            </a:r>
            <a:r>
              <a:rPr lang="fa-IR" b="1" dirty="0" smtClean="0"/>
              <a:t> </a:t>
            </a:r>
            <a:r>
              <a:rPr lang="fa-IR" dirty="0" smtClean="0"/>
              <a:t>واگراي</a:t>
            </a:r>
            <a:r>
              <a:rPr lang="fa-IR" b="1" dirty="0" smtClean="0"/>
              <a:t> </a:t>
            </a:r>
            <a:r>
              <a:rPr lang="fa-IR" dirty="0" smtClean="0"/>
              <a:t>سطح</a:t>
            </a:r>
            <a:r>
              <a:rPr lang="fa-IR" b="1" dirty="0" smtClean="0"/>
              <a:t> </a:t>
            </a:r>
            <a:r>
              <a:rPr lang="fa-IR" dirty="0" smtClean="0"/>
              <a:t>زمین</a:t>
            </a:r>
            <a:r>
              <a:rPr lang="fa-IR" b="1" dirty="0" smtClean="0"/>
              <a:t> </a:t>
            </a:r>
            <a:r>
              <a:rPr lang="fa-IR" dirty="0" smtClean="0"/>
              <a:t>منجر</a:t>
            </a:r>
            <a:r>
              <a:rPr lang="fa-IR" b="1" dirty="0" smtClean="0"/>
              <a:t> </a:t>
            </a:r>
            <a:r>
              <a:rPr lang="fa-IR" dirty="0" smtClean="0"/>
              <a:t>به</a:t>
            </a:r>
            <a:r>
              <a:rPr lang="fa-IR" b="1" dirty="0" smtClean="0"/>
              <a:t> </a:t>
            </a:r>
            <a:r>
              <a:rPr lang="fa-IR" dirty="0" smtClean="0"/>
              <a:t>از</a:t>
            </a:r>
            <a:r>
              <a:rPr lang="fa-IR" b="1" dirty="0" smtClean="0"/>
              <a:t> </a:t>
            </a:r>
            <a:r>
              <a:rPr lang="fa-IR" dirty="0" smtClean="0"/>
              <a:t>بین</a:t>
            </a:r>
            <a:r>
              <a:rPr lang="fa-IR" b="1" dirty="0" smtClean="0"/>
              <a:t> </a:t>
            </a:r>
            <a:r>
              <a:rPr lang="fa-IR" dirty="0" smtClean="0"/>
              <a:t>رفتن</a:t>
            </a:r>
            <a:r>
              <a:rPr lang="fa-IR" b="1" dirty="0" smtClean="0"/>
              <a:t> </a:t>
            </a:r>
            <a:r>
              <a:rPr lang="fa-IR" dirty="0" smtClean="0"/>
              <a:t>هرگونه</a:t>
            </a:r>
            <a:r>
              <a:rPr lang="fa-IR" b="1" dirty="0" smtClean="0"/>
              <a:t> </a:t>
            </a:r>
            <a:r>
              <a:rPr lang="fa-IR" dirty="0" smtClean="0"/>
              <a:t>جبهه</a:t>
            </a:r>
            <a:r>
              <a:rPr lang="fa-IR" b="1" dirty="0" smtClean="0"/>
              <a:t> </a:t>
            </a:r>
            <a:r>
              <a:rPr lang="fa-IR" dirty="0" smtClean="0"/>
              <a:t>و</a:t>
            </a:r>
            <a:r>
              <a:rPr lang="fa-IR" b="1" dirty="0" smtClean="0"/>
              <a:t> </a:t>
            </a:r>
            <a:r>
              <a:rPr lang="fa-IR" dirty="0" smtClean="0"/>
              <a:t>ناپایداري</a:t>
            </a:r>
            <a:r>
              <a:rPr lang="fa-IR" b="1" dirty="0" smtClean="0"/>
              <a:t> </a:t>
            </a:r>
            <a:r>
              <a:rPr lang="fa-IR" dirty="0" smtClean="0"/>
              <a:t>است</a:t>
            </a:r>
            <a:r>
              <a:rPr lang="en-US" b="1" dirty="0" smtClean="0"/>
              <a:t>.</a:t>
            </a:r>
          </a:p>
          <a:p>
            <a:pPr algn="r" rtl="1">
              <a:buClr>
                <a:srgbClr val="C00000"/>
              </a:buClr>
              <a:buFont typeface="Wingdings" pitchFamily="2" charset="2"/>
              <a:buChar char="§"/>
            </a:pPr>
            <a:endParaRPr lang="en-US" b="1" dirty="0" smtClean="0">
              <a:solidFill>
                <a:srgbClr val="C00000"/>
              </a:solidFill>
            </a:endParaRPr>
          </a:p>
          <a:p>
            <a:pPr lvl="0" algn="r" rtl="1">
              <a:buClr>
                <a:srgbClr val="C00000"/>
              </a:buClr>
              <a:buFont typeface="Wingdings" pitchFamily="2" charset="2"/>
              <a:buChar char="§"/>
            </a:pPr>
            <a:endParaRPr lang="en-US" b="1" dirty="0" smtClean="0">
              <a:solidFill>
                <a:srgbClr val="C00000"/>
              </a:solidFill>
            </a:endParaRPr>
          </a:p>
          <a:p>
            <a:pPr lvl="0" algn="r" rtl="1">
              <a:buClr>
                <a:srgbClr val="C00000"/>
              </a:buClr>
              <a:buFont typeface="Wingdings" pitchFamily="2" charset="2"/>
              <a:buChar char="§"/>
            </a:pPr>
            <a:endParaRPr lang="en-US" b="1" dirty="0" smtClean="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3200" dirty="0" smtClean="0">
                <a:solidFill>
                  <a:srgbClr val="FF0000"/>
                </a:solidFill>
              </a:rPr>
              <a:t>انواع رودباد </a:t>
            </a:r>
            <a:endParaRPr lang="en-US" sz="3200" dirty="0" smtClean="0">
              <a:solidFill>
                <a:srgbClr val="FF0000"/>
              </a:solidFill>
            </a:endParaRPr>
          </a:p>
          <a:p>
            <a:pPr algn="r" rtl="1">
              <a:buNone/>
            </a:pPr>
            <a:r>
              <a:rPr lang="ar-SA" b="1" dirty="0" smtClean="0">
                <a:solidFill>
                  <a:srgbClr val="C00000"/>
                </a:solidFill>
              </a:rPr>
              <a:t>رودباد</a:t>
            </a:r>
            <a:r>
              <a:rPr lang="ar-SA" dirty="0" smtClean="0">
                <a:solidFill>
                  <a:srgbClr val="C00000"/>
                </a:solidFill>
              </a:rPr>
              <a:t> </a:t>
            </a:r>
            <a:r>
              <a:rPr lang="ar-SA" b="1" dirty="0" smtClean="0">
                <a:solidFill>
                  <a:srgbClr val="C00000"/>
                </a:solidFill>
              </a:rPr>
              <a:t>جبهه</a:t>
            </a:r>
            <a:r>
              <a:rPr lang="ar-SA" dirty="0" smtClean="0">
                <a:solidFill>
                  <a:srgbClr val="C00000"/>
                </a:solidFill>
              </a:rPr>
              <a:t> </a:t>
            </a:r>
            <a:r>
              <a:rPr lang="ar-SA" b="1" dirty="0" smtClean="0">
                <a:solidFill>
                  <a:srgbClr val="C00000"/>
                </a:solidFill>
              </a:rPr>
              <a:t>قطبی </a:t>
            </a:r>
            <a:r>
              <a:rPr lang="en-US" dirty="0" smtClean="0">
                <a:solidFill>
                  <a:srgbClr val="C00000"/>
                </a:solidFill>
              </a:rPr>
              <a:t>: Polar Front </a:t>
            </a:r>
            <a:r>
              <a:rPr lang="en-US" dirty="0" err="1" smtClean="0">
                <a:solidFill>
                  <a:srgbClr val="C00000"/>
                </a:solidFill>
              </a:rPr>
              <a:t>Jetstream</a:t>
            </a:r>
            <a:endParaRPr lang="en-US" b="1" dirty="0" smtClean="0">
              <a:solidFill>
                <a:srgbClr val="C00000"/>
              </a:solidFill>
            </a:endParaRPr>
          </a:p>
          <a:p>
            <a:pPr algn="r" rtl="1">
              <a:buClr>
                <a:srgbClr val="C00000"/>
              </a:buClr>
              <a:buFont typeface="Wingdings" pitchFamily="2" charset="2"/>
              <a:buChar char="§"/>
            </a:pPr>
            <a:r>
              <a:rPr lang="fa-IR" dirty="0" smtClean="0"/>
              <a:t>به</a:t>
            </a:r>
            <a:r>
              <a:rPr lang="fa-IR" b="1" dirty="0" smtClean="0"/>
              <a:t> </a:t>
            </a:r>
            <a:r>
              <a:rPr lang="fa-IR" dirty="0" smtClean="0"/>
              <a:t>دلیل</a:t>
            </a:r>
            <a:r>
              <a:rPr lang="fa-IR" b="1" dirty="0" smtClean="0"/>
              <a:t> </a:t>
            </a:r>
            <a:r>
              <a:rPr lang="fa-IR" dirty="0" smtClean="0"/>
              <a:t>اختلاف</a:t>
            </a:r>
            <a:r>
              <a:rPr lang="fa-IR" b="1" dirty="0" smtClean="0"/>
              <a:t> </a:t>
            </a:r>
            <a:r>
              <a:rPr lang="fa-IR" dirty="0" smtClean="0"/>
              <a:t>حرارت</a:t>
            </a:r>
            <a:r>
              <a:rPr lang="fa-IR" b="1" dirty="0" smtClean="0"/>
              <a:t> </a:t>
            </a:r>
            <a:r>
              <a:rPr lang="fa-IR" dirty="0" smtClean="0"/>
              <a:t>بین</a:t>
            </a:r>
            <a:r>
              <a:rPr lang="fa-IR" b="1" dirty="0" smtClean="0"/>
              <a:t> </a:t>
            </a:r>
            <a:r>
              <a:rPr lang="fa-IR" dirty="0" smtClean="0"/>
              <a:t>مناطق</a:t>
            </a:r>
            <a:r>
              <a:rPr lang="fa-IR" b="1" dirty="0" smtClean="0"/>
              <a:t> </a:t>
            </a:r>
            <a:r>
              <a:rPr lang="fa-IR" dirty="0" smtClean="0"/>
              <a:t>حاره</a:t>
            </a:r>
            <a:r>
              <a:rPr lang="fa-IR" b="1" dirty="0" smtClean="0"/>
              <a:t> </a:t>
            </a:r>
            <a:r>
              <a:rPr lang="fa-IR" dirty="0" smtClean="0"/>
              <a:t>و</a:t>
            </a:r>
            <a:r>
              <a:rPr lang="fa-IR" b="1" dirty="0" smtClean="0"/>
              <a:t> </a:t>
            </a:r>
            <a:r>
              <a:rPr lang="fa-IR" dirty="0" smtClean="0"/>
              <a:t>قطبی</a:t>
            </a:r>
            <a:r>
              <a:rPr lang="fa-IR" b="1" dirty="0" smtClean="0"/>
              <a:t> </a:t>
            </a:r>
            <a:r>
              <a:rPr lang="fa-IR" dirty="0" smtClean="0"/>
              <a:t>در</a:t>
            </a:r>
            <a:r>
              <a:rPr lang="fa-IR" b="1" dirty="0" smtClean="0"/>
              <a:t> </a:t>
            </a:r>
            <a:r>
              <a:rPr lang="fa-IR" dirty="0" smtClean="0"/>
              <a:t>بالاي</a:t>
            </a:r>
            <a:r>
              <a:rPr lang="fa-IR" b="1" dirty="0" smtClean="0"/>
              <a:t> </a:t>
            </a:r>
            <a:r>
              <a:rPr lang="fa-IR" dirty="0" smtClean="0"/>
              <a:t>جبهه</a:t>
            </a:r>
            <a:r>
              <a:rPr lang="fa-IR" b="1" dirty="0" smtClean="0"/>
              <a:t> </a:t>
            </a:r>
            <a:r>
              <a:rPr lang="fa-IR" dirty="0" smtClean="0"/>
              <a:t>قطب</a:t>
            </a:r>
            <a:r>
              <a:rPr lang="fa-IR" b="1" dirty="0" smtClean="0"/>
              <a:t> </a:t>
            </a:r>
            <a:r>
              <a:rPr lang="fa-IR" dirty="0" smtClean="0"/>
              <a:t>با</a:t>
            </a:r>
            <a:r>
              <a:rPr lang="fa-IR" b="1" dirty="0" smtClean="0"/>
              <a:t> </a:t>
            </a:r>
            <a:r>
              <a:rPr lang="fa-IR" dirty="0" smtClean="0"/>
              <a:t>جهت</a:t>
            </a:r>
            <a:r>
              <a:rPr lang="fa-IR" b="1" dirty="0" smtClean="0"/>
              <a:t> </a:t>
            </a:r>
            <a:r>
              <a:rPr lang="fa-IR" dirty="0" smtClean="0"/>
              <a:t>غربی</a:t>
            </a:r>
            <a:r>
              <a:rPr lang="fa-IR" b="1" dirty="0" smtClean="0"/>
              <a:t> </a:t>
            </a:r>
            <a:r>
              <a:rPr lang="fa-IR" dirty="0" smtClean="0"/>
              <a:t>ایجاد</a:t>
            </a:r>
            <a:r>
              <a:rPr lang="fa-IR" b="1" dirty="0" smtClean="0"/>
              <a:t> </a:t>
            </a:r>
            <a:r>
              <a:rPr lang="fa-IR" dirty="0" smtClean="0"/>
              <a:t>می</a:t>
            </a:r>
            <a:r>
              <a:rPr lang="fa-IR" b="1" dirty="0" smtClean="0"/>
              <a:t> </a:t>
            </a:r>
            <a:r>
              <a:rPr lang="fa-IR" dirty="0" smtClean="0"/>
              <a:t>شود</a:t>
            </a:r>
            <a:r>
              <a:rPr lang="fa-IR" b="1" dirty="0" smtClean="0"/>
              <a:t> </a:t>
            </a:r>
            <a:r>
              <a:rPr lang="fa-IR" dirty="0" smtClean="0"/>
              <a:t>و</a:t>
            </a:r>
            <a:r>
              <a:rPr lang="fa-IR" b="1" dirty="0" smtClean="0"/>
              <a:t> </a:t>
            </a:r>
            <a:r>
              <a:rPr lang="fa-IR" dirty="0" smtClean="0"/>
              <a:t>در</a:t>
            </a:r>
            <a:r>
              <a:rPr lang="fa-IR" b="1" dirty="0" smtClean="0"/>
              <a:t> </a:t>
            </a:r>
            <a:r>
              <a:rPr lang="fa-IR" dirty="0" smtClean="0"/>
              <a:t>بین عرض های 60 – 40 شمال</a:t>
            </a:r>
            <a:r>
              <a:rPr lang="fa-IR" b="1" dirty="0" smtClean="0"/>
              <a:t> </a:t>
            </a:r>
            <a:r>
              <a:rPr lang="fa-IR" dirty="0" smtClean="0"/>
              <a:t>قرار</a:t>
            </a:r>
            <a:r>
              <a:rPr lang="fa-IR" b="1" dirty="0" smtClean="0"/>
              <a:t> </a:t>
            </a:r>
            <a:r>
              <a:rPr lang="fa-IR" dirty="0" smtClean="0"/>
              <a:t>دارد. </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محل</a:t>
            </a:r>
            <a:r>
              <a:rPr lang="fa-IR" b="1" dirty="0" smtClean="0"/>
              <a:t> </a:t>
            </a:r>
            <a:r>
              <a:rPr lang="fa-IR" dirty="0" smtClean="0"/>
              <a:t>حداکثر</a:t>
            </a:r>
            <a:r>
              <a:rPr lang="fa-IR" b="1" dirty="0" smtClean="0"/>
              <a:t> </a:t>
            </a:r>
            <a:r>
              <a:rPr lang="fa-IR" dirty="0" smtClean="0"/>
              <a:t>اختلاف</a:t>
            </a:r>
            <a:r>
              <a:rPr lang="fa-IR" b="1" dirty="0" smtClean="0"/>
              <a:t> </a:t>
            </a:r>
            <a:r>
              <a:rPr lang="fa-IR" dirty="0" smtClean="0"/>
              <a:t>حرارتی</a:t>
            </a:r>
            <a:r>
              <a:rPr lang="fa-IR" b="1" dirty="0" smtClean="0"/>
              <a:t> </a:t>
            </a:r>
            <a:r>
              <a:rPr lang="fa-IR" dirty="0" smtClean="0"/>
              <a:t>بین</a:t>
            </a:r>
            <a:r>
              <a:rPr lang="fa-IR" b="1" dirty="0" smtClean="0"/>
              <a:t> </a:t>
            </a:r>
            <a:r>
              <a:rPr lang="fa-IR" dirty="0" smtClean="0"/>
              <a:t>هواي</a:t>
            </a:r>
            <a:r>
              <a:rPr lang="fa-IR" b="1" dirty="0" smtClean="0"/>
              <a:t> </a:t>
            </a:r>
            <a:r>
              <a:rPr lang="fa-IR" dirty="0" smtClean="0"/>
              <a:t>قطبی</a:t>
            </a:r>
            <a:r>
              <a:rPr lang="fa-IR" b="1" dirty="0" smtClean="0"/>
              <a:t> </a:t>
            </a:r>
            <a:r>
              <a:rPr lang="fa-IR" dirty="0" smtClean="0"/>
              <a:t>و</a:t>
            </a:r>
            <a:r>
              <a:rPr lang="fa-IR" b="1" dirty="0" smtClean="0"/>
              <a:t> </a:t>
            </a:r>
            <a:r>
              <a:rPr lang="fa-IR" dirty="0" smtClean="0"/>
              <a:t>حاره</a:t>
            </a:r>
            <a:r>
              <a:rPr lang="fa-IR" b="1" dirty="0" smtClean="0"/>
              <a:t> </a:t>
            </a:r>
            <a:r>
              <a:rPr lang="fa-IR" dirty="0" smtClean="0"/>
              <a:t>اي می</a:t>
            </a:r>
            <a:r>
              <a:rPr lang="fa-IR" b="1" dirty="0" smtClean="0"/>
              <a:t> </a:t>
            </a:r>
            <a:r>
              <a:rPr lang="fa-IR" dirty="0" smtClean="0"/>
              <a:t>باشد. </a:t>
            </a:r>
            <a:r>
              <a:rPr lang="fa-IR" b="1" dirty="0" smtClean="0"/>
              <a:t> </a:t>
            </a:r>
            <a:r>
              <a:rPr lang="fa-IR" dirty="0" smtClean="0"/>
              <a:t>در</a:t>
            </a:r>
            <a:r>
              <a:rPr lang="fa-IR" b="1" dirty="0" smtClean="0"/>
              <a:t> </a:t>
            </a:r>
            <a:r>
              <a:rPr lang="fa-IR" dirty="0" smtClean="0"/>
              <a:t>نتیجه</a:t>
            </a:r>
            <a:r>
              <a:rPr lang="fa-IR" b="1" dirty="0" smtClean="0"/>
              <a:t> </a:t>
            </a:r>
            <a:r>
              <a:rPr lang="fa-IR" dirty="0" smtClean="0"/>
              <a:t>بادها</a:t>
            </a:r>
            <a:r>
              <a:rPr lang="fa-IR" b="1" dirty="0" smtClean="0"/>
              <a:t> </a:t>
            </a:r>
            <a:r>
              <a:rPr lang="fa-IR" dirty="0" smtClean="0"/>
              <a:t>بر</a:t>
            </a:r>
            <a:r>
              <a:rPr lang="fa-IR" b="1" dirty="0" smtClean="0"/>
              <a:t> </a:t>
            </a:r>
            <a:r>
              <a:rPr lang="fa-IR" dirty="0" smtClean="0"/>
              <a:t>روي</a:t>
            </a:r>
            <a:r>
              <a:rPr lang="fa-IR" b="1" dirty="0" smtClean="0"/>
              <a:t> </a:t>
            </a:r>
            <a:r>
              <a:rPr lang="fa-IR" dirty="0" smtClean="0"/>
              <a:t>آن</a:t>
            </a:r>
            <a:r>
              <a:rPr lang="fa-IR" b="1" dirty="0" smtClean="0"/>
              <a:t> </a:t>
            </a:r>
            <a:r>
              <a:rPr lang="fa-IR" dirty="0" smtClean="0"/>
              <a:t>بسیار</a:t>
            </a:r>
            <a:r>
              <a:rPr lang="fa-IR" b="1" dirty="0" smtClean="0"/>
              <a:t> </a:t>
            </a:r>
            <a:r>
              <a:rPr lang="fa-IR" dirty="0" smtClean="0"/>
              <a:t>شدید</a:t>
            </a:r>
            <a:r>
              <a:rPr lang="fa-IR" b="1" dirty="0" smtClean="0"/>
              <a:t> </a:t>
            </a:r>
            <a:r>
              <a:rPr lang="fa-IR" dirty="0" smtClean="0"/>
              <a:t>می</a:t>
            </a:r>
            <a:r>
              <a:rPr lang="fa-IR" b="1" dirty="0" smtClean="0"/>
              <a:t> </a:t>
            </a:r>
            <a:r>
              <a:rPr lang="fa-IR" dirty="0" smtClean="0"/>
              <a:t>وزند</a:t>
            </a:r>
            <a:r>
              <a:rPr lang="fa-IR" b="1" dirty="0" smtClean="0"/>
              <a:t> </a:t>
            </a:r>
            <a:r>
              <a:rPr lang="fa-IR" dirty="0" smtClean="0"/>
              <a:t>بطوري</a:t>
            </a:r>
            <a:r>
              <a:rPr lang="fa-IR" b="1" dirty="0" smtClean="0"/>
              <a:t> </a:t>
            </a:r>
            <a:r>
              <a:rPr lang="fa-IR" dirty="0" smtClean="0"/>
              <a:t>که</a:t>
            </a:r>
            <a:r>
              <a:rPr lang="fa-IR" b="1" dirty="0" smtClean="0"/>
              <a:t> </a:t>
            </a:r>
            <a:r>
              <a:rPr lang="fa-IR" dirty="0" smtClean="0"/>
              <a:t>به</a:t>
            </a:r>
            <a:r>
              <a:rPr lang="fa-IR" b="1" dirty="0" smtClean="0"/>
              <a:t> </a:t>
            </a:r>
            <a:r>
              <a:rPr lang="fa-IR" dirty="0" smtClean="0"/>
              <a:t>سرعت</a:t>
            </a:r>
            <a:r>
              <a:rPr lang="fa-IR" b="1" dirty="0" smtClean="0"/>
              <a:t> </a:t>
            </a:r>
            <a:r>
              <a:rPr lang="fa-IR" dirty="0" smtClean="0"/>
              <a:t>رودباد</a:t>
            </a:r>
            <a:r>
              <a:rPr lang="fa-IR" b="1" dirty="0" smtClean="0"/>
              <a:t> </a:t>
            </a:r>
            <a:r>
              <a:rPr lang="fa-IR" dirty="0" smtClean="0"/>
              <a:t>می</a:t>
            </a:r>
            <a:r>
              <a:rPr lang="fa-IR" b="1" dirty="0" smtClean="0"/>
              <a:t> </a:t>
            </a:r>
            <a:r>
              <a:rPr lang="fa-IR" dirty="0" smtClean="0"/>
              <a:t>رسند</a:t>
            </a:r>
            <a:r>
              <a:rPr lang="fa-IR" b="1" dirty="0" smtClean="0"/>
              <a:t> </a:t>
            </a:r>
            <a:r>
              <a:rPr lang="fa-IR" dirty="0" smtClean="0"/>
              <a:t>و</a:t>
            </a:r>
            <a:r>
              <a:rPr lang="fa-IR" b="1" dirty="0" smtClean="0"/>
              <a:t> </a:t>
            </a:r>
            <a:r>
              <a:rPr lang="fa-IR" dirty="0" smtClean="0"/>
              <a:t>رودباد</a:t>
            </a:r>
            <a:r>
              <a:rPr lang="fa-IR" b="1" dirty="0" smtClean="0"/>
              <a:t> </a:t>
            </a:r>
            <a:r>
              <a:rPr lang="fa-IR" dirty="0" smtClean="0"/>
              <a:t>جبهه قطبی</a:t>
            </a:r>
            <a:r>
              <a:rPr lang="fa-IR" b="1" dirty="0" smtClean="0"/>
              <a:t> </a:t>
            </a:r>
            <a:r>
              <a:rPr lang="fa-IR" dirty="0" smtClean="0"/>
              <a:t>را</a:t>
            </a:r>
            <a:r>
              <a:rPr lang="fa-IR" b="1" dirty="0" smtClean="0"/>
              <a:t> </a:t>
            </a:r>
            <a:r>
              <a:rPr lang="fa-IR" dirty="0" smtClean="0"/>
              <a:t>بوجود</a:t>
            </a:r>
            <a:r>
              <a:rPr lang="fa-IR" b="1" dirty="0" smtClean="0"/>
              <a:t> </a:t>
            </a:r>
            <a:r>
              <a:rPr lang="fa-IR" dirty="0" smtClean="0"/>
              <a:t>می</a:t>
            </a:r>
            <a:r>
              <a:rPr lang="fa-IR" b="1" dirty="0" smtClean="0"/>
              <a:t> </a:t>
            </a:r>
            <a:r>
              <a:rPr lang="fa-IR" dirty="0" smtClean="0"/>
              <a:t>آورند.</a:t>
            </a:r>
            <a:endParaRPr lang="en-US" b="1" dirty="0" smtClean="0"/>
          </a:p>
          <a:p>
            <a:pPr algn="r" rtl="1">
              <a:buClr>
                <a:srgbClr val="C00000"/>
              </a:buClr>
              <a:buFont typeface="Wingdings" pitchFamily="2" charset="2"/>
              <a:buChar char="§"/>
            </a:pPr>
            <a:r>
              <a:rPr lang="fa-IR" dirty="0" smtClean="0"/>
              <a:t>این</a:t>
            </a:r>
            <a:r>
              <a:rPr lang="fa-IR" b="1" dirty="0" smtClean="0"/>
              <a:t> </a:t>
            </a:r>
            <a:r>
              <a:rPr lang="fa-IR" dirty="0" smtClean="0"/>
              <a:t>رود</a:t>
            </a:r>
            <a:r>
              <a:rPr lang="fa-IR" b="1" dirty="0" smtClean="0"/>
              <a:t> </a:t>
            </a:r>
            <a:r>
              <a:rPr lang="fa-IR" dirty="0" smtClean="0"/>
              <a:t>باد</a:t>
            </a:r>
            <a:r>
              <a:rPr lang="fa-IR" b="1" dirty="0" smtClean="0"/>
              <a:t> </a:t>
            </a:r>
            <a:r>
              <a:rPr lang="fa-IR" dirty="0" smtClean="0"/>
              <a:t>در</a:t>
            </a:r>
            <a:r>
              <a:rPr lang="fa-IR" b="1" dirty="0" smtClean="0"/>
              <a:t> </a:t>
            </a:r>
            <a:r>
              <a:rPr lang="fa-IR" dirty="0" smtClean="0"/>
              <a:t>همگرایی</a:t>
            </a:r>
            <a:r>
              <a:rPr lang="fa-IR" b="1" dirty="0" smtClean="0"/>
              <a:t> </a:t>
            </a:r>
            <a:r>
              <a:rPr lang="fa-IR" dirty="0" smtClean="0"/>
              <a:t>و</a:t>
            </a:r>
            <a:r>
              <a:rPr lang="fa-IR" b="1" dirty="0" smtClean="0"/>
              <a:t> </a:t>
            </a:r>
            <a:r>
              <a:rPr lang="fa-IR" dirty="0" smtClean="0"/>
              <a:t>واگرایی</a:t>
            </a:r>
            <a:r>
              <a:rPr lang="fa-IR" b="1" dirty="0" smtClean="0"/>
              <a:t> </a:t>
            </a:r>
            <a:r>
              <a:rPr lang="fa-IR" dirty="0" smtClean="0"/>
              <a:t>لایه</a:t>
            </a:r>
            <a:r>
              <a:rPr lang="fa-IR" b="1" dirty="0" smtClean="0"/>
              <a:t> </a:t>
            </a:r>
            <a:r>
              <a:rPr lang="fa-IR" dirty="0" smtClean="0"/>
              <a:t>فوقانی</a:t>
            </a:r>
            <a:r>
              <a:rPr lang="fa-IR" b="1" dirty="0" smtClean="0"/>
              <a:t> </a:t>
            </a:r>
            <a:r>
              <a:rPr lang="fa-IR" dirty="0" smtClean="0"/>
              <a:t>هوا</a:t>
            </a:r>
            <a:r>
              <a:rPr lang="fa-IR" b="1" dirty="0" smtClean="0"/>
              <a:t> </a:t>
            </a:r>
            <a:r>
              <a:rPr lang="fa-IR" dirty="0" smtClean="0"/>
              <a:t>تاثیر</a:t>
            </a:r>
            <a:r>
              <a:rPr lang="fa-IR" b="1" dirty="0" smtClean="0"/>
              <a:t> </a:t>
            </a:r>
            <a:r>
              <a:rPr lang="fa-IR" dirty="0" smtClean="0"/>
              <a:t>مهمی</a:t>
            </a:r>
            <a:r>
              <a:rPr lang="fa-IR" b="1" dirty="0" smtClean="0"/>
              <a:t> </a:t>
            </a:r>
            <a:r>
              <a:rPr lang="fa-IR" dirty="0" smtClean="0"/>
              <a:t>دارد</a:t>
            </a:r>
            <a:r>
              <a:rPr lang="fa-IR" b="1" dirty="0" smtClean="0"/>
              <a:t> </a:t>
            </a:r>
            <a:r>
              <a:rPr lang="fa-IR" dirty="0" smtClean="0"/>
              <a:t>و</a:t>
            </a:r>
            <a:r>
              <a:rPr lang="fa-IR" b="1" dirty="0" smtClean="0"/>
              <a:t> </a:t>
            </a:r>
            <a:r>
              <a:rPr lang="fa-IR" dirty="0" smtClean="0"/>
              <a:t>در</a:t>
            </a:r>
            <a:r>
              <a:rPr lang="fa-IR" b="1" dirty="0" smtClean="0"/>
              <a:t> </a:t>
            </a:r>
            <a:r>
              <a:rPr lang="fa-IR" dirty="0" smtClean="0"/>
              <a:t>بعضی</a:t>
            </a:r>
            <a:r>
              <a:rPr lang="fa-IR" b="1" dirty="0" smtClean="0"/>
              <a:t> </a:t>
            </a:r>
            <a:r>
              <a:rPr lang="fa-IR" dirty="0" smtClean="0"/>
              <a:t>قسمتها</a:t>
            </a:r>
            <a:r>
              <a:rPr lang="fa-IR" b="1" dirty="0" smtClean="0"/>
              <a:t> </a:t>
            </a:r>
            <a:r>
              <a:rPr lang="fa-IR" dirty="0" smtClean="0"/>
              <a:t>موجب</a:t>
            </a:r>
            <a:r>
              <a:rPr lang="fa-IR" b="1" dirty="0" smtClean="0"/>
              <a:t> </a:t>
            </a:r>
            <a:r>
              <a:rPr lang="fa-IR" dirty="0" smtClean="0"/>
              <a:t>تشکیل چرخندهاي(سیکلونهاي)</a:t>
            </a:r>
            <a:r>
              <a:rPr lang="fa-IR" b="1" dirty="0" smtClean="0"/>
              <a:t> </a:t>
            </a:r>
            <a:r>
              <a:rPr lang="fa-IR" dirty="0" smtClean="0"/>
              <a:t>فوق</a:t>
            </a:r>
            <a:r>
              <a:rPr lang="fa-IR" b="1" dirty="0" smtClean="0"/>
              <a:t> </a:t>
            </a:r>
            <a:r>
              <a:rPr lang="fa-IR" dirty="0" smtClean="0"/>
              <a:t>حاره</a:t>
            </a:r>
            <a:r>
              <a:rPr lang="fa-IR" b="1" dirty="0" smtClean="0"/>
              <a:t> </a:t>
            </a:r>
            <a:r>
              <a:rPr lang="fa-IR" dirty="0" smtClean="0"/>
              <a:t>اي</a:t>
            </a:r>
            <a:r>
              <a:rPr lang="fa-IR" b="1" dirty="0" smtClean="0"/>
              <a:t> </a:t>
            </a:r>
            <a:r>
              <a:rPr lang="fa-IR" dirty="0" smtClean="0"/>
              <a:t>می شود. </a:t>
            </a:r>
            <a:endParaRPr lang="en-US" dirty="0" smtClean="0"/>
          </a:p>
          <a:p>
            <a:pPr algn="r" rtl="1">
              <a:buClr>
                <a:srgbClr val="C00000"/>
              </a:buClr>
              <a:buFont typeface="Wingdings" pitchFamily="2" charset="2"/>
              <a:buChar char="§"/>
            </a:pPr>
            <a:r>
              <a:rPr lang="fa-IR" b="1" dirty="0" smtClean="0"/>
              <a:t> </a:t>
            </a:r>
            <a:r>
              <a:rPr lang="fa-IR" dirty="0" smtClean="0"/>
              <a:t>این</a:t>
            </a:r>
            <a:r>
              <a:rPr lang="fa-IR" b="1" dirty="0" smtClean="0"/>
              <a:t> </a:t>
            </a:r>
            <a:r>
              <a:rPr lang="fa-IR" dirty="0" smtClean="0"/>
              <a:t>جبهه</a:t>
            </a:r>
            <a:r>
              <a:rPr lang="fa-IR" b="1" dirty="0" smtClean="0"/>
              <a:t> </a:t>
            </a:r>
            <a:r>
              <a:rPr lang="fa-IR" dirty="0" smtClean="0"/>
              <a:t>منطقه</a:t>
            </a:r>
            <a:r>
              <a:rPr lang="fa-IR" b="1" dirty="0" smtClean="0"/>
              <a:t> </a:t>
            </a:r>
            <a:r>
              <a:rPr lang="fa-IR" dirty="0" smtClean="0"/>
              <a:t>وسیعی</a:t>
            </a:r>
            <a:r>
              <a:rPr lang="fa-IR" b="1" dirty="0" smtClean="0"/>
              <a:t> </a:t>
            </a:r>
            <a:r>
              <a:rPr lang="fa-IR" dirty="0" smtClean="0"/>
              <a:t>از</a:t>
            </a:r>
            <a:r>
              <a:rPr lang="fa-IR" b="1" dirty="0" smtClean="0"/>
              <a:t> </a:t>
            </a:r>
            <a:r>
              <a:rPr lang="fa-IR" dirty="0" smtClean="0"/>
              <a:t>کره</a:t>
            </a:r>
            <a:r>
              <a:rPr lang="fa-IR" b="1" dirty="0" smtClean="0"/>
              <a:t> </a:t>
            </a:r>
            <a:r>
              <a:rPr lang="fa-IR" dirty="0" smtClean="0"/>
              <a:t>زمین</a:t>
            </a:r>
            <a:r>
              <a:rPr lang="fa-IR" b="1" dirty="0" smtClean="0"/>
              <a:t> </a:t>
            </a:r>
            <a:r>
              <a:rPr lang="fa-IR" dirty="0" smtClean="0"/>
              <a:t>را</a:t>
            </a:r>
            <a:r>
              <a:rPr lang="fa-IR" b="1" dirty="0" smtClean="0"/>
              <a:t> </a:t>
            </a:r>
            <a:r>
              <a:rPr lang="fa-IR" dirty="0" smtClean="0"/>
              <a:t>به</a:t>
            </a:r>
            <a:r>
              <a:rPr lang="fa-IR" b="1" dirty="0" smtClean="0"/>
              <a:t> </a:t>
            </a:r>
            <a:r>
              <a:rPr lang="fa-IR" dirty="0" smtClean="0"/>
              <a:t>پهناي</a:t>
            </a:r>
            <a:r>
              <a:rPr lang="fa-IR" b="1" dirty="0" smtClean="0"/>
              <a:t> </a:t>
            </a:r>
            <a:r>
              <a:rPr lang="fa-IR" dirty="0" smtClean="0"/>
              <a:t>هزاران</a:t>
            </a:r>
            <a:r>
              <a:rPr lang="fa-IR" b="1" dirty="0" smtClean="0"/>
              <a:t> </a:t>
            </a:r>
            <a:r>
              <a:rPr lang="fa-IR" dirty="0" smtClean="0"/>
              <a:t>کیلومتر</a:t>
            </a:r>
            <a:r>
              <a:rPr lang="fa-IR" b="1" dirty="0" smtClean="0"/>
              <a:t> </a:t>
            </a:r>
            <a:r>
              <a:rPr lang="fa-IR" dirty="0" smtClean="0"/>
              <a:t>با تضاد</a:t>
            </a:r>
            <a:r>
              <a:rPr lang="fa-IR" b="1" dirty="0" smtClean="0"/>
              <a:t> </a:t>
            </a:r>
            <a:r>
              <a:rPr lang="fa-IR" dirty="0" smtClean="0"/>
              <a:t>حرارتی</a:t>
            </a:r>
            <a:r>
              <a:rPr lang="fa-IR" b="1" dirty="0" smtClean="0"/>
              <a:t> </a:t>
            </a:r>
            <a:r>
              <a:rPr lang="fa-IR" dirty="0" smtClean="0"/>
              <a:t>قابل</a:t>
            </a:r>
            <a:r>
              <a:rPr lang="fa-IR" b="1" dirty="0" smtClean="0"/>
              <a:t> </a:t>
            </a:r>
            <a:r>
              <a:rPr lang="fa-IR" dirty="0" smtClean="0"/>
              <a:t>ملاحظه</a:t>
            </a:r>
            <a:r>
              <a:rPr lang="fa-IR" b="1" dirty="0" smtClean="0"/>
              <a:t> </a:t>
            </a:r>
            <a:r>
              <a:rPr lang="fa-IR" dirty="0" smtClean="0"/>
              <a:t>اي</a:t>
            </a:r>
            <a:r>
              <a:rPr lang="fa-IR" b="1" dirty="0" smtClean="0"/>
              <a:t> </a:t>
            </a:r>
            <a:r>
              <a:rPr lang="fa-IR" dirty="0" smtClean="0"/>
              <a:t>از</a:t>
            </a:r>
            <a:r>
              <a:rPr lang="fa-IR" b="1" dirty="0" smtClean="0"/>
              <a:t> </a:t>
            </a:r>
            <a:r>
              <a:rPr lang="fa-IR" dirty="0" smtClean="0"/>
              <a:t>هم</a:t>
            </a:r>
            <a:r>
              <a:rPr lang="fa-IR" b="1" dirty="0" smtClean="0"/>
              <a:t> </a:t>
            </a:r>
            <a:r>
              <a:rPr lang="fa-IR" dirty="0" smtClean="0"/>
              <a:t>جدا</a:t>
            </a:r>
            <a:r>
              <a:rPr lang="fa-IR" b="1" dirty="0" smtClean="0"/>
              <a:t> </a:t>
            </a:r>
            <a:r>
              <a:rPr lang="fa-IR" dirty="0" smtClean="0"/>
              <a:t>می</a:t>
            </a:r>
            <a:r>
              <a:rPr lang="fa-IR" b="1" dirty="0" smtClean="0"/>
              <a:t> </a:t>
            </a:r>
            <a:r>
              <a:rPr lang="fa-IR" dirty="0" smtClean="0"/>
              <a:t>سازد.</a:t>
            </a:r>
            <a:endParaRPr lang="en-US" dirty="0" smtClean="0"/>
          </a:p>
          <a:p>
            <a:pPr algn="r" rtl="1">
              <a:buClr>
                <a:srgbClr val="C00000"/>
              </a:buClr>
              <a:buFont typeface="Wingdings" pitchFamily="2" charset="2"/>
              <a:buChar char="§"/>
            </a:pPr>
            <a:r>
              <a:rPr lang="fa-IR" dirty="0" smtClean="0"/>
              <a:t> </a:t>
            </a:r>
            <a:r>
              <a:rPr lang="fa-IR" b="1" dirty="0" smtClean="0"/>
              <a:t> </a:t>
            </a:r>
            <a:r>
              <a:rPr lang="fa-IR" dirty="0" smtClean="0"/>
              <a:t>برخلاف</a:t>
            </a:r>
            <a:r>
              <a:rPr lang="fa-IR" b="1" dirty="0" smtClean="0"/>
              <a:t> </a:t>
            </a:r>
            <a:r>
              <a:rPr lang="fa-IR" dirty="0" smtClean="0"/>
              <a:t>رودباد</a:t>
            </a:r>
            <a:r>
              <a:rPr lang="fa-IR" b="1" dirty="0" smtClean="0"/>
              <a:t> </a:t>
            </a:r>
            <a:r>
              <a:rPr lang="fa-IR" dirty="0" smtClean="0"/>
              <a:t>جنب</a:t>
            </a:r>
            <a:r>
              <a:rPr lang="fa-IR" b="1" dirty="0" smtClean="0"/>
              <a:t> </a:t>
            </a:r>
            <a:r>
              <a:rPr lang="fa-IR" dirty="0" smtClean="0"/>
              <a:t>حاره</a:t>
            </a:r>
            <a:r>
              <a:rPr lang="fa-IR" b="1" dirty="0" smtClean="0"/>
              <a:t> </a:t>
            </a:r>
            <a:r>
              <a:rPr lang="fa-IR" dirty="0" smtClean="0"/>
              <a:t>در</a:t>
            </a:r>
            <a:r>
              <a:rPr lang="fa-IR" b="1" dirty="0" smtClean="0"/>
              <a:t> </a:t>
            </a:r>
            <a:r>
              <a:rPr lang="fa-IR" dirty="0" smtClean="0"/>
              <a:t>فصول</a:t>
            </a:r>
            <a:r>
              <a:rPr lang="fa-IR" b="1" dirty="0" smtClean="0"/>
              <a:t> </a:t>
            </a:r>
            <a:r>
              <a:rPr lang="fa-IR" dirty="0" smtClean="0"/>
              <a:t>مختلف</a:t>
            </a:r>
            <a:r>
              <a:rPr lang="fa-IR" b="1" dirty="0" smtClean="0"/>
              <a:t> </a:t>
            </a:r>
            <a:r>
              <a:rPr lang="fa-IR" dirty="0" smtClean="0"/>
              <a:t>این</a:t>
            </a:r>
            <a:r>
              <a:rPr lang="fa-IR" b="1" dirty="0" smtClean="0"/>
              <a:t> </a:t>
            </a:r>
            <a:r>
              <a:rPr lang="fa-IR" dirty="0" smtClean="0"/>
              <a:t>رودباد تغییرات</a:t>
            </a:r>
            <a:r>
              <a:rPr lang="fa-IR" b="1" dirty="0" smtClean="0"/>
              <a:t> </a:t>
            </a:r>
            <a:r>
              <a:rPr lang="fa-IR" dirty="0" smtClean="0"/>
              <a:t>بسیار</a:t>
            </a:r>
            <a:r>
              <a:rPr lang="fa-IR" b="1" dirty="0" smtClean="0"/>
              <a:t> </a:t>
            </a:r>
            <a:r>
              <a:rPr lang="fa-IR" dirty="0" smtClean="0"/>
              <a:t>بارزي</a:t>
            </a:r>
            <a:r>
              <a:rPr lang="fa-IR" b="1" dirty="0" smtClean="0"/>
              <a:t> </a:t>
            </a:r>
            <a:r>
              <a:rPr lang="fa-IR" dirty="0" smtClean="0"/>
              <a:t>از</a:t>
            </a:r>
            <a:r>
              <a:rPr lang="fa-IR" b="1" dirty="0" smtClean="0"/>
              <a:t> </a:t>
            </a:r>
            <a:r>
              <a:rPr lang="fa-IR" dirty="0" smtClean="0"/>
              <a:t>عرضهاي</a:t>
            </a:r>
            <a:r>
              <a:rPr lang="fa-IR" b="1" dirty="0" smtClean="0"/>
              <a:t> </a:t>
            </a:r>
            <a:r>
              <a:rPr lang="fa-IR" dirty="0" smtClean="0"/>
              <a:t>میانی</a:t>
            </a:r>
            <a:r>
              <a:rPr lang="fa-IR" b="1" dirty="0" smtClean="0"/>
              <a:t> </a:t>
            </a:r>
            <a:r>
              <a:rPr lang="fa-IR" dirty="0" smtClean="0"/>
              <a:t>دارد</a:t>
            </a:r>
            <a:r>
              <a:rPr lang="en-US" b="1" dirty="0" smtClean="0"/>
              <a:t>.</a:t>
            </a: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3200" dirty="0" smtClean="0">
                <a:solidFill>
                  <a:srgbClr val="FF0000"/>
                </a:solidFill>
              </a:rPr>
              <a:t>انواع رودباد </a:t>
            </a:r>
            <a:endParaRPr lang="en-US" sz="3200" dirty="0" smtClean="0">
              <a:solidFill>
                <a:srgbClr val="FF0000"/>
              </a:solidFill>
            </a:endParaRPr>
          </a:p>
          <a:p>
            <a:pPr algn="r" rtl="1">
              <a:buNone/>
            </a:pPr>
            <a:r>
              <a:rPr lang="ar-SA" b="1" dirty="0" smtClean="0">
                <a:solidFill>
                  <a:srgbClr val="C00000"/>
                </a:solidFill>
              </a:rPr>
              <a:t>رودباد</a:t>
            </a:r>
            <a:r>
              <a:rPr lang="ar-SA" dirty="0" smtClean="0">
                <a:solidFill>
                  <a:srgbClr val="C00000"/>
                </a:solidFill>
              </a:rPr>
              <a:t> </a:t>
            </a:r>
            <a:r>
              <a:rPr lang="ar-SA" b="1" dirty="0" smtClean="0">
                <a:solidFill>
                  <a:srgbClr val="C00000"/>
                </a:solidFill>
              </a:rPr>
              <a:t>جبهه</a:t>
            </a:r>
            <a:r>
              <a:rPr lang="ar-SA" dirty="0" smtClean="0">
                <a:solidFill>
                  <a:srgbClr val="C00000"/>
                </a:solidFill>
              </a:rPr>
              <a:t> </a:t>
            </a:r>
            <a:r>
              <a:rPr lang="ar-SA" b="1" dirty="0" smtClean="0">
                <a:solidFill>
                  <a:srgbClr val="C00000"/>
                </a:solidFill>
              </a:rPr>
              <a:t>قطبی </a:t>
            </a:r>
            <a:r>
              <a:rPr lang="en-US" dirty="0" smtClean="0">
                <a:solidFill>
                  <a:srgbClr val="C00000"/>
                </a:solidFill>
              </a:rPr>
              <a:t>: Polar Front </a:t>
            </a:r>
            <a:r>
              <a:rPr lang="en-US" dirty="0" err="1" smtClean="0">
                <a:solidFill>
                  <a:srgbClr val="C00000"/>
                </a:solidFill>
              </a:rPr>
              <a:t>Jetstream</a:t>
            </a:r>
            <a:endParaRPr lang="en-US" b="1" dirty="0" smtClean="0">
              <a:solidFill>
                <a:srgbClr val="C00000"/>
              </a:solidFill>
            </a:endParaRPr>
          </a:p>
          <a:p>
            <a:pPr algn="r" rtl="1">
              <a:buClr>
                <a:srgbClr val="C00000"/>
              </a:buClr>
              <a:buFont typeface="Wingdings" pitchFamily="2" charset="2"/>
              <a:buChar char="§"/>
            </a:pPr>
            <a:r>
              <a:rPr lang="fa-IR" dirty="0" smtClean="0"/>
              <a:t>جبهه</a:t>
            </a:r>
            <a:r>
              <a:rPr lang="fa-IR" b="1" dirty="0" smtClean="0"/>
              <a:t> </a:t>
            </a:r>
            <a:r>
              <a:rPr lang="fa-IR" dirty="0" smtClean="0"/>
              <a:t>قطبی</a:t>
            </a:r>
            <a:r>
              <a:rPr lang="fa-IR" b="1" dirty="0" smtClean="0"/>
              <a:t> </a:t>
            </a:r>
            <a:r>
              <a:rPr lang="fa-IR" dirty="0" smtClean="0"/>
              <a:t>منطبق</a:t>
            </a:r>
            <a:r>
              <a:rPr lang="fa-IR" b="1" dirty="0" smtClean="0"/>
              <a:t> </a:t>
            </a:r>
            <a:r>
              <a:rPr lang="fa-IR" dirty="0" smtClean="0"/>
              <a:t>بر</a:t>
            </a:r>
            <a:r>
              <a:rPr lang="fa-IR" b="1" dirty="0" smtClean="0"/>
              <a:t> </a:t>
            </a:r>
            <a:r>
              <a:rPr lang="fa-IR" dirty="0" smtClean="0"/>
              <a:t>منطقه</a:t>
            </a:r>
            <a:r>
              <a:rPr lang="fa-IR" b="1" dirty="0" smtClean="0"/>
              <a:t> </a:t>
            </a:r>
            <a:r>
              <a:rPr lang="fa-IR" dirty="0" smtClean="0"/>
              <a:t>حداکثر</a:t>
            </a:r>
            <a:r>
              <a:rPr lang="fa-IR" b="1" dirty="0" smtClean="0"/>
              <a:t> </a:t>
            </a:r>
            <a:r>
              <a:rPr lang="fa-IR" dirty="0" smtClean="0"/>
              <a:t>اختلاف</a:t>
            </a:r>
            <a:r>
              <a:rPr lang="fa-IR" b="1" dirty="0" smtClean="0"/>
              <a:t> </a:t>
            </a:r>
            <a:r>
              <a:rPr lang="fa-IR" dirty="0" smtClean="0"/>
              <a:t>دما</a:t>
            </a:r>
            <a:r>
              <a:rPr lang="fa-IR" b="1" dirty="0" smtClean="0"/>
              <a:t> </a:t>
            </a:r>
            <a:r>
              <a:rPr lang="fa-IR" dirty="0" smtClean="0"/>
              <a:t>و</a:t>
            </a:r>
            <a:r>
              <a:rPr lang="fa-IR" b="1" dirty="0" smtClean="0"/>
              <a:t> </a:t>
            </a:r>
            <a:r>
              <a:rPr lang="fa-IR" dirty="0" smtClean="0"/>
              <a:t>در</a:t>
            </a:r>
            <a:r>
              <a:rPr lang="fa-IR" b="1" dirty="0" smtClean="0"/>
              <a:t> </a:t>
            </a:r>
            <a:r>
              <a:rPr lang="fa-IR" dirty="0" smtClean="0"/>
              <a:t>نهایت</a:t>
            </a:r>
            <a:r>
              <a:rPr lang="fa-IR" b="1" dirty="0" smtClean="0"/>
              <a:t> </a:t>
            </a:r>
            <a:r>
              <a:rPr lang="fa-IR" dirty="0" smtClean="0"/>
              <a:t>،</a:t>
            </a:r>
            <a:r>
              <a:rPr lang="fa-IR" b="1" dirty="0" smtClean="0"/>
              <a:t> </a:t>
            </a:r>
            <a:r>
              <a:rPr lang="fa-IR" dirty="0" smtClean="0"/>
              <a:t>اختلاف</a:t>
            </a:r>
            <a:r>
              <a:rPr lang="fa-IR" b="1" dirty="0" smtClean="0"/>
              <a:t> </a:t>
            </a:r>
            <a:r>
              <a:rPr lang="fa-IR" dirty="0" smtClean="0"/>
              <a:t>فشار</a:t>
            </a:r>
            <a:r>
              <a:rPr lang="fa-IR" b="1" dirty="0" smtClean="0"/>
              <a:t> </a:t>
            </a:r>
            <a:r>
              <a:rPr lang="fa-IR" dirty="0" smtClean="0"/>
              <a:t>است</a:t>
            </a:r>
            <a:r>
              <a:rPr lang="en-US" b="1" dirty="0" smtClean="0"/>
              <a:t> </a:t>
            </a:r>
            <a:r>
              <a:rPr lang="fa-IR" dirty="0" smtClean="0"/>
              <a:t>در</a:t>
            </a:r>
            <a:r>
              <a:rPr lang="fa-IR" b="1" dirty="0" smtClean="0"/>
              <a:t> </a:t>
            </a:r>
            <a:r>
              <a:rPr lang="fa-IR" dirty="0" smtClean="0"/>
              <a:t>نتیجه</a:t>
            </a:r>
            <a:r>
              <a:rPr lang="fa-IR" b="1" dirty="0" smtClean="0"/>
              <a:t> </a:t>
            </a:r>
            <a:r>
              <a:rPr lang="fa-IR" dirty="0" smtClean="0"/>
              <a:t>انتقال</a:t>
            </a:r>
            <a:r>
              <a:rPr lang="fa-IR" b="1" dirty="0" smtClean="0"/>
              <a:t> </a:t>
            </a:r>
            <a:r>
              <a:rPr lang="fa-IR" dirty="0" smtClean="0"/>
              <a:t>ماده</a:t>
            </a:r>
            <a:r>
              <a:rPr lang="fa-IR" b="1" dirty="0" smtClean="0"/>
              <a:t> </a:t>
            </a:r>
            <a:r>
              <a:rPr lang="fa-IR" dirty="0" smtClean="0"/>
              <a:t>و انرژي</a:t>
            </a:r>
            <a:r>
              <a:rPr lang="fa-IR" b="1" dirty="0" smtClean="0"/>
              <a:t> </a:t>
            </a:r>
            <a:r>
              <a:rPr lang="fa-IR" dirty="0" smtClean="0"/>
              <a:t>در</a:t>
            </a:r>
            <a:r>
              <a:rPr lang="fa-IR" b="1" dirty="0" smtClean="0"/>
              <a:t> </a:t>
            </a:r>
            <a:r>
              <a:rPr lang="fa-IR" dirty="0" smtClean="0"/>
              <a:t>آن</a:t>
            </a:r>
            <a:r>
              <a:rPr lang="fa-IR" b="1" dirty="0" smtClean="0"/>
              <a:t> </a:t>
            </a:r>
            <a:r>
              <a:rPr lang="fa-IR" dirty="0" smtClean="0"/>
              <a:t>بیش</a:t>
            </a:r>
            <a:r>
              <a:rPr lang="fa-IR" b="1" dirty="0" smtClean="0"/>
              <a:t> </a:t>
            </a:r>
            <a:r>
              <a:rPr lang="fa-IR" dirty="0" smtClean="0"/>
              <a:t>از</a:t>
            </a:r>
            <a:r>
              <a:rPr lang="fa-IR" b="1" dirty="0" smtClean="0"/>
              <a:t> </a:t>
            </a:r>
            <a:r>
              <a:rPr lang="fa-IR" dirty="0" smtClean="0"/>
              <a:t>هرجاي</a:t>
            </a:r>
            <a:r>
              <a:rPr lang="fa-IR" b="1" dirty="0" smtClean="0"/>
              <a:t> </a:t>
            </a:r>
            <a:r>
              <a:rPr lang="fa-IR" dirty="0" smtClean="0"/>
              <a:t>دیگر</a:t>
            </a:r>
            <a:r>
              <a:rPr lang="fa-IR" b="1" dirty="0" smtClean="0"/>
              <a:t> </a:t>
            </a:r>
            <a:r>
              <a:rPr lang="fa-IR" dirty="0" smtClean="0"/>
              <a:t>در</a:t>
            </a:r>
            <a:r>
              <a:rPr lang="fa-IR" b="1" dirty="0" smtClean="0"/>
              <a:t> </a:t>
            </a:r>
            <a:r>
              <a:rPr lang="fa-IR" dirty="0" smtClean="0"/>
              <a:t>جو</a:t>
            </a:r>
            <a:r>
              <a:rPr lang="fa-IR" b="1" dirty="0" smtClean="0"/>
              <a:t> </a:t>
            </a:r>
            <a:r>
              <a:rPr lang="fa-IR" dirty="0" smtClean="0"/>
              <a:t>زمین</a:t>
            </a:r>
            <a:r>
              <a:rPr lang="fa-IR" b="1" dirty="0" smtClean="0"/>
              <a:t> </a:t>
            </a:r>
            <a:r>
              <a:rPr lang="fa-IR" dirty="0" smtClean="0"/>
              <a:t>است</a:t>
            </a:r>
            <a:endParaRPr lang="en-US" dirty="0" smtClean="0"/>
          </a:p>
          <a:p>
            <a:pPr algn="r" rtl="1">
              <a:buClr>
                <a:srgbClr val="C00000"/>
              </a:buClr>
              <a:buFont typeface="Wingdings" pitchFamily="2" charset="2"/>
              <a:buChar char="§"/>
            </a:pPr>
            <a:r>
              <a:rPr lang="fa-IR" dirty="0" smtClean="0"/>
              <a:t>انتقال</a:t>
            </a:r>
            <a:r>
              <a:rPr lang="fa-IR" b="1" dirty="0" smtClean="0"/>
              <a:t> </a:t>
            </a:r>
            <a:r>
              <a:rPr lang="fa-IR" dirty="0" smtClean="0"/>
              <a:t>ماده</a:t>
            </a:r>
            <a:r>
              <a:rPr lang="fa-IR" b="1" dirty="0" smtClean="0"/>
              <a:t> </a:t>
            </a:r>
            <a:r>
              <a:rPr lang="fa-IR" dirty="0" smtClean="0"/>
              <a:t>و</a:t>
            </a:r>
            <a:r>
              <a:rPr lang="fa-IR" b="1" dirty="0" smtClean="0"/>
              <a:t> </a:t>
            </a:r>
            <a:r>
              <a:rPr lang="fa-IR" dirty="0" smtClean="0"/>
              <a:t>انرژي</a:t>
            </a:r>
            <a:r>
              <a:rPr lang="fa-IR" b="1" dirty="0" smtClean="0"/>
              <a:t> </a:t>
            </a:r>
            <a:r>
              <a:rPr lang="fa-IR" dirty="0" smtClean="0"/>
              <a:t>سبب</a:t>
            </a:r>
            <a:r>
              <a:rPr lang="fa-IR" b="1" dirty="0" smtClean="0"/>
              <a:t> </a:t>
            </a:r>
            <a:r>
              <a:rPr lang="fa-IR" dirty="0" smtClean="0"/>
              <a:t>جریان</a:t>
            </a:r>
            <a:r>
              <a:rPr lang="fa-IR" b="1" dirty="0" smtClean="0"/>
              <a:t> </a:t>
            </a:r>
            <a:r>
              <a:rPr lang="fa-IR" dirty="0" smtClean="0"/>
              <a:t>یافتن</a:t>
            </a:r>
            <a:r>
              <a:rPr lang="fa-IR" b="1" dirty="0" smtClean="0"/>
              <a:t> </a:t>
            </a:r>
            <a:r>
              <a:rPr lang="fa-IR" dirty="0" smtClean="0"/>
              <a:t>هوا</a:t>
            </a:r>
            <a:r>
              <a:rPr lang="fa-IR" b="1" dirty="0" smtClean="0"/>
              <a:t> </a:t>
            </a:r>
            <a:r>
              <a:rPr lang="fa-IR" dirty="0" smtClean="0"/>
              <a:t>می</a:t>
            </a:r>
            <a:r>
              <a:rPr lang="fa-IR" b="1" dirty="0" smtClean="0"/>
              <a:t> </a:t>
            </a:r>
            <a:r>
              <a:rPr lang="fa-IR" dirty="0" smtClean="0"/>
              <a:t>شود. </a:t>
            </a:r>
            <a:r>
              <a:rPr lang="fa-IR" b="1" dirty="0" smtClean="0"/>
              <a:t> </a:t>
            </a:r>
            <a:r>
              <a:rPr lang="fa-IR" dirty="0" smtClean="0"/>
              <a:t>این جریان(بادها)</a:t>
            </a:r>
            <a:r>
              <a:rPr lang="fa-IR" b="1" dirty="0" smtClean="0"/>
              <a:t> </a:t>
            </a:r>
            <a:r>
              <a:rPr lang="fa-IR" dirty="0" smtClean="0"/>
              <a:t>به</a:t>
            </a:r>
            <a:r>
              <a:rPr lang="fa-IR" b="1" dirty="0" smtClean="0"/>
              <a:t> </a:t>
            </a:r>
            <a:r>
              <a:rPr lang="fa-IR" dirty="0" smtClean="0"/>
              <a:t>علت</a:t>
            </a:r>
            <a:r>
              <a:rPr lang="fa-IR" b="1" dirty="0" smtClean="0"/>
              <a:t> </a:t>
            </a:r>
            <a:r>
              <a:rPr lang="fa-IR" dirty="0" smtClean="0"/>
              <a:t>اختلاف</a:t>
            </a:r>
            <a:r>
              <a:rPr lang="fa-IR" b="1" dirty="0" smtClean="0"/>
              <a:t> </a:t>
            </a:r>
            <a:r>
              <a:rPr lang="fa-IR" dirty="0" smtClean="0"/>
              <a:t>فشار</a:t>
            </a:r>
            <a:r>
              <a:rPr lang="fa-IR" b="1" dirty="0" smtClean="0"/>
              <a:t> </a:t>
            </a:r>
            <a:r>
              <a:rPr lang="fa-IR" dirty="0" smtClean="0"/>
              <a:t>زیاد</a:t>
            </a:r>
            <a:r>
              <a:rPr lang="fa-IR" b="1" dirty="0" smtClean="0"/>
              <a:t> </a:t>
            </a:r>
            <a:r>
              <a:rPr lang="fa-IR" dirty="0" smtClean="0"/>
              <a:t>در</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شدیدتر</a:t>
            </a:r>
            <a:r>
              <a:rPr lang="fa-IR" b="1" dirty="0" smtClean="0"/>
              <a:t> </a:t>
            </a:r>
            <a:r>
              <a:rPr lang="fa-IR" dirty="0" smtClean="0"/>
              <a:t>است</a:t>
            </a:r>
            <a:r>
              <a:rPr lang="en-US" b="1" dirty="0" smtClean="0"/>
              <a:t> </a:t>
            </a:r>
          </a:p>
          <a:p>
            <a:pPr algn="r" rtl="1">
              <a:buClr>
                <a:srgbClr val="C00000"/>
              </a:buClr>
              <a:buFont typeface="Wingdings" pitchFamily="2" charset="2"/>
              <a:buChar char="§"/>
            </a:pPr>
            <a:r>
              <a:rPr lang="fa-IR" dirty="0" smtClean="0"/>
              <a:t>جهت</a:t>
            </a:r>
            <a:r>
              <a:rPr lang="fa-IR" b="1" dirty="0" smtClean="0"/>
              <a:t> </a:t>
            </a:r>
            <a:r>
              <a:rPr lang="fa-IR" dirty="0" smtClean="0"/>
              <a:t>بادها</a:t>
            </a:r>
            <a:r>
              <a:rPr lang="fa-IR" b="1" dirty="0" smtClean="0"/>
              <a:t> </a:t>
            </a:r>
            <a:r>
              <a:rPr lang="fa-IR" dirty="0" smtClean="0"/>
              <a:t>در</a:t>
            </a:r>
            <a:r>
              <a:rPr lang="fa-IR" b="1" dirty="0" smtClean="0"/>
              <a:t> </a:t>
            </a:r>
            <a:r>
              <a:rPr lang="fa-IR" dirty="0" smtClean="0"/>
              <a:t>سطح</a:t>
            </a:r>
            <a:r>
              <a:rPr lang="fa-IR" b="1" dirty="0" smtClean="0"/>
              <a:t> </a:t>
            </a:r>
            <a:r>
              <a:rPr lang="fa-IR" dirty="0" smtClean="0"/>
              <a:t>زمین</a:t>
            </a:r>
            <a:r>
              <a:rPr lang="fa-IR" b="1" dirty="0" smtClean="0"/>
              <a:t> </a:t>
            </a:r>
            <a:r>
              <a:rPr lang="fa-IR" dirty="0" smtClean="0"/>
              <a:t>،</a:t>
            </a:r>
            <a:r>
              <a:rPr lang="fa-IR" b="1" dirty="0" smtClean="0"/>
              <a:t> </a:t>
            </a:r>
            <a:r>
              <a:rPr lang="fa-IR" dirty="0" smtClean="0"/>
              <a:t>نسبتا</a:t>
            </a:r>
            <a:r>
              <a:rPr lang="fa-IR" b="1" dirty="0" smtClean="0"/>
              <a:t> </a:t>
            </a:r>
            <a:r>
              <a:rPr lang="fa-IR" dirty="0" smtClean="0"/>
              <a:t>به</a:t>
            </a:r>
            <a:r>
              <a:rPr lang="fa-IR" b="1" dirty="0" smtClean="0"/>
              <a:t> </a:t>
            </a:r>
            <a:r>
              <a:rPr lang="fa-IR" dirty="0" smtClean="0"/>
              <a:t>حالت نصف</a:t>
            </a:r>
            <a:r>
              <a:rPr lang="fa-IR" b="1" dirty="0" smtClean="0"/>
              <a:t> </a:t>
            </a:r>
            <a:r>
              <a:rPr lang="fa-IR" dirty="0" smtClean="0"/>
              <a:t>النهاري</a:t>
            </a:r>
            <a:r>
              <a:rPr lang="fa-IR" b="1" dirty="0" smtClean="0"/>
              <a:t> </a:t>
            </a:r>
            <a:r>
              <a:rPr lang="fa-IR" dirty="0" smtClean="0"/>
              <a:t>است</a:t>
            </a:r>
            <a:r>
              <a:rPr lang="en-US" b="1" dirty="0" smtClean="0"/>
              <a:t> </a:t>
            </a:r>
            <a:r>
              <a:rPr lang="fa-IR" dirty="0" smtClean="0"/>
              <a:t>اما</a:t>
            </a:r>
            <a:r>
              <a:rPr lang="fa-IR" b="1" dirty="0" smtClean="0"/>
              <a:t> </a:t>
            </a:r>
            <a:r>
              <a:rPr lang="fa-IR" dirty="0" smtClean="0"/>
              <a:t>با</a:t>
            </a:r>
            <a:r>
              <a:rPr lang="fa-IR" b="1" dirty="0" smtClean="0"/>
              <a:t> </a:t>
            </a:r>
            <a:r>
              <a:rPr lang="fa-IR" dirty="0" smtClean="0"/>
              <a:t>افزایش</a:t>
            </a:r>
            <a:r>
              <a:rPr lang="fa-IR" b="1" dirty="0" smtClean="0"/>
              <a:t> </a:t>
            </a:r>
            <a:r>
              <a:rPr lang="fa-IR" dirty="0" smtClean="0"/>
              <a:t>ارتفاع</a:t>
            </a:r>
            <a:r>
              <a:rPr lang="fa-IR" b="1" dirty="0" smtClean="0"/>
              <a:t> </a:t>
            </a:r>
            <a:r>
              <a:rPr lang="fa-IR" dirty="0" smtClean="0"/>
              <a:t>،</a:t>
            </a:r>
            <a:r>
              <a:rPr lang="fa-IR" b="1" dirty="0" smtClean="0"/>
              <a:t> </a:t>
            </a:r>
            <a:r>
              <a:rPr lang="fa-IR" dirty="0" smtClean="0"/>
              <a:t>وضعیت</a:t>
            </a:r>
            <a:r>
              <a:rPr lang="fa-IR" b="1" dirty="0" smtClean="0"/>
              <a:t> </a:t>
            </a:r>
            <a:r>
              <a:rPr lang="fa-IR" dirty="0" smtClean="0"/>
              <a:t>ژئوستروفیک</a:t>
            </a:r>
            <a:r>
              <a:rPr lang="fa-IR" b="1" dirty="0" smtClean="0"/>
              <a:t> </a:t>
            </a:r>
            <a:r>
              <a:rPr lang="fa-IR" dirty="0" smtClean="0"/>
              <a:t>حاصل</a:t>
            </a:r>
            <a:r>
              <a:rPr lang="fa-IR" b="1" dirty="0" smtClean="0"/>
              <a:t> </a:t>
            </a:r>
            <a:r>
              <a:rPr lang="fa-IR" dirty="0" smtClean="0"/>
              <a:t>می</a:t>
            </a:r>
            <a:r>
              <a:rPr lang="fa-IR" b="1" dirty="0" smtClean="0"/>
              <a:t> </a:t>
            </a:r>
            <a:r>
              <a:rPr lang="fa-IR" dirty="0" smtClean="0"/>
              <a:t>شود</a:t>
            </a:r>
            <a:r>
              <a:rPr lang="fa-IR" b="1" dirty="0" smtClean="0"/>
              <a:t> </a:t>
            </a:r>
            <a:r>
              <a:rPr lang="fa-IR" dirty="0" smtClean="0"/>
              <a:t>و</a:t>
            </a:r>
            <a:r>
              <a:rPr lang="fa-IR" b="1" dirty="0" smtClean="0"/>
              <a:t> </a:t>
            </a:r>
            <a:r>
              <a:rPr lang="fa-IR" dirty="0" smtClean="0"/>
              <a:t>بادها</a:t>
            </a:r>
            <a:r>
              <a:rPr lang="fa-IR" b="1" dirty="0" smtClean="0"/>
              <a:t> </a:t>
            </a:r>
            <a:r>
              <a:rPr lang="fa-IR" dirty="0" smtClean="0"/>
              <a:t>به</a:t>
            </a:r>
            <a:r>
              <a:rPr lang="fa-IR" b="1" dirty="0" smtClean="0"/>
              <a:t> </a:t>
            </a:r>
            <a:r>
              <a:rPr lang="fa-IR" dirty="0" smtClean="0"/>
              <a:t>موازات</a:t>
            </a:r>
            <a:r>
              <a:rPr lang="fa-IR" b="1" dirty="0" smtClean="0"/>
              <a:t> </a:t>
            </a:r>
            <a:r>
              <a:rPr lang="fa-IR" dirty="0" smtClean="0"/>
              <a:t>خطوط</a:t>
            </a:r>
            <a:r>
              <a:rPr lang="fa-IR" b="1" dirty="0" smtClean="0"/>
              <a:t> </a:t>
            </a:r>
            <a:r>
              <a:rPr lang="fa-IR" dirty="0" smtClean="0"/>
              <a:t>همفشار</a:t>
            </a:r>
            <a:r>
              <a:rPr lang="fa-IR" b="1" dirty="0" smtClean="0"/>
              <a:t> </a:t>
            </a:r>
            <a:r>
              <a:rPr lang="fa-IR" dirty="0" smtClean="0"/>
              <a:t>و درامتداد</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می وزند.</a:t>
            </a:r>
            <a:endParaRPr lang="en-US" dirty="0" smtClean="0"/>
          </a:p>
          <a:p>
            <a:pPr algn="r" rtl="1">
              <a:buClr>
                <a:srgbClr val="C00000"/>
              </a:buClr>
              <a:buFont typeface="Wingdings" pitchFamily="2" charset="2"/>
              <a:buChar char="§"/>
            </a:pPr>
            <a:r>
              <a:rPr lang="fa-IR" dirty="0" smtClean="0"/>
              <a:t>چون</a:t>
            </a:r>
            <a:r>
              <a:rPr lang="fa-IR" b="1" dirty="0" smtClean="0"/>
              <a:t> </a:t>
            </a:r>
            <a:r>
              <a:rPr lang="fa-IR" dirty="0" smtClean="0"/>
              <a:t>سرعت</a:t>
            </a:r>
            <a:r>
              <a:rPr lang="fa-IR" b="1" dirty="0" smtClean="0"/>
              <a:t> </a:t>
            </a:r>
            <a:r>
              <a:rPr lang="fa-IR" dirty="0" smtClean="0"/>
              <a:t>این</a:t>
            </a:r>
            <a:r>
              <a:rPr lang="fa-IR" b="1" dirty="0" smtClean="0"/>
              <a:t> </a:t>
            </a:r>
            <a:r>
              <a:rPr lang="fa-IR" dirty="0" smtClean="0"/>
              <a:t>بادها</a:t>
            </a:r>
            <a:r>
              <a:rPr lang="fa-IR" b="1" dirty="0" smtClean="0"/>
              <a:t> </a:t>
            </a:r>
            <a:r>
              <a:rPr lang="fa-IR" dirty="0" smtClean="0"/>
              <a:t>از</a:t>
            </a:r>
            <a:r>
              <a:rPr lang="en-US" b="1" dirty="0" smtClean="0"/>
              <a:t> 30 </a:t>
            </a:r>
            <a:r>
              <a:rPr lang="fa-IR" dirty="0" smtClean="0"/>
              <a:t>متر</a:t>
            </a:r>
            <a:r>
              <a:rPr lang="fa-IR" b="1" dirty="0" smtClean="0"/>
              <a:t> </a:t>
            </a:r>
            <a:r>
              <a:rPr lang="fa-IR" dirty="0" smtClean="0"/>
              <a:t>در</a:t>
            </a:r>
            <a:r>
              <a:rPr lang="fa-IR" b="1" dirty="0" smtClean="0"/>
              <a:t> </a:t>
            </a:r>
            <a:r>
              <a:rPr lang="fa-IR" dirty="0" smtClean="0"/>
              <a:t>ثانیه</a:t>
            </a:r>
            <a:r>
              <a:rPr lang="fa-IR" b="1" dirty="0" smtClean="0"/>
              <a:t> </a:t>
            </a:r>
            <a:r>
              <a:rPr lang="fa-IR" dirty="0" smtClean="0"/>
              <a:t>بیشتر</a:t>
            </a:r>
            <a:r>
              <a:rPr lang="fa-IR" b="1" dirty="0" smtClean="0"/>
              <a:t> </a:t>
            </a:r>
            <a:r>
              <a:rPr lang="fa-IR" dirty="0" smtClean="0"/>
              <a:t>است. </a:t>
            </a:r>
            <a:r>
              <a:rPr lang="fa-IR" b="1" dirty="0" smtClean="0"/>
              <a:t> </a:t>
            </a:r>
            <a:r>
              <a:rPr lang="fa-IR" dirty="0" smtClean="0"/>
              <a:t>در </a:t>
            </a:r>
            <a:r>
              <a:rPr lang="en-US" b="1" dirty="0" smtClean="0"/>
              <a:t>km/hr</a:t>
            </a:r>
            <a:r>
              <a:rPr lang="fa-IR" dirty="0" smtClean="0"/>
              <a:t> 108 رودباد بوجود می آید که</a:t>
            </a:r>
            <a:r>
              <a:rPr lang="fa-IR" b="1" dirty="0" smtClean="0"/>
              <a:t> </a:t>
            </a:r>
            <a:r>
              <a:rPr lang="fa-IR" dirty="0" smtClean="0"/>
              <a:t>آن</a:t>
            </a:r>
            <a:r>
              <a:rPr lang="fa-IR" b="1" dirty="0" smtClean="0"/>
              <a:t> </a:t>
            </a:r>
            <a:r>
              <a:rPr lang="fa-IR" dirty="0" smtClean="0"/>
              <a:t>را</a:t>
            </a:r>
            <a:r>
              <a:rPr lang="fa-IR" b="1" dirty="0" smtClean="0"/>
              <a:t> </a:t>
            </a:r>
            <a:r>
              <a:rPr lang="fa-IR" dirty="0" smtClean="0"/>
              <a:t>رودباد</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می نامند. </a:t>
            </a:r>
            <a:r>
              <a:rPr lang="fa-IR" b="1" dirty="0" smtClean="0"/>
              <a:t> </a:t>
            </a:r>
            <a:r>
              <a:rPr lang="fa-IR" dirty="0" smtClean="0"/>
              <a:t>چنین</a:t>
            </a:r>
            <a:r>
              <a:rPr lang="fa-IR" b="1" dirty="0" smtClean="0"/>
              <a:t> </a:t>
            </a:r>
            <a:r>
              <a:rPr lang="fa-IR" dirty="0" smtClean="0"/>
              <a:t>رودبادي</a:t>
            </a:r>
            <a:r>
              <a:rPr lang="fa-IR" b="1" dirty="0" smtClean="0"/>
              <a:t> </a:t>
            </a:r>
            <a:r>
              <a:rPr lang="fa-IR" dirty="0" smtClean="0"/>
              <a:t>جزء</a:t>
            </a:r>
            <a:r>
              <a:rPr lang="fa-IR" b="1" dirty="0" smtClean="0"/>
              <a:t> </a:t>
            </a:r>
            <a:r>
              <a:rPr lang="fa-IR" dirty="0" smtClean="0"/>
              <a:t>جدایی</a:t>
            </a:r>
            <a:r>
              <a:rPr lang="fa-IR" b="1" dirty="0" smtClean="0"/>
              <a:t> </a:t>
            </a:r>
            <a:r>
              <a:rPr lang="fa-IR" dirty="0" smtClean="0"/>
              <a:t>ناپذیر</a:t>
            </a:r>
            <a:r>
              <a:rPr lang="fa-IR" b="1" dirty="0" smtClean="0"/>
              <a:t> </a:t>
            </a:r>
            <a:r>
              <a:rPr lang="fa-IR" dirty="0" smtClean="0"/>
              <a:t>از</a:t>
            </a:r>
            <a:r>
              <a:rPr lang="fa-IR" b="1" dirty="0" smtClean="0"/>
              <a:t> </a:t>
            </a:r>
            <a:r>
              <a:rPr lang="fa-IR" dirty="0" smtClean="0"/>
              <a:t>گردش</a:t>
            </a:r>
            <a:r>
              <a:rPr lang="fa-IR" b="1" dirty="0" smtClean="0"/>
              <a:t> </a:t>
            </a:r>
            <a:r>
              <a:rPr lang="fa-IR" dirty="0" smtClean="0"/>
              <a:t>عمومی</a:t>
            </a:r>
            <a:r>
              <a:rPr lang="fa-IR" b="1" dirty="0" smtClean="0"/>
              <a:t> </a:t>
            </a:r>
            <a:r>
              <a:rPr lang="fa-IR" dirty="0" smtClean="0"/>
              <a:t>جو</a:t>
            </a:r>
            <a:r>
              <a:rPr lang="fa-IR" b="1" dirty="0" smtClean="0"/>
              <a:t> </a:t>
            </a:r>
            <a:r>
              <a:rPr lang="fa-IR" dirty="0" smtClean="0"/>
              <a:t>در</a:t>
            </a:r>
            <a:r>
              <a:rPr lang="fa-IR" b="1" dirty="0" smtClean="0"/>
              <a:t> </a:t>
            </a:r>
            <a:r>
              <a:rPr lang="fa-IR" dirty="0" smtClean="0"/>
              <a:t>منطقه برون</a:t>
            </a:r>
            <a:r>
              <a:rPr lang="fa-IR" b="1" dirty="0" smtClean="0"/>
              <a:t> </a:t>
            </a:r>
            <a:r>
              <a:rPr lang="fa-IR" dirty="0" smtClean="0"/>
              <a:t>حاره</a:t>
            </a:r>
            <a:r>
              <a:rPr lang="fa-IR" b="1" dirty="0" smtClean="0"/>
              <a:t> </a:t>
            </a:r>
            <a:r>
              <a:rPr lang="fa-IR" dirty="0" smtClean="0"/>
              <a:t>به</a:t>
            </a:r>
            <a:r>
              <a:rPr lang="fa-IR" b="1" dirty="0" smtClean="0"/>
              <a:t> </a:t>
            </a:r>
            <a:r>
              <a:rPr lang="fa-IR" dirty="0" smtClean="0"/>
              <a:t>شمار</a:t>
            </a:r>
            <a:r>
              <a:rPr lang="fa-IR" b="1" dirty="0" smtClean="0"/>
              <a:t> </a:t>
            </a:r>
            <a:r>
              <a:rPr lang="fa-IR" dirty="0" smtClean="0"/>
              <a:t>می</a:t>
            </a:r>
            <a:r>
              <a:rPr lang="fa-IR" b="1" dirty="0" smtClean="0"/>
              <a:t> </a:t>
            </a:r>
            <a:r>
              <a:rPr lang="fa-IR" dirty="0" smtClean="0"/>
              <a:t>رود.</a:t>
            </a:r>
            <a:endParaRPr lang="en-US" b="1" dirty="0" smtClean="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3200" dirty="0" smtClean="0">
                <a:solidFill>
                  <a:srgbClr val="FF0000"/>
                </a:solidFill>
              </a:rPr>
              <a:t>انواع رودباد </a:t>
            </a:r>
            <a:endParaRPr lang="en-US" sz="3200" dirty="0" smtClean="0">
              <a:solidFill>
                <a:srgbClr val="FF0000"/>
              </a:solidFill>
            </a:endParaRPr>
          </a:p>
          <a:p>
            <a:pPr algn="r" rtl="1">
              <a:buNone/>
            </a:pPr>
            <a:r>
              <a:rPr lang="ar-SA" b="1" dirty="0" smtClean="0">
                <a:solidFill>
                  <a:srgbClr val="C00000"/>
                </a:solidFill>
              </a:rPr>
              <a:t>رودباد</a:t>
            </a:r>
            <a:r>
              <a:rPr lang="ar-SA" dirty="0" smtClean="0">
                <a:solidFill>
                  <a:srgbClr val="C00000"/>
                </a:solidFill>
              </a:rPr>
              <a:t> </a:t>
            </a:r>
            <a:r>
              <a:rPr lang="ar-SA" b="1" dirty="0" smtClean="0">
                <a:solidFill>
                  <a:srgbClr val="C00000"/>
                </a:solidFill>
              </a:rPr>
              <a:t>جبهه</a:t>
            </a:r>
            <a:r>
              <a:rPr lang="ar-SA" dirty="0" smtClean="0">
                <a:solidFill>
                  <a:srgbClr val="C00000"/>
                </a:solidFill>
              </a:rPr>
              <a:t> </a:t>
            </a:r>
            <a:r>
              <a:rPr lang="ar-SA" b="1" dirty="0" smtClean="0">
                <a:solidFill>
                  <a:srgbClr val="C00000"/>
                </a:solidFill>
              </a:rPr>
              <a:t>قطبی </a:t>
            </a:r>
            <a:r>
              <a:rPr lang="en-US" dirty="0" smtClean="0">
                <a:solidFill>
                  <a:srgbClr val="C00000"/>
                </a:solidFill>
              </a:rPr>
              <a:t>: Polar Front </a:t>
            </a:r>
            <a:r>
              <a:rPr lang="en-US" dirty="0" err="1" smtClean="0">
                <a:solidFill>
                  <a:srgbClr val="C00000"/>
                </a:solidFill>
              </a:rPr>
              <a:t>Jetstream</a:t>
            </a:r>
            <a:endParaRPr lang="en-US" b="1" dirty="0" smtClean="0">
              <a:solidFill>
                <a:srgbClr val="C00000"/>
              </a:solidFill>
            </a:endParaRPr>
          </a:p>
          <a:p>
            <a:pPr algn="r" rtl="1">
              <a:buClr>
                <a:srgbClr val="C00000"/>
              </a:buClr>
              <a:buFont typeface="Wingdings" pitchFamily="2" charset="2"/>
              <a:buChar char="§"/>
            </a:pPr>
            <a:r>
              <a:rPr lang="fa-IR" dirty="0" smtClean="0"/>
              <a:t>فراوانترین</a:t>
            </a:r>
            <a:r>
              <a:rPr lang="fa-IR" b="1" dirty="0" smtClean="0"/>
              <a:t> </a:t>
            </a:r>
            <a:r>
              <a:rPr lang="fa-IR" dirty="0" smtClean="0"/>
              <a:t>محل</a:t>
            </a:r>
            <a:r>
              <a:rPr lang="fa-IR" b="1" dirty="0" smtClean="0"/>
              <a:t> </a:t>
            </a:r>
            <a:r>
              <a:rPr lang="fa-IR" dirty="0" smtClean="0"/>
              <a:t>جبهه</a:t>
            </a:r>
            <a:r>
              <a:rPr lang="fa-IR" b="1" dirty="0" smtClean="0"/>
              <a:t> </a:t>
            </a:r>
            <a:r>
              <a:rPr lang="fa-IR" dirty="0" smtClean="0"/>
              <a:t>زایی</a:t>
            </a:r>
            <a:r>
              <a:rPr lang="fa-IR" b="1" dirty="0" smtClean="0"/>
              <a:t> </a:t>
            </a:r>
            <a:r>
              <a:rPr lang="fa-IR" dirty="0" smtClean="0"/>
              <a:t>،</a:t>
            </a:r>
            <a:r>
              <a:rPr lang="fa-IR" b="1" dirty="0" smtClean="0"/>
              <a:t> </a:t>
            </a:r>
            <a:r>
              <a:rPr lang="fa-IR" dirty="0" smtClean="0"/>
              <a:t>جنوب</a:t>
            </a:r>
            <a:r>
              <a:rPr lang="fa-IR" b="1" dirty="0" smtClean="0"/>
              <a:t> </a:t>
            </a:r>
            <a:r>
              <a:rPr lang="fa-IR" dirty="0" smtClean="0"/>
              <a:t>شرقی</a:t>
            </a:r>
            <a:r>
              <a:rPr lang="fa-IR" b="1" dirty="0" smtClean="0"/>
              <a:t> </a:t>
            </a:r>
            <a:r>
              <a:rPr lang="fa-IR" dirty="0" smtClean="0"/>
              <a:t>آسیا</a:t>
            </a:r>
            <a:r>
              <a:rPr lang="fa-IR" b="1" dirty="0" smtClean="0"/>
              <a:t> </a:t>
            </a:r>
            <a:r>
              <a:rPr lang="fa-IR" dirty="0" smtClean="0"/>
              <a:t>،</a:t>
            </a:r>
            <a:r>
              <a:rPr lang="fa-IR" b="1" dirty="0" smtClean="0"/>
              <a:t> </a:t>
            </a:r>
            <a:r>
              <a:rPr lang="fa-IR" dirty="0" smtClean="0"/>
              <a:t>اطراف</a:t>
            </a:r>
            <a:r>
              <a:rPr lang="fa-IR" b="1" dirty="0" smtClean="0"/>
              <a:t> </a:t>
            </a:r>
            <a:r>
              <a:rPr lang="fa-IR" dirty="0" smtClean="0"/>
              <a:t>مجمع</a:t>
            </a:r>
            <a:r>
              <a:rPr lang="fa-IR" b="1" dirty="0" smtClean="0"/>
              <a:t> </a:t>
            </a:r>
            <a:r>
              <a:rPr lang="fa-IR" dirty="0" smtClean="0"/>
              <a:t>الجزایر</a:t>
            </a:r>
            <a:r>
              <a:rPr lang="fa-IR" b="1" dirty="0" smtClean="0"/>
              <a:t> </a:t>
            </a:r>
            <a:r>
              <a:rPr lang="fa-IR" dirty="0" smtClean="0"/>
              <a:t>فیلیپین</a:t>
            </a:r>
            <a:r>
              <a:rPr lang="fa-IR" b="1" dirty="0" smtClean="0"/>
              <a:t> </a:t>
            </a:r>
            <a:r>
              <a:rPr lang="fa-IR" dirty="0" smtClean="0"/>
              <a:t>است</a:t>
            </a:r>
            <a:r>
              <a:rPr lang="fa-IR" b="1" dirty="0" smtClean="0"/>
              <a:t> </a:t>
            </a:r>
            <a:r>
              <a:rPr lang="fa-IR" dirty="0" smtClean="0"/>
              <a:t>که</a:t>
            </a:r>
            <a:r>
              <a:rPr lang="fa-IR" b="1" dirty="0" smtClean="0"/>
              <a:t> </a:t>
            </a:r>
            <a:r>
              <a:rPr lang="fa-IR" dirty="0" smtClean="0"/>
              <a:t>حدود</a:t>
            </a:r>
            <a:r>
              <a:rPr lang="en-US" b="1" dirty="0" smtClean="0"/>
              <a:t> </a:t>
            </a:r>
            <a:r>
              <a:rPr lang="fa-IR" b="1" dirty="0" smtClean="0"/>
              <a:t>80%</a:t>
            </a:r>
            <a:r>
              <a:rPr lang="en-US" b="1" dirty="0" smtClean="0"/>
              <a:t> </a:t>
            </a:r>
            <a:r>
              <a:rPr lang="fa-IR" dirty="0" smtClean="0"/>
              <a:t>از</a:t>
            </a:r>
            <a:r>
              <a:rPr lang="fa-IR" b="1" dirty="0" smtClean="0"/>
              <a:t> </a:t>
            </a:r>
            <a:r>
              <a:rPr lang="fa-IR" dirty="0" smtClean="0"/>
              <a:t>ایام سال</a:t>
            </a:r>
            <a:r>
              <a:rPr lang="fa-IR" b="1" dirty="0" smtClean="0"/>
              <a:t> </a:t>
            </a:r>
            <a:r>
              <a:rPr lang="fa-IR" dirty="0" smtClean="0"/>
              <a:t>داراي</a:t>
            </a:r>
            <a:r>
              <a:rPr lang="fa-IR" b="1" dirty="0" smtClean="0"/>
              <a:t> </a:t>
            </a:r>
            <a:r>
              <a:rPr lang="fa-IR" dirty="0" smtClean="0"/>
              <a:t>جبهه</a:t>
            </a:r>
            <a:r>
              <a:rPr lang="fa-IR" b="1" dirty="0" smtClean="0"/>
              <a:t> </a:t>
            </a:r>
            <a:r>
              <a:rPr lang="fa-IR" dirty="0" smtClean="0"/>
              <a:t>می</a:t>
            </a:r>
            <a:r>
              <a:rPr lang="fa-IR" b="1" dirty="0" smtClean="0"/>
              <a:t> </a:t>
            </a:r>
            <a:r>
              <a:rPr lang="fa-IR" dirty="0" smtClean="0"/>
              <a:t>باشد. </a:t>
            </a:r>
            <a:r>
              <a:rPr lang="fa-IR" b="1" dirty="0" smtClean="0"/>
              <a:t> </a:t>
            </a:r>
            <a:r>
              <a:rPr lang="fa-IR" dirty="0" smtClean="0"/>
              <a:t>دلیل</a:t>
            </a:r>
            <a:r>
              <a:rPr lang="fa-IR" b="1" dirty="0" smtClean="0"/>
              <a:t> </a:t>
            </a:r>
            <a:r>
              <a:rPr lang="fa-IR" dirty="0" smtClean="0"/>
              <a:t>آن</a:t>
            </a:r>
            <a:r>
              <a:rPr lang="fa-IR" b="1" dirty="0" smtClean="0"/>
              <a:t> </a:t>
            </a:r>
            <a:r>
              <a:rPr lang="fa-IR" dirty="0" smtClean="0"/>
              <a:t>بزرگی</a:t>
            </a:r>
            <a:r>
              <a:rPr lang="fa-IR" b="1" dirty="0" smtClean="0"/>
              <a:t> </a:t>
            </a:r>
            <a:r>
              <a:rPr lang="fa-IR" dirty="0" smtClean="0"/>
              <a:t>و</a:t>
            </a:r>
            <a:r>
              <a:rPr lang="fa-IR" b="1" dirty="0" smtClean="0"/>
              <a:t> </a:t>
            </a:r>
            <a:r>
              <a:rPr lang="fa-IR" dirty="0" smtClean="0"/>
              <a:t>گستردگی</a:t>
            </a:r>
            <a:r>
              <a:rPr lang="fa-IR" b="1" dirty="0" smtClean="0"/>
              <a:t> </a:t>
            </a:r>
            <a:r>
              <a:rPr lang="fa-IR" dirty="0" smtClean="0"/>
              <a:t>فرابار</a:t>
            </a:r>
            <a:r>
              <a:rPr lang="fa-IR" b="1" dirty="0" smtClean="0"/>
              <a:t> </a:t>
            </a:r>
            <a:r>
              <a:rPr lang="fa-IR" dirty="0" smtClean="0"/>
              <a:t>سیبري</a:t>
            </a:r>
            <a:r>
              <a:rPr lang="fa-IR" b="1" dirty="0" smtClean="0"/>
              <a:t> </a:t>
            </a:r>
            <a:r>
              <a:rPr lang="fa-IR" dirty="0" smtClean="0"/>
              <a:t>است</a:t>
            </a:r>
            <a:r>
              <a:rPr lang="fa-IR" b="1" dirty="0" smtClean="0"/>
              <a:t> </a:t>
            </a:r>
            <a:r>
              <a:rPr lang="fa-IR" dirty="0" smtClean="0"/>
              <a:t>که</a:t>
            </a:r>
            <a:r>
              <a:rPr lang="fa-IR" b="1" dirty="0" smtClean="0"/>
              <a:t> </a:t>
            </a:r>
            <a:r>
              <a:rPr lang="fa-IR" dirty="0" smtClean="0"/>
              <a:t>هواي</a:t>
            </a:r>
            <a:r>
              <a:rPr lang="fa-IR" b="1" dirty="0" smtClean="0"/>
              <a:t> </a:t>
            </a:r>
            <a:r>
              <a:rPr lang="fa-IR" dirty="0" smtClean="0"/>
              <a:t>سرد</a:t>
            </a:r>
            <a:r>
              <a:rPr lang="fa-IR" b="1" dirty="0" smtClean="0"/>
              <a:t> </a:t>
            </a:r>
            <a:r>
              <a:rPr lang="fa-IR" dirty="0" smtClean="0"/>
              <a:t>و</a:t>
            </a:r>
            <a:r>
              <a:rPr lang="fa-IR" b="1" dirty="0" smtClean="0"/>
              <a:t> </a:t>
            </a:r>
            <a:r>
              <a:rPr lang="fa-IR" dirty="0" smtClean="0"/>
              <a:t>خشک</a:t>
            </a:r>
            <a:r>
              <a:rPr lang="fa-IR" b="1" dirty="0" smtClean="0"/>
              <a:t> </a:t>
            </a:r>
            <a:r>
              <a:rPr lang="fa-IR" dirty="0" smtClean="0"/>
              <a:t>را</a:t>
            </a:r>
            <a:r>
              <a:rPr lang="fa-IR" b="1" dirty="0" smtClean="0"/>
              <a:t> </a:t>
            </a:r>
            <a:r>
              <a:rPr lang="fa-IR" dirty="0" smtClean="0"/>
              <a:t>در</a:t>
            </a:r>
            <a:r>
              <a:rPr lang="fa-IR" b="1" dirty="0" smtClean="0"/>
              <a:t> </a:t>
            </a:r>
            <a:r>
              <a:rPr lang="fa-IR" dirty="0" smtClean="0"/>
              <a:t>گردش موسمی</a:t>
            </a:r>
            <a:r>
              <a:rPr lang="fa-IR" b="1" dirty="0" smtClean="0"/>
              <a:t> </a:t>
            </a:r>
            <a:r>
              <a:rPr lang="fa-IR" dirty="0" smtClean="0"/>
              <a:t>زمستانی</a:t>
            </a:r>
            <a:r>
              <a:rPr lang="fa-IR" b="1" dirty="0" smtClean="0"/>
              <a:t> </a:t>
            </a:r>
            <a:r>
              <a:rPr lang="fa-IR" dirty="0" smtClean="0"/>
              <a:t>خود</a:t>
            </a:r>
            <a:r>
              <a:rPr lang="fa-IR" b="1" dirty="0" smtClean="0"/>
              <a:t> </a:t>
            </a:r>
            <a:r>
              <a:rPr lang="fa-IR" dirty="0" smtClean="0"/>
              <a:t>به</a:t>
            </a:r>
            <a:r>
              <a:rPr lang="fa-IR" b="1" dirty="0" smtClean="0"/>
              <a:t> </a:t>
            </a:r>
            <a:r>
              <a:rPr lang="fa-IR" dirty="0" smtClean="0"/>
              <a:t>این</a:t>
            </a:r>
            <a:r>
              <a:rPr lang="fa-IR" b="1" dirty="0" smtClean="0"/>
              <a:t> </a:t>
            </a:r>
            <a:r>
              <a:rPr lang="fa-IR" dirty="0" smtClean="0"/>
              <a:t>مناطق</a:t>
            </a:r>
            <a:r>
              <a:rPr lang="fa-IR" b="1" dirty="0" smtClean="0"/>
              <a:t> </a:t>
            </a:r>
            <a:r>
              <a:rPr lang="fa-IR" dirty="0" smtClean="0"/>
              <a:t>سرازیر</a:t>
            </a:r>
            <a:r>
              <a:rPr lang="fa-IR" b="1" dirty="0" smtClean="0"/>
              <a:t> </a:t>
            </a:r>
            <a:r>
              <a:rPr lang="fa-IR" dirty="0" smtClean="0"/>
              <a:t>می</a:t>
            </a:r>
            <a:r>
              <a:rPr lang="fa-IR" b="1" dirty="0" smtClean="0"/>
              <a:t> </a:t>
            </a:r>
            <a:r>
              <a:rPr lang="fa-IR" dirty="0" smtClean="0"/>
              <a:t>کند. </a:t>
            </a:r>
            <a:endParaRPr lang="en-US" dirty="0" smtClean="0"/>
          </a:p>
          <a:p>
            <a:pPr algn="r" rtl="1">
              <a:buClr>
                <a:srgbClr val="C00000"/>
              </a:buClr>
              <a:buFont typeface="Wingdings" pitchFamily="2" charset="2"/>
              <a:buChar char="§"/>
            </a:pPr>
            <a:r>
              <a:rPr lang="fa-IR" b="1" dirty="0" smtClean="0"/>
              <a:t> </a:t>
            </a:r>
            <a:r>
              <a:rPr lang="fa-IR" dirty="0" smtClean="0"/>
              <a:t>جبهه</a:t>
            </a:r>
            <a:r>
              <a:rPr lang="fa-IR" b="1" dirty="0" smtClean="0"/>
              <a:t> </a:t>
            </a:r>
            <a:r>
              <a:rPr lang="fa-IR" dirty="0" smtClean="0"/>
              <a:t>زایی</a:t>
            </a:r>
            <a:r>
              <a:rPr lang="fa-IR" b="1" dirty="0" smtClean="0"/>
              <a:t> </a:t>
            </a:r>
            <a:r>
              <a:rPr lang="fa-IR" dirty="0" smtClean="0"/>
              <a:t>در</a:t>
            </a:r>
            <a:r>
              <a:rPr lang="fa-IR" b="1" dirty="0" smtClean="0"/>
              <a:t> </a:t>
            </a:r>
            <a:r>
              <a:rPr lang="fa-IR" dirty="0" smtClean="0"/>
              <a:t>اقیانوس</a:t>
            </a:r>
            <a:r>
              <a:rPr lang="fa-IR" b="1" dirty="0" smtClean="0"/>
              <a:t> </a:t>
            </a:r>
            <a:r>
              <a:rPr lang="fa-IR" dirty="0" smtClean="0"/>
              <a:t>اطلس</a:t>
            </a:r>
            <a:r>
              <a:rPr lang="fa-IR" b="1" dirty="0" smtClean="0"/>
              <a:t> </a:t>
            </a:r>
            <a:r>
              <a:rPr lang="fa-IR" dirty="0" smtClean="0"/>
              <a:t>و</a:t>
            </a:r>
            <a:r>
              <a:rPr lang="fa-IR" b="1" dirty="0" smtClean="0"/>
              <a:t> </a:t>
            </a:r>
            <a:r>
              <a:rPr lang="fa-IR" dirty="0" smtClean="0"/>
              <a:t>قاره</a:t>
            </a:r>
            <a:r>
              <a:rPr lang="fa-IR" b="1" dirty="0" smtClean="0"/>
              <a:t> </a:t>
            </a:r>
            <a:r>
              <a:rPr lang="fa-IR" dirty="0" smtClean="0"/>
              <a:t>آمریکا</a:t>
            </a:r>
            <a:r>
              <a:rPr lang="fa-IR" b="1" dirty="0" smtClean="0"/>
              <a:t> </a:t>
            </a:r>
            <a:r>
              <a:rPr lang="fa-IR" dirty="0" smtClean="0"/>
              <a:t>به</a:t>
            </a:r>
            <a:r>
              <a:rPr lang="fa-IR" b="1" dirty="0" smtClean="0"/>
              <a:t> </a:t>
            </a:r>
            <a:r>
              <a:rPr lang="fa-IR" dirty="0" smtClean="0"/>
              <a:t>حدود</a:t>
            </a:r>
            <a:r>
              <a:rPr lang="en-US" b="1" dirty="0" smtClean="0"/>
              <a:t> </a:t>
            </a:r>
            <a:r>
              <a:rPr lang="fa-IR" b="1" dirty="0" smtClean="0"/>
              <a:t>60</a:t>
            </a:r>
            <a:r>
              <a:rPr lang="en-US" b="1" dirty="0" smtClean="0"/>
              <a:t> </a:t>
            </a:r>
            <a:r>
              <a:rPr lang="fa-IR" dirty="0" smtClean="0"/>
              <a:t>الی 70 درصد</a:t>
            </a:r>
            <a:r>
              <a:rPr lang="fa-IR" b="1" dirty="0" smtClean="0"/>
              <a:t> </a:t>
            </a:r>
            <a:r>
              <a:rPr lang="fa-IR" dirty="0" smtClean="0"/>
              <a:t>می رسد</a:t>
            </a:r>
            <a:r>
              <a:rPr lang="fa-IR" b="1" dirty="0" smtClean="0"/>
              <a:t> </a:t>
            </a:r>
            <a:r>
              <a:rPr lang="fa-IR" dirty="0" smtClean="0"/>
              <a:t>و</a:t>
            </a:r>
            <a:r>
              <a:rPr lang="fa-IR" b="1" dirty="0" smtClean="0"/>
              <a:t> </a:t>
            </a:r>
            <a:r>
              <a:rPr lang="fa-IR" dirty="0" smtClean="0"/>
              <a:t>منطقه</a:t>
            </a:r>
            <a:r>
              <a:rPr lang="fa-IR" b="1" dirty="0" smtClean="0"/>
              <a:t> </a:t>
            </a:r>
            <a:r>
              <a:rPr lang="fa-IR" dirty="0" smtClean="0"/>
              <a:t>مدیترانه</a:t>
            </a:r>
            <a:r>
              <a:rPr lang="fa-IR" b="1" dirty="0" smtClean="0"/>
              <a:t> </a:t>
            </a:r>
            <a:r>
              <a:rPr lang="fa-IR" dirty="0" smtClean="0"/>
              <a:t>کمترین</a:t>
            </a:r>
            <a:r>
              <a:rPr lang="fa-IR" b="1" dirty="0" smtClean="0"/>
              <a:t> </a:t>
            </a:r>
            <a:r>
              <a:rPr lang="fa-IR" dirty="0" smtClean="0"/>
              <a:t>درصد</a:t>
            </a:r>
            <a:r>
              <a:rPr lang="en-US" b="1" dirty="0" smtClean="0"/>
              <a:t> </a:t>
            </a:r>
            <a:r>
              <a:rPr lang="fa-IR" b="1" dirty="0" smtClean="0"/>
              <a:t>(</a:t>
            </a:r>
            <a:r>
              <a:rPr lang="en-US" b="1" dirty="0" smtClean="0"/>
              <a:t> </a:t>
            </a:r>
            <a:r>
              <a:rPr lang="fa-IR" b="1" dirty="0" smtClean="0"/>
              <a:t>50%)</a:t>
            </a:r>
            <a:r>
              <a:rPr lang="en-US" b="1" dirty="0" smtClean="0"/>
              <a:t> </a:t>
            </a:r>
            <a:r>
              <a:rPr lang="fa-IR" dirty="0" smtClean="0"/>
              <a:t>جبهه</a:t>
            </a:r>
            <a:r>
              <a:rPr lang="fa-IR" b="1" dirty="0" smtClean="0"/>
              <a:t> </a:t>
            </a:r>
            <a:r>
              <a:rPr lang="fa-IR" dirty="0" smtClean="0"/>
              <a:t>زایی</a:t>
            </a:r>
            <a:r>
              <a:rPr lang="fa-IR" b="1" dirty="0" smtClean="0"/>
              <a:t> </a:t>
            </a:r>
            <a:r>
              <a:rPr lang="fa-IR" dirty="0" smtClean="0"/>
              <a:t>دارد</a:t>
            </a:r>
            <a:r>
              <a:rPr lang="fa-IR" b="1" dirty="0" smtClean="0"/>
              <a:t> </a:t>
            </a:r>
            <a:r>
              <a:rPr lang="fa-IR" dirty="0" smtClean="0"/>
              <a:t>و</a:t>
            </a:r>
            <a:r>
              <a:rPr lang="fa-IR" b="1" dirty="0" smtClean="0"/>
              <a:t> </a:t>
            </a:r>
            <a:r>
              <a:rPr lang="fa-IR" dirty="0" smtClean="0"/>
              <a:t>این</a:t>
            </a:r>
            <a:r>
              <a:rPr lang="fa-IR" b="1" dirty="0" smtClean="0"/>
              <a:t> </a:t>
            </a:r>
            <a:r>
              <a:rPr lang="fa-IR" dirty="0" smtClean="0"/>
              <a:t>به</a:t>
            </a:r>
            <a:r>
              <a:rPr lang="fa-IR" b="1" dirty="0" smtClean="0"/>
              <a:t> </a:t>
            </a:r>
            <a:r>
              <a:rPr lang="fa-IR" dirty="0" smtClean="0"/>
              <a:t>دلیل</a:t>
            </a:r>
            <a:r>
              <a:rPr lang="fa-IR" b="1" dirty="0" smtClean="0"/>
              <a:t> </a:t>
            </a:r>
            <a:r>
              <a:rPr lang="fa-IR" dirty="0" smtClean="0"/>
              <a:t>گذر</a:t>
            </a:r>
            <a:r>
              <a:rPr lang="fa-IR" b="1" dirty="0" smtClean="0"/>
              <a:t> </a:t>
            </a:r>
            <a:r>
              <a:rPr lang="fa-IR" dirty="0" smtClean="0"/>
              <a:t>اندك</a:t>
            </a:r>
            <a:r>
              <a:rPr lang="fa-IR" b="1" dirty="0" smtClean="0"/>
              <a:t> </a:t>
            </a:r>
            <a:r>
              <a:rPr lang="fa-IR" dirty="0" smtClean="0"/>
              <a:t>هواي</a:t>
            </a:r>
            <a:r>
              <a:rPr lang="fa-IR" b="1" dirty="0" smtClean="0"/>
              <a:t> </a:t>
            </a:r>
            <a:r>
              <a:rPr lang="fa-IR" dirty="0" smtClean="0"/>
              <a:t>سرد شمال</a:t>
            </a:r>
            <a:r>
              <a:rPr lang="fa-IR" b="1" dirty="0" smtClean="0"/>
              <a:t> </a:t>
            </a:r>
            <a:r>
              <a:rPr lang="fa-IR" dirty="0" smtClean="0"/>
              <a:t>از</a:t>
            </a:r>
            <a:r>
              <a:rPr lang="fa-IR" b="1" dirty="0" smtClean="0"/>
              <a:t> </a:t>
            </a:r>
            <a:r>
              <a:rPr lang="fa-IR" dirty="0" smtClean="0"/>
              <a:t>روي</a:t>
            </a:r>
            <a:r>
              <a:rPr lang="fa-IR" b="1" dirty="0" smtClean="0"/>
              <a:t> </a:t>
            </a:r>
            <a:r>
              <a:rPr lang="fa-IR" dirty="0" smtClean="0"/>
              <a:t>اقیانوس</a:t>
            </a:r>
            <a:r>
              <a:rPr lang="fa-IR" b="1" dirty="0" smtClean="0"/>
              <a:t> </a:t>
            </a:r>
            <a:r>
              <a:rPr lang="fa-IR" dirty="0" smtClean="0"/>
              <a:t>اطلس</a:t>
            </a:r>
            <a:r>
              <a:rPr lang="fa-IR" b="1" dirty="0" smtClean="0"/>
              <a:t> </a:t>
            </a:r>
            <a:r>
              <a:rPr lang="fa-IR" dirty="0" smtClean="0"/>
              <a:t>است</a:t>
            </a:r>
            <a:r>
              <a:rPr lang="en-US" b="1" dirty="0" smtClean="0"/>
              <a:t>.</a:t>
            </a:r>
            <a:endParaRPr lang="fa-IR" b="1" dirty="0" smtClean="0"/>
          </a:p>
          <a:p>
            <a:pPr algn="r" rtl="1">
              <a:buClr>
                <a:srgbClr val="C00000"/>
              </a:buClr>
              <a:buFont typeface="Wingdings" pitchFamily="2" charset="2"/>
              <a:buChar char="§"/>
            </a:pPr>
            <a:r>
              <a:rPr lang="fa-IR" dirty="0" smtClean="0"/>
              <a:t>جبهه قطبی روي مدیترانه اثر عمده اي در اقلیم جنوب غربی آسیا دارد.  سیکلونهاي تشکیل شده در روي این جبهه به طرف خاورمیانه هدایت می شوند.  در تابستان همه مراکز جبهه زایی ، از نظر تعداد شدت زمستانی خود را دارند، با این تفاوت که از نظر مکانی به مدارهاي بالاتري منتقل می شوند که این تغییر مکان در دریاي مدیترانه بیش از سایر قسمتها می باشد</a:t>
            </a:r>
            <a:r>
              <a:rPr lang="en-US" dirty="0" smtClean="0"/>
              <a:t>.</a:t>
            </a:r>
            <a:endParaRPr lang="en-US" b="1" dirty="0" smtClean="0">
              <a:solidFill>
                <a:srgbClr val="C00000"/>
              </a:solidFill>
            </a:endParaRPr>
          </a:p>
          <a:p>
            <a:pPr lvl="0" algn="r" rtl="1">
              <a:buClr>
                <a:srgbClr val="C00000"/>
              </a:buClr>
              <a:buFont typeface="Wingdings" pitchFamily="2" charset="2"/>
              <a:buChar char="§"/>
            </a:pPr>
            <a:endParaRPr lang="en-US" b="1" dirty="0" smtClean="0">
              <a:solidFill>
                <a:srgbClr val="C00000"/>
              </a:solidFill>
            </a:endParaRPr>
          </a:p>
          <a:p>
            <a:pPr lvl="0" algn="r" rtl="1">
              <a:buClr>
                <a:srgbClr val="C00000"/>
              </a:buClr>
              <a:buFont typeface="Wingdings" pitchFamily="2" charset="2"/>
              <a:buChar char="§"/>
            </a:pPr>
            <a:endParaRPr lang="en-US" b="1" dirty="0" smtClean="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3200" dirty="0" smtClean="0">
                <a:solidFill>
                  <a:srgbClr val="FF0000"/>
                </a:solidFill>
              </a:rPr>
              <a:t>انواع رودباد </a:t>
            </a:r>
            <a:endParaRPr lang="en-US" sz="3200" dirty="0" smtClean="0">
              <a:solidFill>
                <a:srgbClr val="FF0000"/>
              </a:solidFill>
            </a:endParaRPr>
          </a:p>
          <a:p>
            <a:pPr algn="r" rtl="1">
              <a:buNone/>
            </a:pPr>
            <a:r>
              <a:rPr lang="ar-SA" b="1" dirty="0" smtClean="0">
                <a:solidFill>
                  <a:srgbClr val="C00000"/>
                </a:solidFill>
              </a:rPr>
              <a:t>رودباد شرقی </a:t>
            </a:r>
            <a:r>
              <a:rPr lang="en-US" dirty="0" smtClean="0">
                <a:solidFill>
                  <a:srgbClr val="C00000"/>
                </a:solidFill>
              </a:rPr>
              <a:t>: </a:t>
            </a:r>
            <a:r>
              <a:rPr lang="en-US" b="1" dirty="0" smtClean="0">
                <a:solidFill>
                  <a:srgbClr val="C00000"/>
                </a:solidFill>
              </a:rPr>
              <a:t>Easterly </a:t>
            </a:r>
            <a:r>
              <a:rPr lang="en-US" b="1" dirty="0" err="1" smtClean="0">
                <a:solidFill>
                  <a:srgbClr val="C00000"/>
                </a:solidFill>
              </a:rPr>
              <a:t>Jetstream</a:t>
            </a:r>
            <a:endParaRPr lang="fa-IR" b="1" dirty="0" smtClean="0">
              <a:solidFill>
                <a:srgbClr val="C00000"/>
              </a:solidFill>
            </a:endParaRPr>
          </a:p>
          <a:p>
            <a:pPr algn="r" rtl="1">
              <a:buClr>
                <a:srgbClr val="C00000"/>
              </a:buClr>
              <a:buFont typeface="Wingdings" pitchFamily="2" charset="2"/>
              <a:buChar char="§"/>
            </a:pPr>
            <a:r>
              <a:rPr lang="ar-SA" dirty="0" smtClean="0"/>
              <a:t>این</a:t>
            </a:r>
            <a:r>
              <a:rPr lang="ar-SA" b="1" dirty="0" smtClean="0"/>
              <a:t> </a:t>
            </a:r>
            <a:r>
              <a:rPr lang="ar-SA" dirty="0" smtClean="0"/>
              <a:t>نوع</a:t>
            </a:r>
            <a:r>
              <a:rPr lang="ar-SA" b="1" dirty="0" smtClean="0"/>
              <a:t> </a:t>
            </a:r>
            <a:r>
              <a:rPr lang="ar-SA" dirty="0" smtClean="0"/>
              <a:t>رودباد</a:t>
            </a:r>
            <a:r>
              <a:rPr lang="ar-SA" b="1" dirty="0" smtClean="0"/>
              <a:t> </a:t>
            </a:r>
            <a:r>
              <a:rPr lang="ar-SA" dirty="0" smtClean="0"/>
              <a:t>فقط</a:t>
            </a:r>
            <a:r>
              <a:rPr lang="ar-SA" b="1" dirty="0" smtClean="0"/>
              <a:t> </a:t>
            </a:r>
            <a:r>
              <a:rPr lang="ar-SA" dirty="0" smtClean="0"/>
              <a:t>در</a:t>
            </a:r>
            <a:r>
              <a:rPr lang="ar-SA" b="1" dirty="0" smtClean="0"/>
              <a:t> </a:t>
            </a:r>
            <a:r>
              <a:rPr lang="ar-SA" dirty="0" smtClean="0"/>
              <a:t>برخی</a:t>
            </a:r>
            <a:r>
              <a:rPr lang="ar-SA" b="1" dirty="0" smtClean="0"/>
              <a:t> </a:t>
            </a:r>
            <a:r>
              <a:rPr lang="ar-SA" dirty="0" smtClean="0"/>
              <a:t>منابع</a:t>
            </a:r>
            <a:r>
              <a:rPr lang="ar-SA" b="1" dirty="0" smtClean="0"/>
              <a:t> </a:t>
            </a:r>
            <a:r>
              <a:rPr lang="ar-SA" dirty="0" smtClean="0"/>
              <a:t>ذکر</a:t>
            </a:r>
            <a:r>
              <a:rPr lang="ar-SA" b="1" dirty="0" smtClean="0"/>
              <a:t> </a:t>
            </a:r>
            <a:r>
              <a:rPr lang="ar-SA" dirty="0" smtClean="0"/>
              <a:t>گردیده</a:t>
            </a:r>
            <a:r>
              <a:rPr lang="ar-SA" b="1" dirty="0" smtClean="0"/>
              <a:t> </a:t>
            </a:r>
            <a:r>
              <a:rPr lang="ar-SA" dirty="0" smtClean="0"/>
              <a:t>است</a:t>
            </a:r>
            <a:endParaRPr lang="en-US" b="1" dirty="0" smtClean="0"/>
          </a:p>
          <a:p>
            <a:pPr algn="r" rtl="1">
              <a:buClr>
                <a:srgbClr val="C00000"/>
              </a:buClr>
              <a:buFont typeface="Wingdings" pitchFamily="2" charset="2"/>
              <a:buChar char="§"/>
            </a:pPr>
            <a:r>
              <a:rPr lang="fa-IR" dirty="0" smtClean="0"/>
              <a:t>رودبادي</a:t>
            </a:r>
            <a:r>
              <a:rPr lang="fa-IR" b="1" dirty="0" smtClean="0"/>
              <a:t> </a:t>
            </a:r>
            <a:r>
              <a:rPr lang="fa-IR" dirty="0" smtClean="0"/>
              <a:t>است</a:t>
            </a:r>
            <a:r>
              <a:rPr lang="fa-IR" b="1" dirty="0" smtClean="0"/>
              <a:t> </a:t>
            </a:r>
            <a:r>
              <a:rPr lang="fa-IR" dirty="0" smtClean="0"/>
              <a:t>که</a:t>
            </a:r>
            <a:r>
              <a:rPr lang="fa-IR" b="1" dirty="0" smtClean="0"/>
              <a:t> </a:t>
            </a:r>
            <a:r>
              <a:rPr lang="fa-IR" dirty="0" smtClean="0"/>
              <a:t>در</a:t>
            </a:r>
            <a:r>
              <a:rPr lang="fa-IR" b="1" dirty="0" smtClean="0"/>
              <a:t> </a:t>
            </a:r>
            <a:r>
              <a:rPr lang="fa-IR" dirty="0" smtClean="0"/>
              <a:t>سطح</a:t>
            </a:r>
            <a:r>
              <a:rPr lang="fa-IR" b="1" dirty="0" smtClean="0"/>
              <a:t> </a:t>
            </a:r>
            <a:r>
              <a:rPr lang="fa-IR" dirty="0" smtClean="0"/>
              <a:t>بالاي</a:t>
            </a:r>
            <a:r>
              <a:rPr lang="fa-IR" b="1" dirty="0" smtClean="0"/>
              <a:t> </a:t>
            </a:r>
            <a:r>
              <a:rPr lang="fa-IR" dirty="0" smtClean="0"/>
              <a:t>بادهاي</a:t>
            </a:r>
            <a:r>
              <a:rPr lang="fa-IR" b="1" dirty="0" smtClean="0"/>
              <a:t> </a:t>
            </a:r>
            <a:r>
              <a:rPr lang="fa-IR" dirty="0" smtClean="0"/>
              <a:t>تجارتی</a:t>
            </a:r>
            <a:r>
              <a:rPr lang="fa-IR" b="1" dirty="0" smtClean="0"/>
              <a:t> </a:t>
            </a:r>
            <a:r>
              <a:rPr lang="fa-IR" dirty="0" smtClean="0"/>
              <a:t>منطقه</a:t>
            </a:r>
            <a:r>
              <a:rPr lang="fa-IR" b="1" dirty="0" smtClean="0"/>
              <a:t> </a:t>
            </a:r>
            <a:r>
              <a:rPr lang="fa-IR" dirty="0" smtClean="0"/>
              <a:t>حاره تشکیل</a:t>
            </a:r>
            <a:r>
              <a:rPr lang="fa-IR" b="1" dirty="0" smtClean="0"/>
              <a:t> </a:t>
            </a:r>
            <a:r>
              <a:rPr lang="fa-IR" dirty="0" smtClean="0"/>
              <a:t>می شود</a:t>
            </a:r>
            <a:r>
              <a:rPr lang="fa-IR" b="1" dirty="0" smtClean="0"/>
              <a:t> </a:t>
            </a:r>
            <a:r>
              <a:rPr lang="fa-IR" dirty="0" smtClean="0"/>
              <a:t>و</a:t>
            </a:r>
            <a:r>
              <a:rPr lang="fa-IR" b="1" dirty="0" smtClean="0"/>
              <a:t> </a:t>
            </a:r>
            <a:r>
              <a:rPr lang="fa-IR" dirty="0" smtClean="0"/>
              <a:t>در</a:t>
            </a:r>
            <a:r>
              <a:rPr lang="fa-IR" b="1" dirty="0" smtClean="0"/>
              <a:t> </a:t>
            </a:r>
            <a:r>
              <a:rPr lang="fa-IR" dirty="0" smtClean="0"/>
              <a:t>عرضهاي</a:t>
            </a:r>
            <a:r>
              <a:rPr lang="en-US" b="1" dirty="0" smtClean="0"/>
              <a:t> </a:t>
            </a:r>
            <a:r>
              <a:rPr lang="fa-IR" b="1" dirty="0" smtClean="0"/>
              <a:t>15</a:t>
            </a:r>
            <a:r>
              <a:rPr lang="fa-IR" dirty="0" smtClean="0"/>
              <a:t>درجه</a:t>
            </a:r>
            <a:r>
              <a:rPr lang="fa-IR" b="1" dirty="0" smtClean="0"/>
              <a:t> </a:t>
            </a:r>
            <a:r>
              <a:rPr lang="fa-IR" dirty="0" smtClean="0"/>
              <a:t>شمالی</a:t>
            </a:r>
            <a:r>
              <a:rPr lang="fa-IR" b="1" dirty="0" smtClean="0"/>
              <a:t> </a:t>
            </a:r>
            <a:r>
              <a:rPr lang="fa-IR" dirty="0" smtClean="0"/>
              <a:t>در</a:t>
            </a:r>
            <a:r>
              <a:rPr lang="fa-IR" b="1" dirty="0" smtClean="0"/>
              <a:t> </a:t>
            </a:r>
            <a:r>
              <a:rPr lang="fa-IR" dirty="0" smtClean="0"/>
              <a:t>تابستان</a:t>
            </a:r>
            <a:r>
              <a:rPr lang="fa-IR" b="1" dirty="0" smtClean="0"/>
              <a:t> </a:t>
            </a:r>
            <a:r>
              <a:rPr lang="fa-IR" dirty="0" smtClean="0"/>
              <a:t>گسترش</a:t>
            </a:r>
            <a:r>
              <a:rPr lang="fa-IR" b="1" dirty="0" smtClean="0"/>
              <a:t> </a:t>
            </a:r>
            <a:r>
              <a:rPr lang="fa-IR" dirty="0" smtClean="0"/>
              <a:t>می یابد</a:t>
            </a:r>
            <a:r>
              <a:rPr lang="en-US" b="1" dirty="0" smtClean="0"/>
              <a:t>.</a:t>
            </a:r>
          </a:p>
          <a:p>
            <a:pPr algn="r" rtl="1">
              <a:buNone/>
            </a:pPr>
            <a:endParaRPr lang="en-US" b="1" dirty="0" smtClean="0">
              <a:solidFill>
                <a:srgbClr val="C00000"/>
              </a:solidFill>
            </a:endParaRPr>
          </a:p>
          <a:p>
            <a:pPr lvl="0" algn="r" rtl="1">
              <a:buClr>
                <a:srgbClr val="C00000"/>
              </a:buClr>
              <a:buFont typeface="Wingdings" pitchFamily="2" charset="2"/>
              <a:buChar char="§"/>
            </a:pPr>
            <a:endParaRPr lang="en-US" b="1" dirty="0" smtClean="0">
              <a:solidFill>
                <a:srgbClr val="C00000"/>
              </a:solidFill>
            </a:endParaRPr>
          </a:p>
          <a:p>
            <a:pPr lvl="0" algn="r" rtl="1">
              <a:buClr>
                <a:srgbClr val="C00000"/>
              </a:buClr>
              <a:buFont typeface="Wingdings" pitchFamily="2" charset="2"/>
              <a:buChar char="§"/>
            </a:pPr>
            <a:endParaRPr lang="en-US" b="1" dirty="0" smtClean="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2800" b="1" dirty="0" smtClean="0">
                <a:solidFill>
                  <a:srgbClr val="FF0000"/>
                </a:solidFill>
              </a:rPr>
              <a:t>اغتشاشات منطقه برون حاره</a:t>
            </a:r>
          </a:p>
          <a:p>
            <a:pPr algn="r" rtl="1">
              <a:buClr>
                <a:srgbClr val="C00000"/>
              </a:buClr>
              <a:buFont typeface="Wingdings" pitchFamily="2" charset="2"/>
              <a:buChar char="§"/>
            </a:pPr>
            <a:r>
              <a:rPr lang="fa-IR" dirty="0" smtClean="0"/>
              <a:t> واژه اغتشاش حاره ای برای توصیف هر ویژگی از گردش عمومی که جریانات اصلی هوای حاره ای را مغشوش نماید اطلاق می شود. در مواقعی که اغتشاشات حاره ای موجود نیست خطوط جریان کم و بیش در روی نقشه های سینوپتیکی هموار و مستقیم هستند و تغییراتی در سرعت باد نیز مشاهده نمی شود. یک سری از مراکز هم تغییر فشار (یعنی نواحی دارای کاهش یا افزایش فشار) اغلب مشاهده می شوند که از شرق به طرف غرب در سطح دریا حرکت می کنند. </a:t>
            </a:r>
            <a:endParaRPr lang="en-US" b="1" dirty="0" smtClean="0"/>
          </a:p>
          <a:p>
            <a:pPr algn="r" rtl="1">
              <a:buClr>
                <a:srgbClr val="C00000"/>
              </a:buClr>
              <a:buFont typeface="Wingdings" pitchFamily="2" charset="2"/>
              <a:buChar char="§"/>
            </a:pPr>
            <a:r>
              <a:rPr lang="fa-IR" dirty="0" smtClean="0"/>
              <a:t>اغتشاشات منطقه برون حاره ای در محدوده بادهای غربی و در سطوح بالایی تروپوسفر فعالند. سیستمهای فعال در لایه های بالای تروپوسفر همان موج های کوتاه هستند که علت عمده پایداری آنها عوامل دینامیک است . اغتشاشات منطقه برون حاره ای شامل موج های کوتاه، سردچالهای بالای و سیکلونها و آنتی سیکلونها هستند. </a:t>
            </a:r>
            <a:endParaRPr lang="en-US" b="1" dirty="0" smtClean="0"/>
          </a:p>
          <a:p>
            <a:pPr algn="r" rtl="1">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sz="2800" b="1" dirty="0" smtClean="0">
                <a:solidFill>
                  <a:srgbClr val="FF0000"/>
                </a:solidFill>
              </a:rPr>
              <a:t>اغتشاشات منطقه برون حاره</a:t>
            </a:r>
          </a:p>
          <a:p>
            <a:pPr algn="r" rtl="1">
              <a:buClr>
                <a:srgbClr val="C00000"/>
              </a:buClr>
              <a:buNone/>
            </a:pPr>
            <a:r>
              <a:rPr lang="fa-IR" dirty="0" smtClean="0"/>
              <a:t> </a:t>
            </a:r>
            <a:r>
              <a:rPr lang="fa-IR" b="1" dirty="0" smtClean="0">
                <a:solidFill>
                  <a:srgbClr val="FF0000"/>
                </a:solidFill>
              </a:rPr>
              <a:t>موجهای كوتاه</a:t>
            </a:r>
            <a:endParaRPr lang="en-US" b="1" dirty="0" smtClean="0">
              <a:solidFill>
                <a:srgbClr val="FF0000"/>
              </a:solidFill>
            </a:endParaRPr>
          </a:p>
          <a:p>
            <a:pPr algn="r" rtl="1">
              <a:buClr>
                <a:srgbClr val="C00000"/>
              </a:buClr>
              <a:buFont typeface="Wingdings" pitchFamily="2" charset="2"/>
              <a:buChar char="§"/>
            </a:pPr>
            <a:r>
              <a:rPr lang="fa-IR" dirty="0" smtClean="0"/>
              <a:t>بیشترین بارندگیهای منطقه خاورمیانه به واسطه ناپایداری موجهای كوتاه صورت می‌گیرد. </a:t>
            </a:r>
          </a:p>
          <a:p>
            <a:pPr algn="r" rtl="1">
              <a:buClr>
                <a:srgbClr val="C00000"/>
              </a:buClr>
              <a:buFont typeface="Wingdings" pitchFamily="2" charset="2"/>
              <a:buChar char="§"/>
            </a:pPr>
            <a:r>
              <a:rPr lang="fa-IR" dirty="0" smtClean="0"/>
              <a:t>صعود حاصل از موجهای كوتاه، در فصل گرم مؤثرتر از دیگر فصلهاست زیرا دمای بیشتر هوا در این فصل، آن را ناپایدار می‌كند و همین امر به موجهای كوتاه ضعیف امكان می‌دهد كه صعود لازم برای ایجاد بارش را ایجاد كنند. </a:t>
            </a:r>
          </a:p>
          <a:p>
            <a:pPr algn="r" rtl="1">
              <a:buClr>
                <a:srgbClr val="C00000"/>
              </a:buClr>
              <a:buFont typeface="Wingdings" pitchFamily="2" charset="2"/>
              <a:buChar char="§"/>
            </a:pPr>
            <a:r>
              <a:rPr lang="fa-IR" dirty="0" smtClean="0"/>
              <a:t>بیشترین مقدار بارش در زیر منطقه واگرایی بالایی اتفاق می‌افتد و در زیر منطقه همگرایی بالایی، اگر بارانی هم ببارد ، خیلی كم است. </a:t>
            </a:r>
            <a:endParaRPr lang="en-US" b="1" dirty="0" smtClean="0"/>
          </a:p>
          <a:p>
            <a:pPr algn="r" rtl="1">
              <a:buClr>
                <a:srgbClr val="C00000"/>
              </a:buClr>
              <a:buFont typeface="Wingdings" pitchFamily="2" charset="2"/>
              <a:buChar char="§"/>
            </a:pPr>
            <a:r>
              <a:rPr lang="fa-IR" dirty="0" smtClean="0"/>
              <a:t>موجهای كوتاه چون در بیشتر ایام سال جریان دارند، پراكندگی زمانی بارش حاصل از آنها نیز نسبت به سیكلونهای سطح زمین یكنواخت‌تر است.</a:t>
            </a:r>
            <a:endParaRPr lang="en-US" b="1" dirty="0" smtClean="0"/>
          </a:p>
          <a:p>
            <a:pPr algn="r" rtl="1">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Font typeface="Wingdings" pitchFamily="2" charset="2"/>
              <a:buChar char="§"/>
            </a:pPr>
            <a:r>
              <a:rPr lang="fa-IR" b="1" dirty="0" smtClean="0"/>
              <a:t>تقسیم بندي توده هاي هوا :</a:t>
            </a:r>
          </a:p>
          <a:p>
            <a:pPr algn="r" rtl="1">
              <a:buClr>
                <a:srgbClr val="C00000"/>
              </a:buClr>
              <a:buFont typeface="Wingdings" pitchFamily="2" charset="2"/>
              <a:buChar char="§"/>
            </a:pPr>
            <a:r>
              <a:rPr lang="fa-IR" dirty="0" smtClean="0"/>
              <a:t>توده‌های هوا را براساس </a:t>
            </a:r>
            <a:r>
              <a:rPr lang="fa-IR" b="1" dirty="0" smtClean="0"/>
              <a:t>عرض جغرافیایی كانون آن </a:t>
            </a:r>
            <a:r>
              <a:rPr lang="fa-IR" dirty="0" smtClean="0"/>
              <a:t>به قطبی (عرضهای بالا) و حاره‌ای (عرضهای پایین)، و از نظر </a:t>
            </a:r>
            <a:r>
              <a:rPr lang="fa-IR" b="1" dirty="0" smtClean="0"/>
              <a:t>سطح زیرین كانون </a:t>
            </a:r>
            <a:r>
              <a:rPr lang="fa-IR" dirty="0" smtClean="0"/>
              <a:t>به اقیانوسی و قاره‌ای تقسیم می‌كنند. بنابراین چهار نوع توده هوا وجود دارد:</a:t>
            </a:r>
          </a:p>
          <a:p>
            <a:pPr algn="r" rtl="1">
              <a:buClr>
                <a:srgbClr val="C00000"/>
              </a:buClr>
              <a:buFont typeface="Wingdings" pitchFamily="2" charset="2"/>
              <a:buChar char="§"/>
            </a:pPr>
            <a:r>
              <a:rPr lang="fa-IR" dirty="0" smtClean="0"/>
              <a:t>توده هوای قاره‌ای قطبی</a:t>
            </a:r>
            <a:r>
              <a:rPr lang="en-US" b="1" dirty="0" smtClean="0"/>
              <a:t>CP</a:t>
            </a:r>
            <a:r>
              <a:rPr lang="fa-IR" dirty="0" smtClean="0"/>
              <a:t>  </a:t>
            </a:r>
            <a:r>
              <a:rPr lang="en-US" dirty="0" smtClean="0"/>
              <a:t>(Continental Polar)</a:t>
            </a:r>
            <a:r>
              <a:rPr lang="fa-IR" dirty="0" smtClean="0"/>
              <a:t> </a:t>
            </a:r>
          </a:p>
          <a:p>
            <a:pPr algn="r" rtl="1">
              <a:buClr>
                <a:srgbClr val="C00000"/>
              </a:buClr>
              <a:buFont typeface="Wingdings" pitchFamily="2" charset="2"/>
              <a:buChar char="§"/>
            </a:pPr>
            <a:r>
              <a:rPr lang="fa-IR" dirty="0" smtClean="0"/>
              <a:t>اقیانوسی قطبی‌</a:t>
            </a:r>
            <a:r>
              <a:rPr lang="en-US" b="1" dirty="0" smtClean="0"/>
              <a:t>MP</a:t>
            </a:r>
            <a:r>
              <a:rPr lang="fa-IR" dirty="0" smtClean="0"/>
              <a:t> </a:t>
            </a:r>
            <a:r>
              <a:rPr lang="en-US" dirty="0" smtClean="0"/>
              <a:t>(Maritime Polar)</a:t>
            </a:r>
            <a:r>
              <a:rPr lang="fa-IR" dirty="0" smtClean="0"/>
              <a:t> </a:t>
            </a:r>
          </a:p>
          <a:p>
            <a:pPr algn="r" rtl="1">
              <a:buClr>
                <a:srgbClr val="C00000"/>
              </a:buClr>
              <a:buFont typeface="Wingdings" pitchFamily="2" charset="2"/>
              <a:buChar char="§"/>
            </a:pPr>
            <a:r>
              <a:rPr lang="fa-IR" dirty="0" smtClean="0"/>
              <a:t>قاره‌ای حاره‌ای ‌</a:t>
            </a:r>
            <a:r>
              <a:rPr lang="en-US" b="1" dirty="0" smtClean="0"/>
              <a:t>CT</a:t>
            </a:r>
            <a:r>
              <a:rPr lang="fa-IR" dirty="0" smtClean="0"/>
              <a:t> </a:t>
            </a:r>
            <a:r>
              <a:rPr lang="en-US" dirty="0" smtClean="0"/>
              <a:t>(Continental Tropical)</a:t>
            </a:r>
            <a:r>
              <a:rPr lang="fa-IR" dirty="0" smtClean="0"/>
              <a:t> </a:t>
            </a:r>
          </a:p>
          <a:p>
            <a:pPr algn="r" rtl="1">
              <a:buClr>
                <a:srgbClr val="C00000"/>
              </a:buClr>
              <a:buFont typeface="Wingdings" pitchFamily="2" charset="2"/>
              <a:buChar char="§"/>
            </a:pPr>
            <a:r>
              <a:rPr lang="fa-IR" dirty="0" smtClean="0"/>
              <a:t>اقیانوسی حاره‌ای </a:t>
            </a:r>
            <a:r>
              <a:rPr lang="en-US" dirty="0" smtClean="0"/>
              <a:t> </a:t>
            </a:r>
            <a:r>
              <a:rPr lang="en-US" b="1" dirty="0" smtClean="0"/>
              <a:t> </a:t>
            </a:r>
            <a:r>
              <a:rPr lang="en-US" dirty="0" smtClean="0"/>
              <a:t>(Maritime Tropical) </a:t>
            </a:r>
            <a:r>
              <a:rPr lang="en-US" b="1" dirty="0" smtClean="0"/>
              <a:t>MT</a:t>
            </a:r>
            <a:endParaRPr lang="fa-IR" b="1" dirty="0" smtClean="0"/>
          </a:p>
          <a:p>
            <a:pPr lvl="1" algn="r" rtl="1">
              <a:buClr>
                <a:srgbClr val="00B050"/>
              </a:buClr>
              <a:buFont typeface="Wingdings" pitchFamily="2" charset="2"/>
              <a:buChar char="Ø"/>
            </a:pPr>
            <a:r>
              <a:rPr lang="fa-IR" dirty="0" smtClean="0">
                <a:solidFill>
                  <a:srgbClr val="00B050"/>
                </a:solidFill>
              </a:rPr>
              <a:t>فقط در برخی منابع و متشکل از توده هاي هوایی بالا</a:t>
            </a:r>
            <a:endParaRPr lang="fa-IR" b="1" dirty="0" smtClean="0">
              <a:solidFill>
                <a:srgbClr val="00B050"/>
              </a:solidFill>
            </a:endParaRPr>
          </a:p>
          <a:p>
            <a:pPr algn="r" rtl="1">
              <a:buClr>
                <a:srgbClr val="C00000"/>
              </a:buClr>
              <a:buFont typeface="Wingdings" pitchFamily="2" charset="2"/>
              <a:buChar char="§"/>
            </a:pPr>
            <a:r>
              <a:rPr lang="fa-IR" dirty="0" smtClean="0"/>
              <a:t>توده هواي آرکتیک (شمالگان و جنوبگان) </a:t>
            </a:r>
            <a:r>
              <a:rPr lang="en-US" b="1" dirty="0"/>
              <a:t>CA</a:t>
            </a:r>
            <a:r>
              <a:rPr lang="fa-IR" dirty="0" smtClean="0"/>
              <a:t> </a:t>
            </a:r>
            <a:r>
              <a:rPr lang="en-US" dirty="0" smtClean="0"/>
              <a:t>(Continental </a:t>
            </a:r>
            <a:r>
              <a:rPr lang="en-US" dirty="0" smtClean="0"/>
              <a:t>Arctic)</a:t>
            </a:r>
            <a:endParaRPr lang="fa-IR" dirty="0" smtClean="0"/>
          </a:p>
          <a:p>
            <a:pPr algn="r" rtl="1">
              <a:buClr>
                <a:srgbClr val="C00000"/>
              </a:buClr>
              <a:buFont typeface="Wingdings" pitchFamily="2" charset="2"/>
              <a:buChar char="§"/>
            </a:pPr>
            <a:r>
              <a:rPr lang="fa-IR" dirty="0" smtClean="0"/>
              <a:t>اقیانوسی </a:t>
            </a:r>
            <a:r>
              <a:rPr lang="fa-IR" dirty="0" smtClean="0"/>
              <a:t>استوایی</a:t>
            </a:r>
            <a:r>
              <a:rPr lang="en-US" dirty="0"/>
              <a:t> </a:t>
            </a:r>
            <a:r>
              <a:rPr lang="en-US" b="1" dirty="0"/>
              <a:t>ME</a:t>
            </a:r>
            <a:r>
              <a:rPr lang="fa-IR" dirty="0" smtClean="0"/>
              <a:t> </a:t>
            </a:r>
            <a:r>
              <a:rPr lang="en-US" dirty="0" smtClean="0"/>
              <a:t>(Maritime </a:t>
            </a:r>
            <a:r>
              <a:rPr lang="en-US" dirty="0" smtClean="0"/>
              <a:t>Equatorial)</a:t>
            </a:r>
            <a:endParaRPr lang="fa-IR" b="1" dirty="0" smtClean="0"/>
          </a:p>
          <a:p>
            <a:pPr algn="r" rtl="1">
              <a:buClr>
                <a:srgbClr val="C00000"/>
              </a:buClr>
              <a:buFont typeface="Wingdings" pitchFamily="2" charset="2"/>
              <a:buChar char="§"/>
            </a:pPr>
            <a:endParaRPr lang="fa-IR" b="1" dirty="0" smtClean="0"/>
          </a:p>
          <a:p>
            <a:pPr algn="r" rtl="1">
              <a:buClr>
                <a:srgbClr val="C00000"/>
              </a:buClr>
              <a:buFont typeface="Wingdings" pitchFamily="2" charset="2"/>
              <a:buChar char="§"/>
            </a:pPr>
            <a:endParaRPr lang="en-US" b="1" dirty="0" smtClean="0"/>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399462" cy="5364163"/>
          </a:xfrm>
        </p:spPr>
        <p:txBody>
          <a:bodyPr/>
          <a:lstStyle/>
          <a:p>
            <a:pPr algn="r" rtl="1">
              <a:buClr>
                <a:srgbClr val="C00000"/>
              </a:buClr>
              <a:buNone/>
            </a:pPr>
            <a:r>
              <a:rPr lang="fa-IR" sz="2800" b="1" dirty="0" smtClean="0">
                <a:solidFill>
                  <a:srgbClr val="FF0000"/>
                </a:solidFill>
              </a:rPr>
              <a:t>اغتشاشات منطقه برون حاره</a:t>
            </a:r>
          </a:p>
          <a:p>
            <a:pPr algn="r" rtl="1">
              <a:buClr>
                <a:srgbClr val="C00000"/>
              </a:buClr>
              <a:buNone/>
            </a:pPr>
            <a:r>
              <a:rPr lang="fa-IR" dirty="0" smtClean="0"/>
              <a:t> </a:t>
            </a:r>
            <a:r>
              <a:rPr lang="fa-IR" b="1" dirty="0" smtClean="0">
                <a:solidFill>
                  <a:srgbClr val="FF0000"/>
                </a:solidFill>
              </a:rPr>
              <a:t>سردچال بالایی</a:t>
            </a:r>
            <a:endParaRPr lang="en-US" b="1" dirty="0" smtClean="0">
              <a:solidFill>
                <a:srgbClr val="FF0000"/>
              </a:solidFill>
            </a:endParaRPr>
          </a:p>
          <a:p>
            <a:pPr algn="r" rtl="1">
              <a:buClr>
                <a:srgbClr val="C00000"/>
              </a:buClr>
              <a:buFont typeface="Wingdings" pitchFamily="2" charset="2"/>
              <a:buChar char="§"/>
            </a:pPr>
            <a:r>
              <a:rPr lang="fa-IR" dirty="0" smtClean="0"/>
              <a:t>وقتی اختلاف دما در امتداد نصف‌النهارها زیاد باشد و منطقه وسیعی را فرا گیرد، بادهای غربی در امتداد مدارها می‌وزند. اما اگر اختلاف دما در امتداد نصف‌النهارها كم شود و به حد مقیاس محلی برسد، وزش بادهای غربی از حالت مداری خارج می‌شود و در بعضی نقاط حتی در امتداد نصف‌النهارها نیز می‌وزد.</a:t>
            </a:r>
          </a:p>
          <a:p>
            <a:pPr algn="r" rtl="1">
              <a:buClr>
                <a:srgbClr val="C00000"/>
              </a:buClr>
              <a:buFont typeface="Wingdings" pitchFamily="2" charset="2"/>
              <a:buChar char="§"/>
            </a:pPr>
            <a:r>
              <a:rPr lang="fa-IR" dirty="0" smtClean="0"/>
              <a:t> وقتی وزش بادهای غربی نصف‌النهاری باشد، فرودهای غربی عمیق‌تر می‌شود در این حال فرود ، گردش سیكلونی پیدا می‌كند و بصورت گودالی پر از هوای سرد و عرضهای بالا درمی‌آید كه در داخل هوای گرم عرضهای پایین‌تر قرار گرفته است كه آن را سردچال بالایی می‌نامند كه بیشتر در اواخر زمستان و اوایل بهار جلوه می‌كند. </a:t>
            </a:r>
            <a:endParaRPr lang="en-US" b="1" dirty="0" smtClean="0"/>
          </a:p>
          <a:p>
            <a:pPr algn="r" rtl="1">
              <a:buClr>
                <a:srgbClr val="C00000"/>
              </a:buClr>
              <a:buFont typeface="Wingdings" pitchFamily="2" charset="2"/>
              <a:buChar char="§"/>
            </a:pPr>
            <a:r>
              <a:rPr lang="fa-IR" dirty="0" smtClean="0"/>
              <a:t>سردچال بالایی، مانند موجهای كوتاه، در ناحیه زیرین خود ناپایداری ایجاد می‌كنند و چون بیشتر اوقات در یك منطقه ساكن می‌مانند، به بارشهای درازمدت منجر می‌شوند. </a:t>
            </a:r>
            <a:endParaRPr lang="en-US" b="1" dirty="0" smtClean="0"/>
          </a:p>
          <a:p>
            <a:pPr algn="r" rtl="1">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C00000"/>
                </a:solidFill>
              </a:rPr>
              <a:t>سیکلونها و آنتی سیکلونها</a:t>
            </a:r>
          </a:p>
          <a:p>
            <a:pPr algn="r" rtl="1">
              <a:buClr>
                <a:srgbClr val="C00000"/>
              </a:buClr>
              <a:buFont typeface="Wingdings" pitchFamily="2" charset="2"/>
              <a:buChar char="§"/>
            </a:pPr>
            <a:r>
              <a:rPr lang="fa-IR" dirty="0" smtClean="0"/>
              <a:t>در</a:t>
            </a:r>
            <a:r>
              <a:rPr lang="fa-IR" b="1" dirty="0" smtClean="0"/>
              <a:t> </a:t>
            </a:r>
            <a:r>
              <a:rPr lang="fa-IR" dirty="0" smtClean="0"/>
              <a:t>هر</a:t>
            </a:r>
            <a:r>
              <a:rPr lang="fa-IR" b="1" dirty="0" smtClean="0"/>
              <a:t> </a:t>
            </a:r>
            <a:r>
              <a:rPr lang="fa-IR" dirty="0" smtClean="0"/>
              <a:t>منطقه</a:t>
            </a:r>
            <a:r>
              <a:rPr lang="fa-IR" b="1" dirty="0" smtClean="0"/>
              <a:t> </a:t>
            </a:r>
            <a:r>
              <a:rPr lang="fa-IR" dirty="0" smtClean="0"/>
              <a:t>کره</a:t>
            </a:r>
            <a:r>
              <a:rPr lang="fa-IR" b="1" dirty="0" smtClean="0"/>
              <a:t> </a:t>
            </a:r>
            <a:r>
              <a:rPr lang="fa-IR" dirty="0" smtClean="0"/>
              <a:t>زمین</a:t>
            </a:r>
            <a:r>
              <a:rPr lang="fa-IR" b="1" dirty="0" smtClean="0"/>
              <a:t> </a:t>
            </a:r>
            <a:r>
              <a:rPr lang="fa-IR" dirty="0" smtClean="0"/>
              <a:t>،</a:t>
            </a:r>
            <a:r>
              <a:rPr lang="fa-IR" b="1" dirty="0" smtClean="0"/>
              <a:t> </a:t>
            </a:r>
            <a:r>
              <a:rPr lang="fa-IR" dirty="0" smtClean="0"/>
              <a:t>به</a:t>
            </a:r>
            <a:r>
              <a:rPr lang="fa-IR" b="1" dirty="0" smtClean="0"/>
              <a:t> </a:t>
            </a:r>
            <a:r>
              <a:rPr lang="fa-IR" dirty="0" smtClean="0"/>
              <a:t>تناسب</a:t>
            </a:r>
            <a:r>
              <a:rPr lang="fa-IR" b="1" dirty="0" smtClean="0"/>
              <a:t> </a:t>
            </a:r>
            <a:r>
              <a:rPr lang="fa-IR" dirty="0" smtClean="0"/>
              <a:t>وضعیت</a:t>
            </a:r>
            <a:r>
              <a:rPr lang="fa-IR" b="1" dirty="0" smtClean="0"/>
              <a:t> </a:t>
            </a:r>
            <a:r>
              <a:rPr lang="fa-IR" dirty="0" smtClean="0"/>
              <a:t>خاص</a:t>
            </a:r>
            <a:r>
              <a:rPr lang="fa-IR" b="1" dirty="0" smtClean="0"/>
              <a:t> </a:t>
            </a:r>
            <a:r>
              <a:rPr lang="fa-IR" dirty="0" smtClean="0"/>
              <a:t>گردش</a:t>
            </a:r>
            <a:r>
              <a:rPr lang="fa-IR" b="1" dirty="0" smtClean="0"/>
              <a:t> </a:t>
            </a:r>
            <a:r>
              <a:rPr lang="fa-IR" dirty="0" smtClean="0"/>
              <a:t>عمومی</a:t>
            </a:r>
            <a:r>
              <a:rPr lang="fa-IR" b="1" dirty="0" smtClean="0"/>
              <a:t> </a:t>
            </a:r>
            <a:r>
              <a:rPr lang="fa-IR" dirty="0" smtClean="0"/>
              <a:t>جو</a:t>
            </a:r>
            <a:r>
              <a:rPr lang="fa-IR" b="1" dirty="0" smtClean="0"/>
              <a:t> </a:t>
            </a:r>
            <a:r>
              <a:rPr lang="fa-IR" dirty="0" smtClean="0"/>
              <a:t>در</a:t>
            </a:r>
            <a:r>
              <a:rPr lang="fa-IR" b="1" dirty="0" smtClean="0"/>
              <a:t> </a:t>
            </a:r>
            <a:r>
              <a:rPr lang="fa-IR" dirty="0" smtClean="0"/>
              <a:t>آنجا،</a:t>
            </a:r>
            <a:r>
              <a:rPr lang="fa-IR" b="1" dirty="0" smtClean="0"/>
              <a:t> </a:t>
            </a:r>
            <a:r>
              <a:rPr lang="fa-IR" dirty="0" smtClean="0"/>
              <a:t>سیستم</a:t>
            </a:r>
            <a:r>
              <a:rPr lang="fa-IR" b="1" dirty="0" smtClean="0"/>
              <a:t> </a:t>
            </a:r>
            <a:r>
              <a:rPr lang="fa-IR" dirty="0" smtClean="0"/>
              <a:t>هاي</a:t>
            </a:r>
            <a:r>
              <a:rPr lang="fa-IR" b="1" dirty="0" smtClean="0"/>
              <a:t> </a:t>
            </a:r>
            <a:r>
              <a:rPr lang="fa-IR" dirty="0" smtClean="0"/>
              <a:t>خاصی</a:t>
            </a:r>
            <a:r>
              <a:rPr lang="fa-IR" b="1" dirty="0" smtClean="0"/>
              <a:t> </a:t>
            </a:r>
            <a:r>
              <a:rPr lang="fa-IR" dirty="0" smtClean="0"/>
              <a:t>غلبه</a:t>
            </a:r>
            <a:r>
              <a:rPr lang="fa-IR" b="1" dirty="0" smtClean="0"/>
              <a:t> </a:t>
            </a:r>
            <a:r>
              <a:rPr lang="fa-IR" dirty="0" smtClean="0"/>
              <a:t>دارند</a:t>
            </a:r>
            <a:r>
              <a:rPr lang="fa-IR" b="1" dirty="0" smtClean="0"/>
              <a:t> </a:t>
            </a:r>
            <a:r>
              <a:rPr lang="fa-IR" dirty="0" smtClean="0"/>
              <a:t>که</a:t>
            </a:r>
            <a:r>
              <a:rPr lang="fa-IR" b="1" dirty="0" smtClean="0"/>
              <a:t> </a:t>
            </a:r>
            <a:r>
              <a:rPr lang="fa-IR" dirty="0" smtClean="0"/>
              <a:t>تکرار</a:t>
            </a:r>
            <a:r>
              <a:rPr lang="fa-IR" b="1" dirty="0" smtClean="0"/>
              <a:t> </a:t>
            </a:r>
            <a:r>
              <a:rPr lang="fa-IR" dirty="0" smtClean="0"/>
              <a:t>آنها</a:t>
            </a:r>
            <a:r>
              <a:rPr lang="fa-IR" b="1" dirty="0" smtClean="0"/>
              <a:t> </a:t>
            </a:r>
            <a:r>
              <a:rPr lang="fa-IR" dirty="0" smtClean="0"/>
              <a:t>شرایط</a:t>
            </a:r>
            <a:r>
              <a:rPr lang="fa-IR" b="1" dirty="0" smtClean="0"/>
              <a:t> </a:t>
            </a:r>
            <a:r>
              <a:rPr lang="fa-IR" dirty="0" smtClean="0"/>
              <a:t>دما</a:t>
            </a:r>
            <a:r>
              <a:rPr lang="fa-IR" b="1" dirty="0" smtClean="0"/>
              <a:t> </a:t>
            </a:r>
            <a:r>
              <a:rPr lang="fa-IR" dirty="0" smtClean="0"/>
              <a:t>و</a:t>
            </a:r>
            <a:r>
              <a:rPr lang="fa-IR" b="1" dirty="0" smtClean="0"/>
              <a:t> </a:t>
            </a:r>
            <a:r>
              <a:rPr lang="fa-IR" dirty="0" smtClean="0"/>
              <a:t>رطوبت</a:t>
            </a:r>
            <a:r>
              <a:rPr lang="fa-IR" b="1" dirty="0" smtClean="0"/>
              <a:t> </a:t>
            </a:r>
            <a:r>
              <a:rPr lang="fa-IR" dirty="0" smtClean="0"/>
              <a:t>را</a:t>
            </a:r>
            <a:r>
              <a:rPr lang="fa-IR" b="1" dirty="0" smtClean="0"/>
              <a:t> </a:t>
            </a:r>
            <a:r>
              <a:rPr lang="fa-IR" dirty="0" smtClean="0"/>
              <a:t>تکرار</a:t>
            </a:r>
            <a:r>
              <a:rPr lang="fa-IR" b="1" dirty="0" smtClean="0"/>
              <a:t> </a:t>
            </a:r>
            <a:r>
              <a:rPr lang="fa-IR" dirty="0" smtClean="0"/>
              <a:t>می</a:t>
            </a:r>
            <a:r>
              <a:rPr lang="fa-IR" b="1" dirty="0" smtClean="0"/>
              <a:t> </a:t>
            </a:r>
            <a:r>
              <a:rPr lang="fa-IR" dirty="0" smtClean="0"/>
              <a:t>کند.</a:t>
            </a:r>
            <a:r>
              <a:rPr lang="fa-IR" b="1" dirty="0" smtClean="0"/>
              <a:t> </a:t>
            </a:r>
          </a:p>
          <a:p>
            <a:pPr algn="r" rtl="1">
              <a:buClr>
                <a:srgbClr val="C00000"/>
              </a:buClr>
              <a:buFont typeface="Wingdings" pitchFamily="2" charset="2"/>
              <a:buChar char="§"/>
            </a:pPr>
            <a:r>
              <a:rPr lang="fa-IR" dirty="0" smtClean="0"/>
              <a:t>اقلیم</a:t>
            </a:r>
            <a:r>
              <a:rPr lang="fa-IR" b="1" dirty="0" smtClean="0"/>
              <a:t> </a:t>
            </a:r>
            <a:r>
              <a:rPr lang="fa-IR" dirty="0" smtClean="0"/>
              <a:t>هر</a:t>
            </a:r>
            <a:r>
              <a:rPr lang="fa-IR" b="1" dirty="0" smtClean="0"/>
              <a:t> </a:t>
            </a:r>
            <a:r>
              <a:rPr lang="fa-IR" dirty="0" smtClean="0"/>
              <a:t>منطقه</a:t>
            </a:r>
            <a:r>
              <a:rPr lang="fa-IR" b="1" dirty="0" smtClean="0"/>
              <a:t> </a:t>
            </a:r>
            <a:r>
              <a:rPr lang="fa-IR" dirty="0" smtClean="0"/>
              <a:t>وضعیتی</a:t>
            </a:r>
            <a:r>
              <a:rPr lang="fa-IR" b="1" dirty="0" smtClean="0"/>
              <a:t> </a:t>
            </a:r>
            <a:r>
              <a:rPr lang="fa-IR" dirty="0" smtClean="0"/>
              <a:t>است</a:t>
            </a:r>
            <a:r>
              <a:rPr lang="fa-IR" b="1" dirty="0" smtClean="0"/>
              <a:t> </a:t>
            </a:r>
            <a:r>
              <a:rPr lang="fa-IR" dirty="0" smtClean="0"/>
              <a:t>ناشی</a:t>
            </a:r>
            <a:r>
              <a:rPr lang="fa-IR" b="1" dirty="0" smtClean="0"/>
              <a:t> </a:t>
            </a:r>
            <a:r>
              <a:rPr lang="fa-IR" dirty="0" smtClean="0"/>
              <a:t>از</a:t>
            </a:r>
            <a:r>
              <a:rPr lang="fa-IR" b="1" dirty="0" smtClean="0"/>
              <a:t> </a:t>
            </a:r>
            <a:r>
              <a:rPr lang="fa-IR" dirty="0" smtClean="0"/>
              <a:t>همان</a:t>
            </a:r>
            <a:r>
              <a:rPr lang="fa-IR" b="1" dirty="0" smtClean="0"/>
              <a:t> </a:t>
            </a:r>
            <a:r>
              <a:rPr lang="fa-IR" dirty="0" smtClean="0"/>
              <a:t>سیستم</a:t>
            </a:r>
            <a:r>
              <a:rPr lang="fa-IR" b="1" dirty="0" smtClean="0"/>
              <a:t> </a:t>
            </a:r>
            <a:r>
              <a:rPr lang="fa-IR" dirty="0" smtClean="0"/>
              <a:t>هاي سینوپتیکی</a:t>
            </a:r>
            <a:r>
              <a:rPr lang="fa-IR" b="1" dirty="0" smtClean="0"/>
              <a:t> </a:t>
            </a:r>
            <a:r>
              <a:rPr lang="fa-IR" dirty="0" smtClean="0"/>
              <a:t>که</a:t>
            </a:r>
            <a:r>
              <a:rPr lang="fa-IR" b="1" dirty="0" smtClean="0"/>
              <a:t> </a:t>
            </a:r>
            <a:r>
              <a:rPr lang="fa-IR" dirty="0" smtClean="0"/>
              <a:t>بیش</a:t>
            </a:r>
            <a:r>
              <a:rPr lang="fa-IR" b="1" dirty="0" smtClean="0"/>
              <a:t> </a:t>
            </a:r>
            <a:r>
              <a:rPr lang="fa-IR" dirty="0" smtClean="0"/>
              <a:t>از</a:t>
            </a:r>
            <a:r>
              <a:rPr lang="fa-IR" b="1" dirty="0" smtClean="0"/>
              <a:t> </a:t>
            </a:r>
            <a:r>
              <a:rPr lang="fa-IR" dirty="0" smtClean="0"/>
              <a:t>همه</a:t>
            </a:r>
            <a:r>
              <a:rPr lang="fa-IR" b="1" dirty="0" smtClean="0"/>
              <a:t> </a:t>
            </a:r>
            <a:r>
              <a:rPr lang="fa-IR" dirty="0" smtClean="0"/>
              <a:t>تکرار</a:t>
            </a:r>
            <a:r>
              <a:rPr lang="fa-IR" b="1" dirty="0" smtClean="0"/>
              <a:t> </a:t>
            </a:r>
            <a:r>
              <a:rPr lang="fa-IR" dirty="0" smtClean="0"/>
              <a:t>می</a:t>
            </a:r>
            <a:r>
              <a:rPr lang="fa-IR" b="1" dirty="0" smtClean="0"/>
              <a:t> </a:t>
            </a:r>
            <a:r>
              <a:rPr lang="fa-IR" dirty="0" smtClean="0"/>
              <a:t>شود،</a:t>
            </a:r>
            <a:r>
              <a:rPr lang="fa-IR" b="1" dirty="0" smtClean="0"/>
              <a:t> </a:t>
            </a:r>
            <a:r>
              <a:rPr lang="fa-IR" dirty="0" smtClean="0"/>
              <a:t>بنابراین</a:t>
            </a:r>
            <a:r>
              <a:rPr lang="fa-IR" b="1" dirty="0" smtClean="0"/>
              <a:t> </a:t>
            </a:r>
            <a:r>
              <a:rPr lang="fa-IR" dirty="0" smtClean="0"/>
              <a:t>سیستم</a:t>
            </a:r>
            <a:r>
              <a:rPr lang="fa-IR" b="1" dirty="0" smtClean="0"/>
              <a:t> </a:t>
            </a:r>
            <a:r>
              <a:rPr lang="fa-IR" dirty="0" smtClean="0"/>
              <a:t>هاي</a:t>
            </a:r>
            <a:r>
              <a:rPr lang="fa-IR" b="1" dirty="0" smtClean="0"/>
              <a:t> </a:t>
            </a:r>
            <a:r>
              <a:rPr lang="fa-IR" dirty="0" smtClean="0"/>
              <a:t>سینوپتیک از</a:t>
            </a:r>
            <a:r>
              <a:rPr lang="fa-IR" b="1" dirty="0" smtClean="0"/>
              <a:t> </a:t>
            </a:r>
            <a:r>
              <a:rPr lang="fa-IR" dirty="0" smtClean="0"/>
              <a:t>سویی هواي</a:t>
            </a:r>
            <a:r>
              <a:rPr lang="fa-IR" b="1" dirty="0" smtClean="0"/>
              <a:t> </a:t>
            </a:r>
            <a:r>
              <a:rPr lang="fa-IR" dirty="0" smtClean="0"/>
              <a:t>روزمره</a:t>
            </a:r>
            <a:r>
              <a:rPr lang="fa-IR" b="1" dirty="0" smtClean="0"/>
              <a:t> </a:t>
            </a:r>
            <a:r>
              <a:rPr lang="fa-IR" dirty="0" smtClean="0"/>
              <a:t>و</a:t>
            </a:r>
            <a:r>
              <a:rPr lang="fa-IR" b="1" dirty="0" smtClean="0"/>
              <a:t> </a:t>
            </a:r>
            <a:r>
              <a:rPr lang="fa-IR" dirty="0" smtClean="0"/>
              <a:t>از</a:t>
            </a:r>
            <a:r>
              <a:rPr lang="fa-IR" b="1" dirty="0" smtClean="0"/>
              <a:t> </a:t>
            </a:r>
            <a:r>
              <a:rPr lang="fa-IR" dirty="0" smtClean="0"/>
              <a:t>سوي</a:t>
            </a:r>
            <a:r>
              <a:rPr lang="fa-IR" b="1" dirty="0" smtClean="0"/>
              <a:t> </a:t>
            </a:r>
            <a:r>
              <a:rPr lang="fa-IR" dirty="0" smtClean="0"/>
              <a:t>دیگر،</a:t>
            </a:r>
            <a:r>
              <a:rPr lang="fa-IR" b="1" dirty="0" smtClean="0"/>
              <a:t> </a:t>
            </a:r>
            <a:r>
              <a:rPr lang="fa-IR" dirty="0" smtClean="0"/>
              <a:t>در</a:t>
            </a:r>
            <a:r>
              <a:rPr lang="fa-IR" b="1" dirty="0" smtClean="0"/>
              <a:t> </a:t>
            </a:r>
            <a:r>
              <a:rPr lang="fa-IR" dirty="0" smtClean="0"/>
              <a:t>دراز</a:t>
            </a:r>
            <a:r>
              <a:rPr lang="fa-IR" b="1" dirty="0" smtClean="0"/>
              <a:t> </a:t>
            </a:r>
            <a:r>
              <a:rPr lang="fa-IR" dirty="0" smtClean="0"/>
              <a:t>مدت،</a:t>
            </a:r>
            <a:r>
              <a:rPr lang="fa-IR" b="1" dirty="0" smtClean="0"/>
              <a:t> </a:t>
            </a:r>
            <a:r>
              <a:rPr lang="fa-IR" dirty="0" smtClean="0"/>
              <a:t>اقلیم</a:t>
            </a:r>
            <a:r>
              <a:rPr lang="fa-IR" b="1" dirty="0" smtClean="0"/>
              <a:t> </a:t>
            </a:r>
            <a:r>
              <a:rPr lang="fa-IR" dirty="0" smtClean="0"/>
              <a:t>یک</a:t>
            </a:r>
            <a:r>
              <a:rPr lang="fa-IR" b="1" dirty="0" smtClean="0"/>
              <a:t> </a:t>
            </a:r>
            <a:r>
              <a:rPr lang="fa-IR" dirty="0" smtClean="0"/>
              <a:t>منطقه</a:t>
            </a:r>
            <a:r>
              <a:rPr lang="fa-IR" b="1" dirty="0" smtClean="0"/>
              <a:t> </a:t>
            </a:r>
            <a:r>
              <a:rPr lang="fa-IR" dirty="0" smtClean="0"/>
              <a:t>را</a:t>
            </a:r>
            <a:r>
              <a:rPr lang="fa-IR" b="1" dirty="0" smtClean="0"/>
              <a:t> </a:t>
            </a:r>
            <a:r>
              <a:rPr lang="fa-IR" dirty="0" smtClean="0"/>
              <a:t>مشخص</a:t>
            </a:r>
            <a:r>
              <a:rPr lang="fa-IR" b="1" dirty="0" smtClean="0"/>
              <a:t> </a:t>
            </a:r>
            <a:r>
              <a:rPr lang="fa-IR" dirty="0" smtClean="0"/>
              <a:t>می</a:t>
            </a:r>
            <a:r>
              <a:rPr lang="fa-IR" b="1" dirty="0" smtClean="0"/>
              <a:t> </a:t>
            </a:r>
            <a:r>
              <a:rPr lang="fa-IR" dirty="0" smtClean="0"/>
              <a:t>کند</a:t>
            </a:r>
            <a:r>
              <a:rPr lang="en-US" b="1" dirty="0" smtClean="0"/>
              <a:t>.</a:t>
            </a:r>
          </a:p>
          <a:p>
            <a:pPr algn="r" rtl="1">
              <a:buClr>
                <a:srgbClr val="C00000"/>
              </a:buClr>
              <a:buFont typeface="Wingdings" pitchFamily="2" charset="2"/>
              <a:buChar char="§"/>
            </a:pPr>
            <a:r>
              <a:rPr lang="fa-IR" dirty="0" smtClean="0"/>
              <a:t>سیستم</a:t>
            </a:r>
            <a:r>
              <a:rPr lang="fa-IR" b="1" dirty="0" smtClean="0"/>
              <a:t> </a:t>
            </a:r>
            <a:r>
              <a:rPr lang="fa-IR" dirty="0" smtClean="0"/>
              <a:t>هاي</a:t>
            </a:r>
            <a:r>
              <a:rPr lang="fa-IR" b="1" dirty="0" smtClean="0"/>
              <a:t> </a:t>
            </a:r>
            <a:r>
              <a:rPr lang="fa-IR" dirty="0" smtClean="0"/>
              <a:t>سینوپتیک</a:t>
            </a:r>
            <a:r>
              <a:rPr lang="fa-IR" b="1" dirty="0" smtClean="0"/>
              <a:t> </a:t>
            </a:r>
            <a:r>
              <a:rPr lang="fa-IR" dirty="0" smtClean="0"/>
              <a:t>را</a:t>
            </a:r>
            <a:r>
              <a:rPr lang="fa-IR" b="1" dirty="0" smtClean="0"/>
              <a:t> </a:t>
            </a:r>
            <a:r>
              <a:rPr lang="fa-IR" dirty="0" smtClean="0"/>
              <a:t>عموما</a:t>
            </a:r>
            <a:r>
              <a:rPr lang="fa-IR" b="1" dirty="0" smtClean="0"/>
              <a:t> </a:t>
            </a:r>
            <a:r>
              <a:rPr lang="fa-IR" dirty="0" smtClean="0"/>
              <a:t>اغتشاش</a:t>
            </a:r>
            <a:r>
              <a:rPr lang="fa-IR" b="1" dirty="0" smtClean="0"/>
              <a:t> </a:t>
            </a:r>
            <a:r>
              <a:rPr lang="fa-IR" dirty="0" smtClean="0"/>
              <a:t>می</a:t>
            </a:r>
            <a:r>
              <a:rPr lang="fa-IR" b="1" dirty="0" smtClean="0"/>
              <a:t> </a:t>
            </a:r>
            <a:r>
              <a:rPr lang="fa-IR" dirty="0" smtClean="0"/>
              <a:t>نامند. </a:t>
            </a:r>
            <a:r>
              <a:rPr lang="fa-IR" b="1" dirty="0" smtClean="0"/>
              <a:t> </a:t>
            </a:r>
            <a:r>
              <a:rPr lang="fa-IR" dirty="0" smtClean="0"/>
              <a:t>این</a:t>
            </a:r>
            <a:r>
              <a:rPr lang="fa-IR" b="1" dirty="0" smtClean="0"/>
              <a:t> </a:t>
            </a:r>
            <a:r>
              <a:rPr lang="fa-IR" dirty="0" smtClean="0"/>
              <a:t>سیستم</a:t>
            </a:r>
            <a:r>
              <a:rPr lang="fa-IR" b="1" dirty="0" smtClean="0"/>
              <a:t> </a:t>
            </a:r>
            <a:r>
              <a:rPr lang="fa-IR" dirty="0" smtClean="0"/>
              <a:t>ها</a:t>
            </a:r>
            <a:r>
              <a:rPr lang="fa-IR" b="1" dirty="0" smtClean="0"/>
              <a:t> </a:t>
            </a:r>
            <a:r>
              <a:rPr lang="fa-IR" dirty="0" smtClean="0"/>
              <a:t>ممکن</a:t>
            </a:r>
            <a:r>
              <a:rPr lang="fa-IR" b="1" dirty="0" smtClean="0"/>
              <a:t> </a:t>
            </a:r>
            <a:r>
              <a:rPr lang="fa-IR" dirty="0" smtClean="0"/>
              <a:t>است</a:t>
            </a:r>
            <a:r>
              <a:rPr lang="fa-IR" b="1" dirty="0" smtClean="0"/>
              <a:t> </a:t>
            </a:r>
            <a:r>
              <a:rPr lang="fa-IR" dirty="0" smtClean="0"/>
              <a:t>به</a:t>
            </a:r>
            <a:r>
              <a:rPr lang="fa-IR" b="1" dirty="0" smtClean="0"/>
              <a:t> </a:t>
            </a:r>
            <a:r>
              <a:rPr lang="fa-IR" dirty="0" smtClean="0"/>
              <a:t>صورت</a:t>
            </a:r>
            <a:r>
              <a:rPr lang="fa-IR" b="1" dirty="0" smtClean="0"/>
              <a:t> </a:t>
            </a:r>
            <a:r>
              <a:rPr lang="fa-IR" dirty="0" smtClean="0"/>
              <a:t>سیکلون</a:t>
            </a:r>
            <a:r>
              <a:rPr lang="fa-IR" b="1" dirty="0" smtClean="0"/>
              <a:t> </a:t>
            </a:r>
            <a:r>
              <a:rPr lang="fa-IR" dirty="0" smtClean="0"/>
              <a:t>یا</a:t>
            </a:r>
            <a:r>
              <a:rPr lang="fa-IR" b="1" dirty="0" smtClean="0"/>
              <a:t> </a:t>
            </a:r>
            <a:r>
              <a:rPr lang="fa-IR" dirty="0" smtClean="0"/>
              <a:t>آنتی</a:t>
            </a:r>
            <a:r>
              <a:rPr lang="fa-IR" b="1" dirty="0" smtClean="0"/>
              <a:t> </a:t>
            </a:r>
            <a:r>
              <a:rPr lang="fa-IR" dirty="0" smtClean="0"/>
              <a:t>سیکلون باشند. </a:t>
            </a:r>
          </a:p>
          <a:p>
            <a:pPr algn="r" rtl="1">
              <a:buClr>
                <a:srgbClr val="C00000"/>
              </a:buClr>
              <a:buFont typeface="Wingdings" pitchFamily="2" charset="2"/>
              <a:buChar char="§"/>
            </a:pPr>
            <a:r>
              <a:rPr lang="fa-IR" dirty="0" smtClean="0"/>
              <a:t>حرکات</a:t>
            </a:r>
            <a:r>
              <a:rPr lang="fa-IR" b="1" dirty="0" smtClean="0"/>
              <a:t> </a:t>
            </a:r>
            <a:r>
              <a:rPr lang="fa-IR" dirty="0" smtClean="0"/>
              <a:t>سیکلونها</a:t>
            </a:r>
            <a:r>
              <a:rPr lang="fa-IR" b="1" dirty="0" smtClean="0"/>
              <a:t> </a:t>
            </a:r>
            <a:r>
              <a:rPr lang="fa-IR" dirty="0" smtClean="0"/>
              <a:t>و</a:t>
            </a:r>
            <a:r>
              <a:rPr lang="fa-IR" b="1" dirty="0" smtClean="0"/>
              <a:t> </a:t>
            </a:r>
            <a:r>
              <a:rPr lang="fa-IR" dirty="0" smtClean="0"/>
              <a:t>آنتی</a:t>
            </a:r>
            <a:r>
              <a:rPr lang="fa-IR" b="1" dirty="0" smtClean="0"/>
              <a:t> </a:t>
            </a:r>
            <a:r>
              <a:rPr lang="fa-IR" dirty="0" smtClean="0"/>
              <a:t>سیکلونها</a:t>
            </a:r>
            <a:r>
              <a:rPr lang="fa-IR" b="1" dirty="0" smtClean="0"/>
              <a:t> </a:t>
            </a:r>
            <a:r>
              <a:rPr lang="fa-IR" dirty="0" smtClean="0"/>
              <a:t>تشکیل</a:t>
            </a:r>
            <a:r>
              <a:rPr lang="fa-IR" b="1" dirty="0" smtClean="0"/>
              <a:t> </a:t>
            </a:r>
            <a:r>
              <a:rPr lang="fa-IR" dirty="0" smtClean="0"/>
              <a:t>دهنده</a:t>
            </a:r>
            <a:r>
              <a:rPr lang="fa-IR" b="1" dirty="0" smtClean="0"/>
              <a:t> </a:t>
            </a:r>
            <a:r>
              <a:rPr lang="fa-IR" dirty="0" smtClean="0"/>
              <a:t>این</a:t>
            </a:r>
            <a:r>
              <a:rPr lang="fa-IR" b="1" dirty="0" smtClean="0"/>
              <a:t> </a:t>
            </a:r>
            <a:r>
              <a:rPr lang="fa-IR" dirty="0" smtClean="0"/>
              <a:t>سیستم</a:t>
            </a:r>
            <a:r>
              <a:rPr lang="fa-IR" b="1" dirty="0" smtClean="0"/>
              <a:t> </a:t>
            </a:r>
            <a:r>
              <a:rPr lang="fa-IR" dirty="0" smtClean="0"/>
              <a:t>ها</a:t>
            </a:r>
            <a:r>
              <a:rPr lang="fa-IR" b="1" dirty="0" smtClean="0"/>
              <a:t> </a:t>
            </a:r>
            <a:r>
              <a:rPr lang="fa-IR" dirty="0" smtClean="0"/>
              <a:t>توده</a:t>
            </a:r>
            <a:r>
              <a:rPr lang="fa-IR" b="1" dirty="0" smtClean="0"/>
              <a:t> </a:t>
            </a:r>
            <a:r>
              <a:rPr lang="fa-IR" dirty="0" smtClean="0"/>
              <a:t>هاي</a:t>
            </a:r>
            <a:r>
              <a:rPr lang="fa-IR" b="1" dirty="0" smtClean="0"/>
              <a:t> </a:t>
            </a:r>
            <a:r>
              <a:rPr lang="fa-IR" dirty="0" smtClean="0"/>
              <a:t>هوا</a:t>
            </a:r>
            <a:r>
              <a:rPr lang="fa-IR" b="1" dirty="0" smtClean="0"/>
              <a:t> </a:t>
            </a:r>
            <a:r>
              <a:rPr lang="fa-IR" dirty="0" smtClean="0"/>
              <a:t>را</a:t>
            </a:r>
            <a:r>
              <a:rPr lang="fa-IR" b="1" dirty="0" smtClean="0"/>
              <a:t> </a:t>
            </a:r>
            <a:r>
              <a:rPr lang="fa-IR" dirty="0" smtClean="0"/>
              <a:t>جابجا</a:t>
            </a:r>
            <a:r>
              <a:rPr lang="fa-IR" b="1" dirty="0" smtClean="0"/>
              <a:t> </a:t>
            </a:r>
            <a:r>
              <a:rPr lang="fa-IR" dirty="0" smtClean="0"/>
              <a:t>می</a:t>
            </a:r>
            <a:r>
              <a:rPr lang="fa-IR" b="1" dirty="0" smtClean="0"/>
              <a:t> </a:t>
            </a:r>
            <a:r>
              <a:rPr lang="fa-IR" dirty="0" smtClean="0"/>
              <a:t>کند. </a:t>
            </a:r>
          </a:p>
          <a:p>
            <a:pPr algn="r" rtl="1">
              <a:buClr>
                <a:srgbClr val="C00000"/>
              </a:buClr>
              <a:buFont typeface="Wingdings" pitchFamily="2" charset="2"/>
              <a:buChar char="§"/>
            </a:pPr>
            <a:r>
              <a:rPr lang="fa-IR" dirty="0" smtClean="0"/>
              <a:t/>
            </a:r>
            <a:br>
              <a:rPr lang="fa-IR" dirty="0" smtClean="0"/>
            </a:b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475662" cy="5364163"/>
          </a:xfrm>
        </p:spPr>
        <p:txBody>
          <a:bodyPr/>
          <a:lstStyle/>
          <a:p>
            <a:pPr algn="r" rtl="1">
              <a:buClr>
                <a:srgbClr val="C00000"/>
              </a:buClr>
              <a:buNone/>
            </a:pPr>
            <a:r>
              <a:rPr lang="fa-IR" b="1" dirty="0" smtClean="0">
                <a:solidFill>
                  <a:srgbClr val="C00000"/>
                </a:solidFill>
              </a:rPr>
              <a:t>سیکلونها</a:t>
            </a:r>
          </a:p>
          <a:p>
            <a:pPr algn="r" rtl="1">
              <a:buClr>
                <a:srgbClr val="C00000"/>
              </a:buClr>
              <a:buFont typeface="Wingdings" pitchFamily="2" charset="2"/>
              <a:buChar char="§"/>
            </a:pPr>
            <a:r>
              <a:rPr lang="fa-IR" dirty="0" smtClean="0"/>
              <a:t>سیکلونها</a:t>
            </a:r>
            <a:r>
              <a:rPr lang="fa-IR" b="1" dirty="0" smtClean="0"/>
              <a:t> </a:t>
            </a:r>
            <a:r>
              <a:rPr lang="fa-IR" dirty="0" smtClean="0"/>
              <a:t>مهمترین</a:t>
            </a:r>
            <a:r>
              <a:rPr lang="fa-IR" b="1" dirty="0" smtClean="0"/>
              <a:t> </a:t>
            </a:r>
            <a:r>
              <a:rPr lang="fa-IR" dirty="0" smtClean="0"/>
              <a:t>عامل</a:t>
            </a:r>
            <a:r>
              <a:rPr lang="fa-IR" b="1" dirty="0" smtClean="0"/>
              <a:t> </a:t>
            </a:r>
            <a:r>
              <a:rPr lang="fa-IR" dirty="0" smtClean="0"/>
              <a:t>اغتشاش</a:t>
            </a:r>
            <a:r>
              <a:rPr lang="fa-IR" b="1" dirty="0" smtClean="0"/>
              <a:t> </a:t>
            </a:r>
            <a:r>
              <a:rPr lang="fa-IR" dirty="0" smtClean="0"/>
              <a:t>در</a:t>
            </a:r>
            <a:r>
              <a:rPr lang="fa-IR" b="1" dirty="0" smtClean="0"/>
              <a:t> </a:t>
            </a:r>
            <a:r>
              <a:rPr lang="fa-IR" dirty="0" smtClean="0"/>
              <a:t>منطقه</a:t>
            </a:r>
            <a:r>
              <a:rPr lang="fa-IR" b="1" dirty="0" smtClean="0"/>
              <a:t> </a:t>
            </a:r>
            <a:r>
              <a:rPr lang="fa-IR" dirty="0" smtClean="0"/>
              <a:t>برون</a:t>
            </a:r>
            <a:r>
              <a:rPr lang="fa-IR" b="1" dirty="0" smtClean="0"/>
              <a:t> </a:t>
            </a:r>
            <a:r>
              <a:rPr lang="fa-IR" dirty="0" smtClean="0"/>
              <a:t>حاره</a:t>
            </a:r>
            <a:r>
              <a:rPr lang="fa-IR" b="1" dirty="0" smtClean="0"/>
              <a:t> </a:t>
            </a:r>
            <a:r>
              <a:rPr lang="fa-IR" dirty="0" smtClean="0"/>
              <a:t>اند،</a:t>
            </a:r>
            <a:r>
              <a:rPr lang="fa-IR" b="1" dirty="0" smtClean="0"/>
              <a:t> </a:t>
            </a:r>
            <a:r>
              <a:rPr lang="fa-IR" dirty="0" smtClean="0"/>
              <a:t>بطورکلی</a:t>
            </a:r>
            <a:r>
              <a:rPr lang="fa-IR" b="1" dirty="0" smtClean="0"/>
              <a:t> </a:t>
            </a:r>
            <a:r>
              <a:rPr lang="fa-IR" dirty="0" smtClean="0"/>
              <a:t>سیکلون</a:t>
            </a:r>
            <a:r>
              <a:rPr lang="fa-IR" b="1" dirty="0" smtClean="0"/>
              <a:t> </a:t>
            </a:r>
            <a:r>
              <a:rPr lang="fa-IR" dirty="0" smtClean="0"/>
              <a:t>مرکز</a:t>
            </a:r>
            <a:r>
              <a:rPr lang="fa-IR" b="1" dirty="0" smtClean="0"/>
              <a:t> </a:t>
            </a:r>
            <a:r>
              <a:rPr lang="fa-IR" dirty="0" smtClean="0"/>
              <a:t>کم</a:t>
            </a:r>
            <a:r>
              <a:rPr lang="fa-IR" b="1" dirty="0" smtClean="0"/>
              <a:t> </a:t>
            </a:r>
            <a:r>
              <a:rPr lang="fa-IR" dirty="0" smtClean="0"/>
              <a:t>فشاري</a:t>
            </a:r>
            <a:r>
              <a:rPr lang="fa-IR" b="1" dirty="0" smtClean="0"/>
              <a:t> </a:t>
            </a:r>
            <a:r>
              <a:rPr lang="fa-IR" dirty="0" smtClean="0"/>
              <a:t>است</a:t>
            </a:r>
            <a:r>
              <a:rPr lang="fa-IR" b="1" dirty="0" smtClean="0"/>
              <a:t> </a:t>
            </a:r>
            <a:r>
              <a:rPr lang="fa-IR" dirty="0" smtClean="0"/>
              <a:t>که</a:t>
            </a:r>
            <a:r>
              <a:rPr lang="fa-IR" b="1" dirty="0" smtClean="0"/>
              <a:t> </a:t>
            </a:r>
            <a:r>
              <a:rPr lang="fa-IR" dirty="0" smtClean="0"/>
              <a:t>یک</a:t>
            </a:r>
            <a:r>
              <a:rPr lang="fa-IR" b="1" dirty="0" smtClean="0"/>
              <a:t> </a:t>
            </a:r>
            <a:r>
              <a:rPr lang="fa-IR" dirty="0" smtClean="0"/>
              <a:t>یا</a:t>
            </a:r>
            <a:r>
              <a:rPr lang="fa-IR" b="1" dirty="0" smtClean="0"/>
              <a:t> </a:t>
            </a:r>
            <a:r>
              <a:rPr lang="fa-IR" dirty="0" smtClean="0"/>
              <a:t>چند منحنی</a:t>
            </a:r>
            <a:r>
              <a:rPr lang="fa-IR" b="1" dirty="0" smtClean="0"/>
              <a:t> </a:t>
            </a:r>
            <a:r>
              <a:rPr lang="fa-IR" dirty="0" smtClean="0"/>
              <a:t>همفشار</a:t>
            </a:r>
            <a:r>
              <a:rPr lang="fa-IR" b="1" dirty="0" smtClean="0"/>
              <a:t> </a:t>
            </a:r>
            <a:r>
              <a:rPr lang="fa-IR" dirty="0" smtClean="0"/>
              <a:t>بسته</a:t>
            </a:r>
            <a:r>
              <a:rPr lang="fa-IR" b="1" dirty="0" smtClean="0"/>
              <a:t> </a:t>
            </a:r>
            <a:r>
              <a:rPr lang="fa-IR" dirty="0" smtClean="0"/>
              <a:t>دارد.</a:t>
            </a:r>
          </a:p>
          <a:p>
            <a:pPr algn="r" rtl="1">
              <a:buClr>
                <a:srgbClr val="C00000"/>
              </a:buClr>
              <a:buFont typeface="Wingdings" pitchFamily="2" charset="2"/>
              <a:buChar char="§"/>
            </a:pPr>
            <a:r>
              <a:rPr lang="fa-IR" dirty="0" smtClean="0"/>
              <a:t>مراکز</a:t>
            </a:r>
            <a:r>
              <a:rPr lang="fa-IR" b="1" dirty="0" smtClean="0"/>
              <a:t> </a:t>
            </a:r>
            <a:r>
              <a:rPr lang="fa-IR" dirty="0" smtClean="0"/>
              <a:t>کم</a:t>
            </a:r>
            <a:r>
              <a:rPr lang="fa-IR" b="1" dirty="0" smtClean="0"/>
              <a:t> </a:t>
            </a:r>
            <a:r>
              <a:rPr lang="fa-IR" dirty="0" smtClean="0"/>
              <a:t>فشار</a:t>
            </a:r>
            <a:r>
              <a:rPr lang="fa-IR" b="1" dirty="0" smtClean="0"/>
              <a:t> </a:t>
            </a:r>
            <a:r>
              <a:rPr lang="fa-IR" dirty="0" smtClean="0"/>
              <a:t>ممکن</a:t>
            </a:r>
            <a:r>
              <a:rPr lang="fa-IR" b="1" dirty="0" smtClean="0"/>
              <a:t> </a:t>
            </a:r>
            <a:r>
              <a:rPr lang="fa-IR" dirty="0" smtClean="0"/>
              <a:t>است</a:t>
            </a:r>
            <a:r>
              <a:rPr lang="fa-IR" b="1" dirty="0" smtClean="0"/>
              <a:t> </a:t>
            </a:r>
            <a:r>
              <a:rPr lang="fa-IR" dirty="0" smtClean="0"/>
              <a:t>همراه</a:t>
            </a:r>
            <a:r>
              <a:rPr lang="fa-IR" b="1" dirty="0" smtClean="0"/>
              <a:t> </a:t>
            </a:r>
            <a:r>
              <a:rPr lang="fa-IR" dirty="0" smtClean="0"/>
              <a:t>با</a:t>
            </a:r>
            <a:r>
              <a:rPr lang="fa-IR" b="1" dirty="0" smtClean="0"/>
              <a:t> </a:t>
            </a:r>
            <a:r>
              <a:rPr lang="fa-IR" dirty="0" smtClean="0"/>
              <a:t>جبهه</a:t>
            </a:r>
            <a:r>
              <a:rPr lang="fa-IR" b="1" dirty="0" smtClean="0"/>
              <a:t> </a:t>
            </a:r>
            <a:r>
              <a:rPr lang="fa-IR" dirty="0" smtClean="0"/>
              <a:t>یا</a:t>
            </a:r>
            <a:r>
              <a:rPr lang="fa-IR" b="1" dirty="0" smtClean="0"/>
              <a:t> </a:t>
            </a:r>
            <a:r>
              <a:rPr lang="fa-IR" dirty="0" smtClean="0"/>
              <a:t>بدون</a:t>
            </a:r>
            <a:r>
              <a:rPr lang="fa-IR" b="1" dirty="0" smtClean="0"/>
              <a:t> </a:t>
            </a:r>
            <a:r>
              <a:rPr lang="fa-IR" dirty="0" smtClean="0"/>
              <a:t>جبهه</a:t>
            </a:r>
            <a:r>
              <a:rPr lang="fa-IR" b="1" dirty="0" smtClean="0"/>
              <a:t> </a:t>
            </a:r>
            <a:r>
              <a:rPr lang="fa-IR" dirty="0" smtClean="0"/>
              <a:t>(سیکلونهاي</a:t>
            </a:r>
            <a:r>
              <a:rPr lang="fa-IR" b="1" dirty="0" smtClean="0"/>
              <a:t> </a:t>
            </a:r>
            <a:r>
              <a:rPr lang="fa-IR" dirty="0" smtClean="0"/>
              <a:t>قطبی)</a:t>
            </a:r>
            <a:r>
              <a:rPr lang="fa-IR" b="1" dirty="0" smtClean="0"/>
              <a:t> </a:t>
            </a:r>
            <a:r>
              <a:rPr lang="fa-IR" dirty="0" smtClean="0"/>
              <a:t>مشاهده</a:t>
            </a:r>
            <a:r>
              <a:rPr lang="fa-IR" b="1" dirty="0" smtClean="0"/>
              <a:t> </a:t>
            </a:r>
            <a:r>
              <a:rPr lang="fa-IR" dirty="0" smtClean="0"/>
              <a:t>گردد. </a:t>
            </a:r>
          </a:p>
          <a:p>
            <a:pPr algn="r" rtl="1">
              <a:buClr>
                <a:srgbClr val="C00000"/>
              </a:buClr>
              <a:buFont typeface="Wingdings" pitchFamily="2" charset="2"/>
              <a:buChar char="§"/>
            </a:pPr>
            <a:r>
              <a:rPr lang="fa-IR" b="1" dirty="0" smtClean="0"/>
              <a:t> </a:t>
            </a:r>
            <a:r>
              <a:rPr lang="fa-IR" dirty="0" smtClean="0"/>
              <a:t>این</a:t>
            </a:r>
            <a:r>
              <a:rPr lang="fa-IR" b="1" dirty="0" smtClean="0"/>
              <a:t> </a:t>
            </a:r>
            <a:r>
              <a:rPr lang="fa-IR" dirty="0" smtClean="0"/>
              <a:t>مراکز</a:t>
            </a:r>
            <a:r>
              <a:rPr lang="fa-IR" b="1" dirty="0" smtClean="0"/>
              <a:t> </a:t>
            </a:r>
            <a:r>
              <a:rPr lang="fa-IR" dirty="0" smtClean="0"/>
              <a:t>در</a:t>
            </a:r>
            <a:r>
              <a:rPr lang="fa-IR" b="1" dirty="0" smtClean="0"/>
              <a:t> </a:t>
            </a:r>
            <a:r>
              <a:rPr lang="fa-IR" dirty="0" smtClean="0"/>
              <a:t>محل</a:t>
            </a:r>
            <a:r>
              <a:rPr lang="fa-IR" b="1" dirty="0" smtClean="0"/>
              <a:t> </a:t>
            </a:r>
            <a:r>
              <a:rPr lang="fa-IR" dirty="0" smtClean="0"/>
              <a:t>تداخل دو</a:t>
            </a:r>
            <a:r>
              <a:rPr lang="fa-IR" b="1" dirty="0" smtClean="0"/>
              <a:t> </a:t>
            </a:r>
            <a:r>
              <a:rPr lang="fa-IR" dirty="0" smtClean="0"/>
              <a:t>توده</a:t>
            </a:r>
            <a:r>
              <a:rPr lang="fa-IR" b="1" dirty="0" smtClean="0"/>
              <a:t> </a:t>
            </a:r>
            <a:r>
              <a:rPr lang="fa-IR" dirty="0" smtClean="0"/>
              <a:t>هوایی</a:t>
            </a:r>
            <a:r>
              <a:rPr lang="fa-IR" b="1" dirty="0" smtClean="0"/>
              <a:t> </a:t>
            </a:r>
            <a:r>
              <a:rPr lang="fa-IR" dirty="0" smtClean="0"/>
              <a:t>متفاوت</a:t>
            </a:r>
            <a:r>
              <a:rPr lang="fa-IR" b="1" dirty="0" smtClean="0"/>
              <a:t> </a:t>
            </a:r>
            <a:r>
              <a:rPr lang="fa-IR" dirty="0" smtClean="0"/>
              <a:t>که</a:t>
            </a:r>
            <a:r>
              <a:rPr lang="fa-IR" b="1" dirty="0" smtClean="0"/>
              <a:t> </a:t>
            </a:r>
            <a:r>
              <a:rPr lang="fa-IR" dirty="0" smtClean="0"/>
              <a:t>یکی</a:t>
            </a:r>
            <a:r>
              <a:rPr lang="fa-IR" b="1" dirty="0" smtClean="0"/>
              <a:t> </a:t>
            </a:r>
            <a:r>
              <a:rPr lang="fa-IR" dirty="0" smtClean="0"/>
              <a:t>از</a:t>
            </a:r>
            <a:r>
              <a:rPr lang="fa-IR" b="1" dirty="0" smtClean="0"/>
              <a:t> </a:t>
            </a:r>
            <a:r>
              <a:rPr lang="fa-IR" dirty="0" smtClean="0"/>
              <a:t>قطب</a:t>
            </a:r>
            <a:r>
              <a:rPr lang="fa-IR" b="1" dirty="0" smtClean="0"/>
              <a:t> </a:t>
            </a:r>
            <a:r>
              <a:rPr lang="fa-IR" dirty="0" smtClean="0"/>
              <a:t>و</a:t>
            </a:r>
            <a:r>
              <a:rPr lang="fa-IR" b="1" dirty="0" smtClean="0"/>
              <a:t> </a:t>
            </a:r>
            <a:r>
              <a:rPr lang="fa-IR" dirty="0" smtClean="0"/>
              <a:t>دیگري</a:t>
            </a:r>
            <a:r>
              <a:rPr lang="fa-IR" b="1" dirty="0" smtClean="0"/>
              <a:t> </a:t>
            </a:r>
            <a:r>
              <a:rPr lang="fa-IR" dirty="0" smtClean="0"/>
              <a:t>از</a:t>
            </a:r>
            <a:r>
              <a:rPr lang="fa-IR" b="1" dirty="0" smtClean="0"/>
              <a:t> </a:t>
            </a:r>
            <a:r>
              <a:rPr lang="fa-IR" dirty="0" smtClean="0"/>
              <a:t>منطقه</a:t>
            </a:r>
            <a:r>
              <a:rPr lang="fa-IR" b="1" dirty="0" smtClean="0"/>
              <a:t> </a:t>
            </a:r>
            <a:r>
              <a:rPr lang="fa-IR" dirty="0" smtClean="0"/>
              <a:t>حاره</a:t>
            </a:r>
            <a:r>
              <a:rPr lang="fa-IR" b="1" dirty="0" smtClean="0"/>
              <a:t> </a:t>
            </a:r>
            <a:r>
              <a:rPr lang="fa-IR" dirty="0" smtClean="0"/>
              <a:t>منشاء</a:t>
            </a:r>
            <a:r>
              <a:rPr lang="fa-IR" b="1" dirty="0" smtClean="0"/>
              <a:t> </a:t>
            </a:r>
            <a:r>
              <a:rPr lang="fa-IR" dirty="0" smtClean="0"/>
              <a:t>گرفته</a:t>
            </a:r>
            <a:r>
              <a:rPr lang="fa-IR" b="1" dirty="0" smtClean="0"/>
              <a:t> </a:t>
            </a:r>
            <a:r>
              <a:rPr lang="fa-IR" dirty="0" smtClean="0"/>
              <a:t>است،</a:t>
            </a:r>
            <a:r>
              <a:rPr lang="fa-IR" b="1" dirty="0" smtClean="0"/>
              <a:t> </a:t>
            </a:r>
            <a:r>
              <a:rPr lang="fa-IR" dirty="0" smtClean="0"/>
              <a:t>تشکیل</a:t>
            </a:r>
            <a:r>
              <a:rPr lang="fa-IR" b="1" dirty="0" smtClean="0"/>
              <a:t> </a:t>
            </a:r>
            <a:r>
              <a:rPr lang="fa-IR" dirty="0" smtClean="0"/>
              <a:t>می</a:t>
            </a:r>
            <a:r>
              <a:rPr lang="fa-IR" b="1" dirty="0" smtClean="0"/>
              <a:t> </a:t>
            </a:r>
            <a:r>
              <a:rPr lang="fa-IR" dirty="0" smtClean="0"/>
              <a:t>گردد</a:t>
            </a:r>
            <a:r>
              <a:rPr lang="fa-IR" b="1" dirty="0" smtClean="0"/>
              <a:t>.</a:t>
            </a:r>
          </a:p>
          <a:p>
            <a:pPr algn="r" rtl="1">
              <a:buClr>
                <a:srgbClr val="C00000"/>
              </a:buClr>
              <a:buFont typeface="Wingdings" pitchFamily="2" charset="2"/>
              <a:buChar char="§"/>
            </a:pPr>
            <a:r>
              <a:rPr lang="fa-IR" dirty="0" smtClean="0"/>
              <a:t>محل</a:t>
            </a:r>
            <a:r>
              <a:rPr lang="fa-IR" b="1" dirty="0" smtClean="0"/>
              <a:t> </a:t>
            </a:r>
            <a:r>
              <a:rPr lang="fa-IR" dirty="0" smtClean="0"/>
              <a:t>تشکیل</a:t>
            </a:r>
            <a:r>
              <a:rPr lang="fa-IR" b="1" dirty="0" smtClean="0"/>
              <a:t> </a:t>
            </a:r>
            <a:r>
              <a:rPr lang="fa-IR" dirty="0" smtClean="0"/>
              <a:t>سیکلونها</a:t>
            </a:r>
            <a:r>
              <a:rPr lang="fa-IR" b="1" dirty="0" smtClean="0"/>
              <a:t> </a:t>
            </a:r>
            <a:r>
              <a:rPr lang="fa-IR" dirty="0" smtClean="0"/>
              <a:t>را منطقه</a:t>
            </a:r>
            <a:r>
              <a:rPr lang="fa-IR" b="1" dirty="0" smtClean="0"/>
              <a:t> </a:t>
            </a:r>
            <a:r>
              <a:rPr lang="fa-IR" dirty="0" smtClean="0"/>
              <a:t>سیکلونزایی</a:t>
            </a:r>
            <a:r>
              <a:rPr lang="fa-IR" b="1" dirty="0" smtClean="0"/>
              <a:t> </a:t>
            </a:r>
            <a:r>
              <a:rPr lang="fa-IR" dirty="0" smtClean="0"/>
              <a:t>می</a:t>
            </a:r>
            <a:r>
              <a:rPr lang="fa-IR" b="1" dirty="0" smtClean="0"/>
              <a:t> </a:t>
            </a:r>
            <a:r>
              <a:rPr lang="fa-IR" dirty="0" smtClean="0"/>
              <a:t>گویند. سیکلونها</a:t>
            </a:r>
            <a:r>
              <a:rPr lang="fa-IR" b="1" dirty="0" smtClean="0"/>
              <a:t> </a:t>
            </a:r>
            <a:r>
              <a:rPr lang="fa-IR" dirty="0" smtClean="0"/>
              <a:t>پس</a:t>
            </a:r>
            <a:r>
              <a:rPr lang="fa-IR" b="1" dirty="0" smtClean="0"/>
              <a:t> </a:t>
            </a:r>
            <a:r>
              <a:rPr lang="fa-IR" dirty="0" smtClean="0"/>
              <a:t>از</a:t>
            </a:r>
            <a:r>
              <a:rPr lang="fa-IR" b="1" dirty="0" smtClean="0"/>
              <a:t> </a:t>
            </a:r>
            <a:r>
              <a:rPr lang="fa-IR" dirty="0" smtClean="0"/>
              <a:t>تشکیل</a:t>
            </a:r>
            <a:r>
              <a:rPr lang="fa-IR" b="1" dirty="0" smtClean="0"/>
              <a:t> </a:t>
            </a:r>
            <a:r>
              <a:rPr lang="fa-IR" dirty="0" smtClean="0"/>
              <a:t>به</a:t>
            </a:r>
            <a:r>
              <a:rPr lang="fa-IR" b="1" dirty="0" smtClean="0"/>
              <a:t> </a:t>
            </a:r>
            <a:r>
              <a:rPr lang="fa-IR" dirty="0" smtClean="0"/>
              <a:t>طرف</a:t>
            </a:r>
            <a:r>
              <a:rPr lang="fa-IR" b="1" dirty="0" smtClean="0"/>
              <a:t> </a:t>
            </a:r>
            <a:r>
              <a:rPr lang="fa-IR" dirty="0" smtClean="0"/>
              <a:t>مشرق</a:t>
            </a:r>
            <a:r>
              <a:rPr lang="fa-IR" b="1" dirty="0" smtClean="0"/>
              <a:t> </a:t>
            </a:r>
            <a:r>
              <a:rPr lang="fa-IR" dirty="0" smtClean="0"/>
              <a:t>حرکت</a:t>
            </a:r>
            <a:r>
              <a:rPr lang="fa-IR" b="1" dirty="0" smtClean="0"/>
              <a:t> </a:t>
            </a:r>
            <a:r>
              <a:rPr lang="fa-IR" dirty="0" smtClean="0"/>
              <a:t>می</a:t>
            </a:r>
            <a:r>
              <a:rPr lang="fa-IR" b="1" dirty="0" smtClean="0"/>
              <a:t> </a:t>
            </a:r>
            <a:r>
              <a:rPr lang="fa-IR" dirty="0" smtClean="0"/>
              <a:t>کنند</a:t>
            </a:r>
            <a:r>
              <a:rPr lang="en-US" b="1" dirty="0" smtClean="0"/>
              <a:t>.</a:t>
            </a:r>
          </a:p>
          <a:p>
            <a:pPr algn="r" rtl="1">
              <a:buClr>
                <a:srgbClr val="C00000"/>
              </a:buClr>
              <a:buFont typeface="Wingdings" pitchFamily="2" charset="2"/>
              <a:buChar char="§"/>
            </a:pPr>
            <a:r>
              <a:rPr lang="fa-IR" dirty="0" smtClean="0"/>
              <a:t>مسیرهاي سیکلونی از جاهاي معینی می گذرند و در طول سال محل آنها جابجا می شود. این مسیرها معمولا در طرف جنوب رودباد جبهه قطبی و در بستر موج بلند بادهاي غربی است.</a:t>
            </a:r>
            <a:endParaRPr lang="fa-IR" b="1" dirty="0" smtClean="0"/>
          </a:p>
          <a:p>
            <a:pPr algn="r" rtl="1">
              <a:buClr>
                <a:srgbClr val="C00000"/>
              </a:buClr>
              <a:buNone/>
            </a:pPr>
            <a:endParaRPr lang="en-US" b="1" dirty="0" smtClean="0"/>
          </a:p>
          <a:p>
            <a:pPr algn="r" rtl="1">
              <a:buClr>
                <a:srgbClr val="C00000"/>
              </a:buClr>
              <a:buNone/>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C00000"/>
                </a:solidFill>
              </a:rPr>
              <a:t>شرایط لازم برای تشكیل و بقای سیکلونها:</a:t>
            </a:r>
          </a:p>
          <a:p>
            <a:pPr algn="r" rtl="1">
              <a:buClr>
                <a:srgbClr val="C00000"/>
              </a:buClr>
              <a:buFont typeface="Wingdings" pitchFamily="2" charset="2"/>
              <a:buChar char="§"/>
            </a:pPr>
            <a:r>
              <a:rPr lang="fa-IR" dirty="0" smtClean="0"/>
              <a:t> وجود یك موج كوتاه در جو بالا  همراه با هسته رودباد</a:t>
            </a:r>
            <a:endParaRPr lang="en-US" b="1" dirty="0" smtClean="0"/>
          </a:p>
          <a:p>
            <a:pPr algn="r" rtl="1">
              <a:buClr>
                <a:srgbClr val="C00000"/>
              </a:buClr>
              <a:buFont typeface="Wingdings" pitchFamily="2" charset="2"/>
              <a:buChar char="§"/>
            </a:pPr>
            <a:r>
              <a:rPr lang="fa-IR" dirty="0" smtClean="0"/>
              <a:t> وجود یك جبهه در جو نزدیك به سطح زمین</a:t>
            </a:r>
            <a:endParaRPr lang="en-US" b="1" dirty="0" smtClean="0"/>
          </a:p>
          <a:p>
            <a:pPr algn="r" rtl="1">
              <a:buClr>
                <a:srgbClr val="C00000"/>
              </a:buClr>
              <a:buFont typeface="Wingdings" pitchFamily="2" charset="2"/>
              <a:buChar char="§"/>
            </a:pPr>
            <a:r>
              <a:rPr lang="fa-IR" dirty="0" smtClean="0"/>
              <a:t> وجود هوای نسبتاً گرم و مرطوب در یك طرف جبهه</a:t>
            </a:r>
            <a:endParaRPr lang="en-US" b="1" dirty="0" smtClean="0"/>
          </a:p>
          <a:p>
            <a:pPr algn="r" rtl="1">
              <a:buClr>
                <a:srgbClr val="C00000"/>
              </a:buClr>
              <a:buNone/>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ar-SA" b="1" dirty="0" smtClean="0">
                <a:solidFill>
                  <a:srgbClr val="C00000"/>
                </a:solidFill>
              </a:rPr>
              <a:t>انواع سیکلونها</a:t>
            </a:r>
            <a:endParaRPr lang="fa-IR" b="1" dirty="0" smtClean="0">
              <a:solidFill>
                <a:srgbClr val="C00000"/>
              </a:solidFill>
            </a:endParaRPr>
          </a:p>
          <a:p>
            <a:pPr lvl="0" algn="r" rtl="1">
              <a:buClr>
                <a:srgbClr val="C00000"/>
              </a:buClr>
              <a:buFont typeface="Wingdings" pitchFamily="2" charset="2"/>
              <a:buChar char="§"/>
            </a:pPr>
            <a:r>
              <a:rPr lang="fa-IR" dirty="0" smtClean="0"/>
              <a:t>سیکلونهاي</a:t>
            </a:r>
            <a:r>
              <a:rPr lang="fa-IR" b="1" dirty="0" smtClean="0"/>
              <a:t> </a:t>
            </a:r>
            <a:r>
              <a:rPr lang="fa-IR" dirty="0" smtClean="0"/>
              <a:t>جبهه</a:t>
            </a:r>
            <a:r>
              <a:rPr lang="fa-IR" b="1" dirty="0" smtClean="0"/>
              <a:t> </a:t>
            </a:r>
            <a:r>
              <a:rPr lang="fa-IR" dirty="0" smtClean="0"/>
              <a:t>اي</a:t>
            </a:r>
            <a:r>
              <a:rPr lang="fa-IR" b="1" dirty="0" smtClean="0"/>
              <a:t> </a:t>
            </a:r>
            <a:r>
              <a:rPr lang="fa-IR" dirty="0" smtClean="0"/>
              <a:t>عرضهاي</a:t>
            </a:r>
            <a:r>
              <a:rPr lang="fa-IR" b="1" dirty="0" smtClean="0"/>
              <a:t> </a:t>
            </a:r>
            <a:r>
              <a:rPr lang="fa-IR" dirty="0" smtClean="0"/>
              <a:t>میانه</a:t>
            </a:r>
            <a:r>
              <a:rPr lang="en-US" b="1" dirty="0" smtClean="0"/>
              <a:t> : </a:t>
            </a:r>
            <a:r>
              <a:rPr lang="fa-IR" dirty="0" smtClean="0"/>
              <a:t>بیشترین</a:t>
            </a:r>
            <a:r>
              <a:rPr lang="fa-IR" b="1" dirty="0" smtClean="0"/>
              <a:t> </a:t>
            </a:r>
            <a:r>
              <a:rPr lang="fa-IR" dirty="0" smtClean="0"/>
              <a:t>آنها</a:t>
            </a:r>
            <a:r>
              <a:rPr lang="fa-IR" b="1" dirty="0" smtClean="0"/>
              <a:t> </a:t>
            </a:r>
            <a:r>
              <a:rPr lang="fa-IR" dirty="0" smtClean="0"/>
              <a:t>بین</a:t>
            </a:r>
            <a:r>
              <a:rPr lang="en-US" b="1" dirty="0" smtClean="0"/>
              <a:t> </a:t>
            </a:r>
            <a:r>
              <a:rPr lang="fa-IR" b="1" dirty="0" smtClean="0"/>
              <a:t>60</a:t>
            </a:r>
            <a:r>
              <a:rPr lang="fa-IR" dirty="0" smtClean="0"/>
              <a:t>- 50 درجه</a:t>
            </a:r>
            <a:r>
              <a:rPr lang="fa-IR" b="1" dirty="0" smtClean="0"/>
              <a:t> </a:t>
            </a:r>
            <a:r>
              <a:rPr lang="fa-IR" dirty="0" smtClean="0"/>
              <a:t>عرضهاي</a:t>
            </a:r>
            <a:r>
              <a:rPr lang="fa-IR" b="1" dirty="0" smtClean="0"/>
              <a:t> </a:t>
            </a:r>
            <a:r>
              <a:rPr lang="fa-IR" dirty="0" smtClean="0"/>
              <a:t>شمالی</a:t>
            </a:r>
            <a:r>
              <a:rPr lang="fa-IR" b="1" dirty="0" smtClean="0"/>
              <a:t> </a:t>
            </a:r>
            <a:r>
              <a:rPr lang="fa-IR" dirty="0" smtClean="0"/>
              <a:t>اند</a:t>
            </a:r>
            <a:endParaRPr lang="en-US" b="1" dirty="0" smtClean="0"/>
          </a:p>
          <a:p>
            <a:pPr lvl="0" algn="r" rtl="1">
              <a:buClr>
                <a:srgbClr val="C00000"/>
              </a:buClr>
              <a:buFont typeface="Wingdings" pitchFamily="2" charset="2"/>
              <a:buChar char="§"/>
            </a:pPr>
            <a:r>
              <a:rPr lang="fa-IR" dirty="0" smtClean="0"/>
              <a:t>سیکلونهاي</a:t>
            </a:r>
            <a:r>
              <a:rPr lang="fa-IR" b="1" dirty="0" smtClean="0"/>
              <a:t> </a:t>
            </a:r>
            <a:r>
              <a:rPr lang="fa-IR" dirty="0" smtClean="0"/>
              <a:t>منطقه</a:t>
            </a:r>
            <a:r>
              <a:rPr lang="fa-IR" b="1" dirty="0" smtClean="0"/>
              <a:t> </a:t>
            </a:r>
            <a:r>
              <a:rPr lang="fa-IR" dirty="0" smtClean="0"/>
              <a:t>حاره </a:t>
            </a:r>
            <a:r>
              <a:rPr lang="en-US" b="1" dirty="0" smtClean="0"/>
              <a:t>Tropical cyclones</a:t>
            </a:r>
            <a:r>
              <a:rPr lang="fa-IR" dirty="0" smtClean="0"/>
              <a:t> : این</a:t>
            </a:r>
            <a:r>
              <a:rPr lang="fa-IR" b="1" dirty="0" smtClean="0"/>
              <a:t> </a:t>
            </a:r>
            <a:r>
              <a:rPr lang="fa-IR" dirty="0" smtClean="0"/>
              <a:t>سیکلونها</a:t>
            </a:r>
            <a:r>
              <a:rPr lang="fa-IR" b="1" dirty="0" smtClean="0"/>
              <a:t> </a:t>
            </a:r>
            <a:r>
              <a:rPr lang="fa-IR" dirty="0" smtClean="0"/>
              <a:t>از</a:t>
            </a:r>
            <a:r>
              <a:rPr lang="fa-IR" b="1" dirty="0" smtClean="0"/>
              <a:t> </a:t>
            </a:r>
            <a:r>
              <a:rPr lang="fa-IR" dirty="0" smtClean="0"/>
              <a:t>مناطق</a:t>
            </a:r>
            <a:r>
              <a:rPr lang="fa-IR" b="1" dirty="0" smtClean="0"/>
              <a:t> </a:t>
            </a:r>
            <a:r>
              <a:rPr lang="fa-IR" dirty="0" smtClean="0"/>
              <a:t>اقیانوسی</a:t>
            </a:r>
            <a:r>
              <a:rPr lang="fa-IR" b="1" dirty="0" smtClean="0"/>
              <a:t> </a:t>
            </a:r>
            <a:r>
              <a:rPr lang="fa-IR" dirty="0" smtClean="0"/>
              <a:t>با</a:t>
            </a:r>
            <a:r>
              <a:rPr lang="fa-IR" b="1" dirty="0" smtClean="0"/>
              <a:t> </a:t>
            </a:r>
            <a:r>
              <a:rPr lang="fa-IR" dirty="0" smtClean="0"/>
              <a:t>درجه</a:t>
            </a:r>
            <a:r>
              <a:rPr lang="fa-IR" b="1" dirty="0" smtClean="0"/>
              <a:t> </a:t>
            </a:r>
            <a:r>
              <a:rPr lang="fa-IR" dirty="0" smtClean="0"/>
              <a:t>حرارت</a:t>
            </a:r>
            <a:r>
              <a:rPr lang="fa-IR" b="1" dirty="0" smtClean="0"/>
              <a:t> </a:t>
            </a:r>
            <a:r>
              <a:rPr lang="fa-IR" dirty="0" smtClean="0"/>
              <a:t>بالا</a:t>
            </a:r>
            <a:r>
              <a:rPr lang="fa-IR" b="1" dirty="0" smtClean="0"/>
              <a:t> </a:t>
            </a:r>
            <a:r>
              <a:rPr lang="fa-IR" dirty="0" smtClean="0"/>
              <a:t>،</a:t>
            </a:r>
            <a:r>
              <a:rPr lang="fa-IR" b="1" dirty="0" smtClean="0"/>
              <a:t> </a:t>
            </a:r>
            <a:r>
              <a:rPr lang="fa-IR" dirty="0" smtClean="0"/>
              <a:t>رطوبت زیاد</a:t>
            </a:r>
            <a:r>
              <a:rPr lang="fa-IR" b="1" dirty="0" smtClean="0"/>
              <a:t> </a:t>
            </a:r>
            <a:r>
              <a:rPr lang="fa-IR" dirty="0" smtClean="0"/>
              <a:t>و</a:t>
            </a:r>
            <a:r>
              <a:rPr lang="fa-IR" b="1" dirty="0" smtClean="0"/>
              <a:t> </a:t>
            </a:r>
            <a:r>
              <a:rPr lang="fa-IR" dirty="0" smtClean="0"/>
              <a:t>هواي</a:t>
            </a:r>
            <a:r>
              <a:rPr lang="fa-IR" b="1" dirty="0" smtClean="0"/>
              <a:t> </a:t>
            </a:r>
            <a:r>
              <a:rPr lang="fa-IR" dirty="0" smtClean="0"/>
              <a:t>ناپایدار</a:t>
            </a:r>
            <a:r>
              <a:rPr lang="fa-IR" b="1" dirty="0" smtClean="0"/>
              <a:t> </a:t>
            </a:r>
            <a:r>
              <a:rPr lang="fa-IR" dirty="0" smtClean="0"/>
              <a:t>و</a:t>
            </a:r>
            <a:r>
              <a:rPr lang="fa-IR" b="1" dirty="0" smtClean="0"/>
              <a:t> </a:t>
            </a:r>
            <a:r>
              <a:rPr lang="fa-IR" dirty="0" smtClean="0"/>
              <a:t>جایی</a:t>
            </a:r>
            <a:r>
              <a:rPr lang="fa-IR" b="1" dirty="0" smtClean="0"/>
              <a:t> </a:t>
            </a:r>
            <a:r>
              <a:rPr lang="fa-IR" dirty="0" smtClean="0"/>
              <a:t>که</a:t>
            </a:r>
            <a:r>
              <a:rPr lang="fa-IR" b="1" dirty="0" smtClean="0"/>
              <a:t> </a:t>
            </a:r>
            <a:r>
              <a:rPr lang="fa-IR" dirty="0" smtClean="0"/>
              <a:t>همگرایی</a:t>
            </a:r>
            <a:r>
              <a:rPr lang="fa-IR" b="1" dirty="0" smtClean="0"/>
              <a:t> </a:t>
            </a:r>
            <a:r>
              <a:rPr lang="fa-IR" dirty="0" smtClean="0"/>
              <a:t>استوایی</a:t>
            </a:r>
            <a:r>
              <a:rPr lang="fa-IR" b="1" dirty="0" smtClean="0"/>
              <a:t> </a:t>
            </a:r>
            <a:r>
              <a:rPr lang="fa-IR" dirty="0" smtClean="0"/>
              <a:t>به</a:t>
            </a:r>
            <a:r>
              <a:rPr lang="fa-IR" b="1" dirty="0" smtClean="0"/>
              <a:t> </a:t>
            </a:r>
            <a:r>
              <a:rPr lang="fa-IR" dirty="0" smtClean="0"/>
              <a:t>شدت</a:t>
            </a:r>
            <a:r>
              <a:rPr lang="fa-IR" b="1" dirty="0" smtClean="0"/>
              <a:t> </a:t>
            </a:r>
            <a:r>
              <a:rPr lang="fa-IR" dirty="0" smtClean="0"/>
              <a:t>توسعه</a:t>
            </a:r>
            <a:r>
              <a:rPr lang="fa-IR" b="1" dirty="0" smtClean="0"/>
              <a:t> </a:t>
            </a:r>
            <a:r>
              <a:rPr lang="fa-IR" dirty="0" smtClean="0"/>
              <a:t>یافته</a:t>
            </a:r>
            <a:r>
              <a:rPr lang="fa-IR" b="1" dirty="0" smtClean="0"/>
              <a:t> </a:t>
            </a:r>
            <a:r>
              <a:rPr lang="fa-IR" dirty="0" smtClean="0"/>
              <a:t>است،</a:t>
            </a:r>
            <a:r>
              <a:rPr lang="fa-IR" b="1" dirty="0" smtClean="0"/>
              <a:t> </a:t>
            </a:r>
            <a:r>
              <a:rPr lang="fa-IR" dirty="0" smtClean="0"/>
              <a:t>برمی</a:t>
            </a:r>
            <a:r>
              <a:rPr lang="fa-IR" b="1" dirty="0" smtClean="0"/>
              <a:t> </a:t>
            </a:r>
            <a:r>
              <a:rPr lang="fa-IR" dirty="0" smtClean="0"/>
              <a:t>خیزند.</a:t>
            </a:r>
            <a:endParaRPr lang="en-US" b="1" dirty="0" smtClean="0"/>
          </a:p>
          <a:p>
            <a:pPr lvl="0" algn="r" rtl="1">
              <a:buClr>
                <a:srgbClr val="C00000"/>
              </a:buClr>
              <a:buFont typeface="Wingdings" pitchFamily="2" charset="2"/>
              <a:buChar char="§"/>
            </a:pPr>
            <a:r>
              <a:rPr lang="fa-IR" dirty="0" smtClean="0"/>
              <a:t>سیکلونهاي</a:t>
            </a:r>
            <a:r>
              <a:rPr lang="fa-IR" b="1" dirty="0" smtClean="0"/>
              <a:t> </a:t>
            </a:r>
            <a:r>
              <a:rPr lang="fa-IR" dirty="0" smtClean="0"/>
              <a:t>قطبی</a:t>
            </a:r>
            <a:r>
              <a:rPr lang="en-US" b="1" dirty="0" smtClean="0"/>
              <a:t> : </a:t>
            </a:r>
            <a:r>
              <a:rPr lang="fa-IR" dirty="0" smtClean="0"/>
              <a:t>از</a:t>
            </a:r>
            <a:r>
              <a:rPr lang="fa-IR" b="1" dirty="0" smtClean="0"/>
              <a:t> </a:t>
            </a:r>
            <a:r>
              <a:rPr lang="fa-IR" dirty="0" smtClean="0"/>
              <a:t>انواع</a:t>
            </a:r>
            <a:r>
              <a:rPr lang="fa-IR" b="1" dirty="0" smtClean="0"/>
              <a:t> </a:t>
            </a:r>
            <a:r>
              <a:rPr lang="fa-IR" dirty="0" smtClean="0"/>
              <a:t>سیکلونهاي</a:t>
            </a:r>
            <a:r>
              <a:rPr lang="fa-IR" b="1" dirty="0" smtClean="0"/>
              <a:t> </a:t>
            </a:r>
            <a:r>
              <a:rPr lang="fa-IR" dirty="0" smtClean="0"/>
              <a:t>غیر</a:t>
            </a:r>
            <a:r>
              <a:rPr lang="fa-IR" b="1" dirty="0" smtClean="0"/>
              <a:t> </a:t>
            </a:r>
            <a:r>
              <a:rPr lang="fa-IR" dirty="0" smtClean="0"/>
              <a:t>جبهه</a:t>
            </a:r>
            <a:r>
              <a:rPr lang="fa-IR" b="1" dirty="0" smtClean="0"/>
              <a:t> </a:t>
            </a:r>
            <a:r>
              <a:rPr lang="fa-IR" dirty="0" smtClean="0"/>
              <a:t>اي</a:t>
            </a:r>
            <a:r>
              <a:rPr lang="fa-IR" b="1" dirty="0" smtClean="0"/>
              <a:t> </a:t>
            </a:r>
            <a:r>
              <a:rPr lang="fa-IR" dirty="0" smtClean="0"/>
              <a:t>هستند.</a:t>
            </a:r>
            <a:endParaRPr lang="en-US" b="1" dirty="0" smtClean="0"/>
          </a:p>
          <a:p>
            <a:pPr lvl="0" algn="r" rtl="1">
              <a:buClr>
                <a:srgbClr val="C00000"/>
              </a:buClr>
              <a:buFont typeface="Wingdings" pitchFamily="2" charset="2"/>
              <a:buChar char="§"/>
            </a:pPr>
            <a:r>
              <a:rPr lang="fa-IR" dirty="0" smtClean="0"/>
              <a:t>سیکلونهاي</a:t>
            </a:r>
            <a:r>
              <a:rPr lang="fa-IR" b="1" dirty="0" smtClean="0"/>
              <a:t> </a:t>
            </a:r>
            <a:r>
              <a:rPr lang="fa-IR" dirty="0" smtClean="0"/>
              <a:t>دامنه</a:t>
            </a:r>
            <a:r>
              <a:rPr lang="fa-IR" b="1" dirty="0" smtClean="0"/>
              <a:t> </a:t>
            </a:r>
            <a:r>
              <a:rPr lang="fa-IR" dirty="0" smtClean="0"/>
              <a:t>نساء</a:t>
            </a:r>
            <a:r>
              <a:rPr lang="en-US" b="1" dirty="0" smtClean="0"/>
              <a:t> : </a:t>
            </a:r>
            <a:r>
              <a:rPr lang="fa-IR" dirty="0" smtClean="0"/>
              <a:t>جبهه</a:t>
            </a:r>
            <a:r>
              <a:rPr lang="fa-IR" b="1" dirty="0" smtClean="0"/>
              <a:t> </a:t>
            </a:r>
            <a:r>
              <a:rPr lang="fa-IR" dirty="0" smtClean="0"/>
              <a:t>سردي</a:t>
            </a:r>
            <a:r>
              <a:rPr lang="fa-IR" b="1" dirty="0" smtClean="0"/>
              <a:t> </a:t>
            </a:r>
            <a:r>
              <a:rPr lang="fa-IR" dirty="0" smtClean="0"/>
              <a:t>که</a:t>
            </a:r>
            <a:r>
              <a:rPr lang="fa-IR" b="1" dirty="0" smtClean="0"/>
              <a:t> </a:t>
            </a:r>
            <a:r>
              <a:rPr lang="fa-IR" dirty="0" smtClean="0"/>
              <a:t>از</a:t>
            </a:r>
            <a:r>
              <a:rPr lang="fa-IR" b="1" dirty="0" smtClean="0"/>
              <a:t> </a:t>
            </a:r>
            <a:r>
              <a:rPr lang="fa-IR" dirty="0" smtClean="0"/>
              <a:t>یک</a:t>
            </a:r>
            <a:r>
              <a:rPr lang="fa-IR" b="1" dirty="0" smtClean="0"/>
              <a:t> </a:t>
            </a:r>
            <a:r>
              <a:rPr lang="fa-IR" dirty="0" smtClean="0"/>
              <a:t>سلسله</a:t>
            </a:r>
            <a:r>
              <a:rPr lang="fa-IR" b="1" dirty="0" smtClean="0"/>
              <a:t> </a:t>
            </a:r>
            <a:r>
              <a:rPr lang="fa-IR" dirty="0" smtClean="0"/>
              <a:t>کوهستانی</a:t>
            </a:r>
            <a:r>
              <a:rPr lang="fa-IR" b="1" dirty="0" smtClean="0"/>
              <a:t> </a:t>
            </a:r>
            <a:r>
              <a:rPr lang="fa-IR" dirty="0" smtClean="0"/>
              <a:t>عبور</a:t>
            </a:r>
            <a:r>
              <a:rPr lang="fa-IR" b="1" dirty="0" smtClean="0"/>
              <a:t> </a:t>
            </a:r>
            <a:r>
              <a:rPr lang="fa-IR" dirty="0" smtClean="0"/>
              <a:t>می</a:t>
            </a:r>
            <a:r>
              <a:rPr lang="fa-IR" b="1" dirty="0" smtClean="0"/>
              <a:t> </a:t>
            </a:r>
            <a:r>
              <a:rPr lang="fa-IR" dirty="0" smtClean="0"/>
              <a:t>کند،</a:t>
            </a:r>
            <a:r>
              <a:rPr lang="fa-IR" b="1" dirty="0" smtClean="0"/>
              <a:t> </a:t>
            </a:r>
            <a:r>
              <a:rPr lang="fa-IR" dirty="0" smtClean="0"/>
              <a:t>یک</a:t>
            </a:r>
            <a:r>
              <a:rPr lang="fa-IR" b="1" dirty="0" smtClean="0"/>
              <a:t> </a:t>
            </a:r>
            <a:r>
              <a:rPr lang="fa-IR" dirty="0" smtClean="0"/>
              <a:t>سیکلون</a:t>
            </a:r>
            <a:r>
              <a:rPr lang="fa-IR" b="1" dirty="0" smtClean="0"/>
              <a:t> </a:t>
            </a:r>
            <a:r>
              <a:rPr lang="fa-IR" dirty="0" smtClean="0"/>
              <a:t>جبهه</a:t>
            </a:r>
            <a:r>
              <a:rPr lang="fa-IR" b="1" dirty="0" smtClean="0"/>
              <a:t> </a:t>
            </a:r>
            <a:r>
              <a:rPr lang="fa-IR" dirty="0" smtClean="0"/>
              <a:t>اي</a:t>
            </a:r>
            <a:r>
              <a:rPr lang="fa-IR" b="1" dirty="0" smtClean="0"/>
              <a:t> </a:t>
            </a:r>
            <a:r>
              <a:rPr lang="fa-IR" dirty="0" smtClean="0"/>
              <a:t>در دامنه</a:t>
            </a:r>
            <a:r>
              <a:rPr lang="fa-IR" b="1" dirty="0" smtClean="0"/>
              <a:t> </a:t>
            </a:r>
            <a:r>
              <a:rPr lang="fa-IR" dirty="0" smtClean="0"/>
              <a:t>آن</a:t>
            </a:r>
            <a:r>
              <a:rPr lang="fa-IR" b="1" dirty="0" smtClean="0"/>
              <a:t> </a:t>
            </a:r>
            <a:r>
              <a:rPr lang="fa-IR" dirty="0" smtClean="0"/>
              <a:t>بوجود</a:t>
            </a:r>
            <a:r>
              <a:rPr lang="fa-IR" b="1" dirty="0" smtClean="0"/>
              <a:t> </a:t>
            </a:r>
            <a:r>
              <a:rPr lang="fa-IR" dirty="0" smtClean="0"/>
              <a:t>می</a:t>
            </a:r>
            <a:r>
              <a:rPr lang="fa-IR" b="1" dirty="0" smtClean="0"/>
              <a:t> </a:t>
            </a:r>
            <a:r>
              <a:rPr lang="fa-IR" dirty="0" smtClean="0"/>
              <a:t>آورد.</a:t>
            </a:r>
            <a:endParaRPr lang="en-US" b="1" dirty="0" smtClean="0"/>
          </a:p>
          <a:p>
            <a:pPr lvl="0" algn="r" rtl="1">
              <a:buClr>
                <a:srgbClr val="C00000"/>
              </a:buClr>
              <a:buFont typeface="Wingdings" pitchFamily="2" charset="2"/>
              <a:buChar char="§"/>
            </a:pPr>
            <a:r>
              <a:rPr lang="fa-IR" dirty="0" smtClean="0"/>
              <a:t>کم</a:t>
            </a:r>
            <a:r>
              <a:rPr lang="fa-IR" b="1" dirty="0" smtClean="0"/>
              <a:t> </a:t>
            </a:r>
            <a:r>
              <a:rPr lang="fa-IR" dirty="0" smtClean="0"/>
              <a:t>فشارهاي</a:t>
            </a:r>
            <a:r>
              <a:rPr lang="fa-IR" b="1" dirty="0" smtClean="0"/>
              <a:t> </a:t>
            </a:r>
            <a:r>
              <a:rPr lang="fa-IR" dirty="0" smtClean="0"/>
              <a:t>حرارتی</a:t>
            </a:r>
            <a:r>
              <a:rPr lang="en-US" b="1" dirty="0" smtClean="0"/>
              <a:t> : </a:t>
            </a:r>
            <a:r>
              <a:rPr lang="fa-IR" dirty="0" smtClean="0"/>
              <a:t>در</a:t>
            </a:r>
            <a:r>
              <a:rPr lang="fa-IR" b="1" dirty="0" smtClean="0"/>
              <a:t> </a:t>
            </a:r>
            <a:r>
              <a:rPr lang="fa-IR" dirty="0" smtClean="0"/>
              <a:t>اثر</a:t>
            </a:r>
            <a:r>
              <a:rPr lang="fa-IR" b="1" dirty="0" smtClean="0"/>
              <a:t> </a:t>
            </a:r>
            <a:r>
              <a:rPr lang="fa-IR" dirty="0" smtClean="0"/>
              <a:t>اختلاف</a:t>
            </a:r>
            <a:r>
              <a:rPr lang="fa-IR" b="1" dirty="0" smtClean="0"/>
              <a:t> </a:t>
            </a:r>
            <a:r>
              <a:rPr lang="fa-IR" dirty="0" smtClean="0"/>
              <a:t>دما</a:t>
            </a:r>
            <a:r>
              <a:rPr lang="fa-IR" b="1" dirty="0" smtClean="0"/>
              <a:t> </a:t>
            </a:r>
            <a:r>
              <a:rPr lang="fa-IR" dirty="0" smtClean="0"/>
              <a:t>به</a:t>
            </a:r>
            <a:r>
              <a:rPr lang="fa-IR" b="1" dirty="0" smtClean="0"/>
              <a:t> </a:t>
            </a:r>
            <a:r>
              <a:rPr lang="fa-IR" dirty="0" smtClean="0"/>
              <a:t>خاطر</a:t>
            </a:r>
            <a:r>
              <a:rPr lang="fa-IR" b="1" dirty="0" smtClean="0"/>
              <a:t> </a:t>
            </a:r>
            <a:r>
              <a:rPr lang="fa-IR" dirty="0" smtClean="0"/>
              <a:t>گرم</a:t>
            </a:r>
            <a:r>
              <a:rPr lang="fa-IR" b="1" dirty="0" smtClean="0"/>
              <a:t> </a:t>
            </a:r>
            <a:r>
              <a:rPr lang="fa-IR" dirty="0" smtClean="0"/>
              <a:t>شدن</a:t>
            </a:r>
            <a:r>
              <a:rPr lang="fa-IR" b="1" dirty="0" smtClean="0"/>
              <a:t> </a:t>
            </a:r>
            <a:r>
              <a:rPr lang="fa-IR" dirty="0" smtClean="0"/>
              <a:t>سطح</a:t>
            </a:r>
            <a:r>
              <a:rPr lang="fa-IR" b="1" dirty="0" smtClean="0"/>
              <a:t> </a:t>
            </a:r>
            <a:r>
              <a:rPr lang="fa-IR" dirty="0" smtClean="0"/>
              <a:t>زمین</a:t>
            </a:r>
            <a:r>
              <a:rPr lang="fa-IR" b="1" dirty="0" smtClean="0"/>
              <a:t> </a:t>
            </a:r>
            <a:r>
              <a:rPr lang="fa-IR" dirty="0" smtClean="0"/>
              <a:t>بوجود</a:t>
            </a:r>
            <a:r>
              <a:rPr lang="fa-IR" b="1" dirty="0" smtClean="0"/>
              <a:t> </a:t>
            </a:r>
            <a:r>
              <a:rPr lang="fa-IR" dirty="0" smtClean="0"/>
              <a:t>می آید</a:t>
            </a:r>
            <a:r>
              <a:rPr lang="en-US" b="1" dirty="0" smtClean="0"/>
              <a:t> - </a:t>
            </a:r>
            <a:r>
              <a:rPr lang="fa-IR" dirty="0" smtClean="0"/>
              <a:t>وسعت</a:t>
            </a:r>
            <a:r>
              <a:rPr lang="fa-IR" b="1" dirty="0" smtClean="0"/>
              <a:t> </a:t>
            </a:r>
            <a:r>
              <a:rPr lang="fa-IR" dirty="0" smtClean="0"/>
              <a:t>آن</a:t>
            </a:r>
            <a:r>
              <a:rPr lang="fa-IR" b="1" dirty="0" smtClean="0"/>
              <a:t> </a:t>
            </a:r>
            <a:r>
              <a:rPr lang="fa-IR" dirty="0" smtClean="0"/>
              <a:t>کم</a:t>
            </a:r>
            <a:r>
              <a:rPr lang="fa-IR" b="1" dirty="0" smtClean="0"/>
              <a:t> </a:t>
            </a:r>
            <a:r>
              <a:rPr lang="fa-IR" dirty="0" smtClean="0"/>
              <a:t>است- هوا</a:t>
            </a:r>
            <a:r>
              <a:rPr lang="fa-IR" b="1" dirty="0" smtClean="0"/>
              <a:t> </a:t>
            </a:r>
            <a:r>
              <a:rPr lang="fa-IR" dirty="0" smtClean="0"/>
              <a:t>بشدت</a:t>
            </a:r>
            <a:r>
              <a:rPr lang="fa-IR" b="1" dirty="0" smtClean="0"/>
              <a:t> </a:t>
            </a:r>
            <a:r>
              <a:rPr lang="fa-IR" dirty="0" smtClean="0"/>
              <a:t>ناپایدار</a:t>
            </a:r>
            <a:r>
              <a:rPr lang="fa-IR" b="1" dirty="0" smtClean="0"/>
              <a:t> </a:t>
            </a:r>
            <a:r>
              <a:rPr lang="fa-IR" dirty="0" smtClean="0"/>
              <a:t>می</a:t>
            </a:r>
            <a:r>
              <a:rPr lang="fa-IR" b="1" dirty="0" smtClean="0"/>
              <a:t> </a:t>
            </a:r>
            <a:r>
              <a:rPr lang="fa-IR" dirty="0" smtClean="0"/>
              <a:t>گردد</a:t>
            </a:r>
            <a:r>
              <a:rPr lang="fa-IR" b="1" dirty="0" smtClean="0"/>
              <a:t> </a:t>
            </a:r>
            <a:r>
              <a:rPr lang="fa-IR" dirty="0" smtClean="0"/>
              <a:t>و</a:t>
            </a:r>
            <a:r>
              <a:rPr lang="fa-IR" b="1" dirty="0" smtClean="0"/>
              <a:t> </a:t>
            </a:r>
            <a:r>
              <a:rPr lang="fa-IR" dirty="0" smtClean="0"/>
              <a:t>بادهاي</a:t>
            </a:r>
            <a:r>
              <a:rPr lang="fa-IR" b="1" dirty="0" smtClean="0"/>
              <a:t> </a:t>
            </a:r>
            <a:r>
              <a:rPr lang="fa-IR" dirty="0" smtClean="0"/>
              <a:t>طوفانی</a:t>
            </a:r>
            <a:r>
              <a:rPr lang="fa-IR" b="1" dirty="0" smtClean="0"/>
              <a:t> </a:t>
            </a:r>
            <a:r>
              <a:rPr lang="fa-IR" dirty="0" smtClean="0"/>
              <a:t>همراه</a:t>
            </a:r>
            <a:r>
              <a:rPr lang="fa-IR" b="1" dirty="0" smtClean="0"/>
              <a:t> </a:t>
            </a:r>
            <a:r>
              <a:rPr lang="fa-IR" dirty="0" smtClean="0"/>
              <a:t>با</a:t>
            </a:r>
            <a:r>
              <a:rPr lang="fa-IR" b="1" dirty="0" smtClean="0"/>
              <a:t> </a:t>
            </a:r>
            <a:r>
              <a:rPr lang="fa-IR" dirty="0" smtClean="0"/>
              <a:t>گرد</a:t>
            </a:r>
            <a:r>
              <a:rPr lang="fa-IR" b="1" dirty="0" smtClean="0"/>
              <a:t> </a:t>
            </a:r>
            <a:r>
              <a:rPr lang="fa-IR" dirty="0" smtClean="0"/>
              <a:t>و</a:t>
            </a:r>
            <a:r>
              <a:rPr lang="fa-IR" b="1" dirty="0" smtClean="0"/>
              <a:t> </a:t>
            </a:r>
            <a:r>
              <a:rPr lang="fa-IR" dirty="0" smtClean="0"/>
              <a:t>غبار</a:t>
            </a:r>
            <a:r>
              <a:rPr lang="fa-IR" b="1" dirty="0" smtClean="0"/>
              <a:t> </a:t>
            </a:r>
            <a:r>
              <a:rPr lang="fa-IR" dirty="0" smtClean="0"/>
              <a:t>در</a:t>
            </a:r>
            <a:r>
              <a:rPr lang="fa-IR" b="1" dirty="0" smtClean="0"/>
              <a:t> </a:t>
            </a:r>
            <a:r>
              <a:rPr lang="fa-IR" dirty="0" smtClean="0"/>
              <a:t>نواحی</a:t>
            </a:r>
            <a:r>
              <a:rPr lang="fa-IR" b="1" dirty="0" smtClean="0"/>
              <a:t> </a:t>
            </a:r>
            <a:r>
              <a:rPr lang="fa-IR" dirty="0" smtClean="0"/>
              <a:t>بیابانی</a:t>
            </a:r>
            <a:r>
              <a:rPr lang="fa-IR" b="1" dirty="0" smtClean="0"/>
              <a:t> </a:t>
            </a:r>
            <a:r>
              <a:rPr lang="fa-IR" dirty="0" smtClean="0"/>
              <a:t>هموار</a:t>
            </a:r>
            <a:r>
              <a:rPr lang="fa-IR" b="1" dirty="0" smtClean="0"/>
              <a:t> </a:t>
            </a:r>
            <a:r>
              <a:rPr lang="fa-IR" dirty="0" smtClean="0"/>
              <a:t>دنیا</a:t>
            </a:r>
            <a:r>
              <a:rPr lang="fa-IR" b="1" dirty="0" smtClean="0"/>
              <a:t> </a:t>
            </a:r>
            <a:r>
              <a:rPr lang="fa-IR" dirty="0" smtClean="0"/>
              <a:t>بوجود</a:t>
            </a:r>
            <a:r>
              <a:rPr lang="fa-IR" b="1" dirty="0" smtClean="0"/>
              <a:t> </a:t>
            </a:r>
            <a:r>
              <a:rPr lang="fa-IR" dirty="0" smtClean="0"/>
              <a:t>می</a:t>
            </a:r>
            <a:r>
              <a:rPr lang="fa-IR" b="1" dirty="0" smtClean="0"/>
              <a:t> </a:t>
            </a:r>
            <a:r>
              <a:rPr lang="fa-IR" dirty="0" smtClean="0"/>
              <a:t>آورد</a:t>
            </a:r>
            <a:r>
              <a:rPr lang="fa-IR" b="1" dirty="0" smtClean="0"/>
              <a:t>.</a:t>
            </a:r>
            <a:endParaRPr lang="en-US" b="1" dirty="0" smtClean="0"/>
          </a:p>
          <a:p>
            <a:pPr algn="r" rtl="1">
              <a:buClr>
                <a:srgbClr val="C00000"/>
              </a:buClr>
              <a:buNone/>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ar-SA" b="1" dirty="0" smtClean="0">
                <a:solidFill>
                  <a:srgbClr val="C00000"/>
                </a:solidFill>
              </a:rPr>
              <a:t>سیکلونهاي گرم و سرد</a:t>
            </a:r>
            <a:endParaRPr lang="fa-IR" b="1" dirty="0" smtClean="0">
              <a:solidFill>
                <a:srgbClr val="C00000"/>
              </a:solidFill>
            </a:endParaRPr>
          </a:p>
          <a:p>
            <a:pPr lvl="0" algn="r" rtl="1">
              <a:buClr>
                <a:srgbClr val="C00000"/>
              </a:buClr>
              <a:buFont typeface="Wingdings" pitchFamily="2" charset="2"/>
              <a:buChar char="§"/>
            </a:pPr>
            <a:r>
              <a:rPr lang="fa-IR" dirty="0" smtClean="0">
                <a:solidFill>
                  <a:srgbClr val="C00000"/>
                </a:solidFill>
              </a:rPr>
              <a:t>سیکلون گرم </a:t>
            </a:r>
            <a:r>
              <a:rPr lang="fa-IR" dirty="0" smtClean="0"/>
              <a:t>، سیکلونی است که در تمام سطوح ارتفاعی، ناحیه مرکزي آن گرمتر از اطراف می باشد</a:t>
            </a:r>
            <a:r>
              <a:rPr lang="en-US" dirty="0" smtClean="0"/>
              <a:t>. </a:t>
            </a:r>
            <a:r>
              <a:rPr lang="fa-IR" dirty="0" smtClean="0"/>
              <a:t>گرادیان فشار قائم در مرکز گرم کمتر از نواحی اطراف آن می باشد و در سطح زمین سریعا با ارتفاع از بین می رود.</a:t>
            </a:r>
          </a:p>
          <a:p>
            <a:pPr lvl="0" algn="r" rtl="1">
              <a:buClr>
                <a:srgbClr val="C00000"/>
              </a:buClr>
              <a:buFont typeface="Wingdings" pitchFamily="2" charset="2"/>
              <a:buChar char="§"/>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5" name="Picture 4"/>
          <p:cNvPicPr/>
          <p:nvPr/>
        </p:nvPicPr>
        <p:blipFill>
          <a:blip r:embed="rId2" cstate="print"/>
          <a:srcRect/>
          <a:stretch>
            <a:fillRect/>
          </a:stretch>
        </p:blipFill>
        <p:spPr bwMode="auto">
          <a:xfrm>
            <a:off x="1447800" y="3048000"/>
            <a:ext cx="6324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ar-SA" b="1" dirty="0" smtClean="0">
                <a:solidFill>
                  <a:srgbClr val="C00000"/>
                </a:solidFill>
              </a:rPr>
              <a:t>سیکلونهاي گرم و سرد</a:t>
            </a:r>
            <a:endParaRPr lang="fa-IR" b="1" dirty="0" smtClean="0">
              <a:solidFill>
                <a:srgbClr val="C00000"/>
              </a:solidFill>
            </a:endParaRPr>
          </a:p>
          <a:p>
            <a:pPr algn="r" rtl="1">
              <a:buClr>
                <a:srgbClr val="C00000"/>
              </a:buClr>
              <a:buFont typeface="Wingdings" pitchFamily="2" charset="2"/>
              <a:buChar char="§"/>
            </a:pPr>
            <a:r>
              <a:rPr lang="fa-IR" dirty="0" smtClean="0">
                <a:solidFill>
                  <a:srgbClr val="C00000"/>
                </a:solidFill>
              </a:rPr>
              <a:t>سیکلون</a:t>
            </a:r>
            <a:r>
              <a:rPr lang="fa-IR" b="1" dirty="0" smtClean="0">
                <a:solidFill>
                  <a:srgbClr val="C00000"/>
                </a:solidFill>
              </a:rPr>
              <a:t> </a:t>
            </a:r>
            <a:r>
              <a:rPr lang="fa-IR" dirty="0" smtClean="0">
                <a:solidFill>
                  <a:srgbClr val="C00000"/>
                </a:solidFill>
              </a:rPr>
              <a:t>سرد</a:t>
            </a:r>
          </a:p>
          <a:p>
            <a:pPr algn="r" rtl="1">
              <a:buClr>
                <a:srgbClr val="C00000"/>
              </a:buClr>
              <a:buFont typeface="Wingdings" pitchFamily="2" charset="2"/>
              <a:buChar char="§"/>
            </a:pPr>
            <a:endParaRPr lang="fa-IR" b="1" dirty="0" smtClean="0"/>
          </a:p>
          <a:p>
            <a:pPr algn="r" rtl="1">
              <a:buClr>
                <a:srgbClr val="C00000"/>
              </a:buClr>
              <a:buFont typeface="Wingdings" pitchFamily="2" charset="2"/>
              <a:buChar char="§"/>
            </a:pPr>
            <a:endParaRPr lang="en-US" b="1" dirty="0" smtClean="0"/>
          </a:p>
          <a:p>
            <a:pPr lvl="0" algn="r" rtl="1">
              <a:buClr>
                <a:srgbClr val="C00000"/>
              </a:buClr>
              <a:buFont typeface="Wingdings" pitchFamily="2" charset="2"/>
              <a:buChar char="§"/>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6" name="Picture 5"/>
          <p:cNvPicPr/>
          <p:nvPr/>
        </p:nvPicPr>
        <p:blipFill>
          <a:blip r:embed="rId2" cstate="print"/>
          <a:srcRect/>
          <a:stretch>
            <a:fillRect/>
          </a:stretch>
        </p:blipFill>
        <p:spPr bwMode="auto">
          <a:xfrm>
            <a:off x="1781174" y="2828924"/>
            <a:ext cx="5915025" cy="151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ar-SA" b="1" dirty="0" smtClean="0">
                <a:solidFill>
                  <a:srgbClr val="C00000"/>
                </a:solidFill>
              </a:rPr>
              <a:t>آنتی سیکلونها</a:t>
            </a:r>
            <a:endParaRPr lang="fa-IR" b="1" dirty="0" smtClean="0">
              <a:solidFill>
                <a:srgbClr val="C00000"/>
              </a:solidFill>
            </a:endParaRPr>
          </a:p>
          <a:p>
            <a:pPr algn="r" rtl="1">
              <a:buClr>
                <a:srgbClr val="C00000"/>
              </a:buClr>
              <a:buFont typeface="Wingdings" pitchFamily="2" charset="2"/>
              <a:buChar char="§"/>
            </a:pPr>
            <a:r>
              <a:rPr lang="fa-IR" dirty="0" smtClean="0"/>
              <a:t>مناطق پرفشار، مدور و غیرمنظم را که جهت حرکت آنها در جهت حرکت عقربه های ساعت است، واچرخند یا آنتی سیکلون می نامند.</a:t>
            </a:r>
          </a:p>
          <a:p>
            <a:pPr algn="r" rtl="1">
              <a:buClr>
                <a:srgbClr val="C00000"/>
              </a:buClr>
              <a:buFont typeface="Wingdings" pitchFamily="2" charset="2"/>
              <a:buChar char="§"/>
            </a:pPr>
            <a:r>
              <a:rPr lang="fa-IR" dirty="0" smtClean="0"/>
              <a:t> از آنجا که جهت حرکت باد در آنتی سیکلون ها بر خلاف جهت حرکت باد در</a:t>
            </a:r>
            <a:r>
              <a:rPr lang="en-US" b="1" dirty="0" smtClean="0"/>
              <a:t> </a:t>
            </a:r>
            <a:r>
              <a:rPr lang="fa-IR" dirty="0" smtClean="0"/>
              <a:t>سیکلون</a:t>
            </a:r>
            <a:r>
              <a:rPr lang="en-US" b="1" dirty="0" smtClean="0"/>
              <a:t> </a:t>
            </a:r>
            <a:r>
              <a:rPr lang="fa-IR" dirty="0" smtClean="0"/>
              <a:t>ها می باشد بنابراین به آن حرکت، واچرخندی و چنین سیستمی را سیستم واچرخندی می گویند. </a:t>
            </a:r>
          </a:p>
          <a:p>
            <a:pPr algn="r" rtl="1">
              <a:buClr>
                <a:srgbClr val="C00000"/>
              </a:buClr>
              <a:buFont typeface="Wingdings" pitchFamily="2" charset="2"/>
              <a:buChar char="§"/>
            </a:pPr>
            <a:r>
              <a:rPr lang="fa-IR" dirty="0" smtClean="0"/>
              <a:t>آنتی سیکلون ها در شرایط هوا و اقلیم نقش بسیار مهمی دارند.</a:t>
            </a:r>
          </a:p>
          <a:p>
            <a:pPr algn="r" rtl="1">
              <a:buClr>
                <a:srgbClr val="C00000"/>
              </a:buClr>
              <a:buFont typeface="Wingdings" pitchFamily="2" charset="2"/>
              <a:buChar char="§"/>
            </a:pPr>
            <a:r>
              <a:rPr lang="fa-IR" dirty="0" smtClean="0"/>
              <a:t> از نظر دینامیک، آنتی سیکلون ها از بسیاری جهات شبیه سیکلون ها هستند. </a:t>
            </a:r>
          </a:p>
          <a:p>
            <a:pPr algn="r" rtl="1">
              <a:buClr>
                <a:srgbClr val="C00000"/>
              </a:buClr>
              <a:buFont typeface="Wingdings" pitchFamily="2" charset="2"/>
              <a:buChar char="§"/>
            </a:pPr>
            <a:r>
              <a:rPr lang="fa-IR" dirty="0" smtClean="0"/>
              <a:t>آنتی سیکلون ها مراکز پرفشار بوده و حرکت هوا در آنها از مرکز به اطراف و از بالا به پایین است. </a:t>
            </a:r>
          </a:p>
          <a:p>
            <a:pPr algn="r" rtl="1">
              <a:buClr>
                <a:srgbClr val="C00000"/>
              </a:buClr>
              <a:buFont typeface="Wingdings" pitchFamily="2" charset="2"/>
              <a:buChar char="§"/>
            </a:pPr>
            <a:r>
              <a:rPr lang="fa-IR" dirty="0" smtClean="0"/>
              <a:t>در نیمکره شمالی گردش هوا در آن در جهت حرکت عقربه های ساعت و در نیمکره جنوبی بر خلاف جهت حرکت عقربه های ساعت میباشد</a:t>
            </a:r>
            <a:r>
              <a:rPr lang="en-US" b="1" dirty="0" smtClean="0"/>
              <a:t>.</a:t>
            </a:r>
          </a:p>
          <a:p>
            <a:pPr algn="r" rtl="1">
              <a:buClr>
                <a:srgbClr val="C00000"/>
              </a:buClr>
              <a:buFont typeface="Wingdings" pitchFamily="2" charset="2"/>
              <a:buChar char="§"/>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ar-SA" b="1" dirty="0" smtClean="0">
                <a:solidFill>
                  <a:srgbClr val="C00000"/>
                </a:solidFill>
              </a:rPr>
              <a:t>آنتی سیکلونها</a:t>
            </a:r>
            <a:endParaRPr lang="fa-IR" b="1" dirty="0" smtClean="0">
              <a:solidFill>
                <a:srgbClr val="C00000"/>
              </a:solidFill>
            </a:endParaRPr>
          </a:p>
          <a:p>
            <a:pPr algn="r" rtl="1">
              <a:buClr>
                <a:srgbClr val="C00000"/>
              </a:buClr>
              <a:buFont typeface="Wingdings" pitchFamily="2" charset="2"/>
              <a:buChar char="§"/>
            </a:pPr>
            <a:r>
              <a:rPr lang="fa-IR" dirty="0" smtClean="0"/>
              <a:t>هر</a:t>
            </a:r>
            <a:r>
              <a:rPr lang="fa-IR" b="1" dirty="0" smtClean="0"/>
              <a:t> </a:t>
            </a:r>
            <a:r>
              <a:rPr lang="fa-IR" dirty="0" smtClean="0"/>
              <a:t>آنتی</a:t>
            </a:r>
            <a:r>
              <a:rPr lang="fa-IR" b="1" dirty="0" smtClean="0"/>
              <a:t> </a:t>
            </a:r>
            <a:r>
              <a:rPr lang="fa-IR" dirty="0" smtClean="0"/>
              <a:t>سیکلون</a:t>
            </a:r>
            <a:r>
              <a:rPr lang="fa-IR" b="1" dirty="0" smtClean="0"/>
              <a:t> </a:t>
            </a:r>
            <a:r>
              <a:rPr lang="fa-IR" dirty="0" smtClean="0"/>
              <a:t>یک</a:t>
            </a:r>
            <a:r>
              <a:rPr lang="fa-IR" b="1" dirty="0" smtClean="0"/>
              <a:t> </a:t>
            </a:r>
            <a:r>
              <a:rPr lang="fa-IR" dirty="0" smtClean="0"/>
              <a:t>توده</a:t>
            </a:r>
            <a:r>
              <a:rPr lang="fa-IR" b="1" dirty="0" smtClean="0"/>
              <a:t> </a:t>
            </a:r>
            <a:r>
              <a:rPr lang="fa-IR" dirty="0" smtClean="0"/>
              <a:t>هواست</a:t>
            </a:r>
            <a:endParaRPr lang="en-US" b="1" dirty="0" smtClean="0"/>
          </a:p>
          <a:p>
            <a:pPr algn="r" rtl="1">
              <a:buClr>
                <a:srgbClr val="C00000"/>
              </a:buClr>
              <a:buFont typeface="Wingdings" pitchFamily="2" charset="2"/>
              <a:buChar char="§"/>
            </a:pPr>
            <a:r>
              <a:rPr lang="fa-IR" dirty="0" smtClean="0"/>
              <a:t>جبهه</a:t>
            </a:r>
            <a:r>
              <a:rPr lang="fa-IR" b="1" dirty="0" smtClean="0"/>
              <a:t> </a:t>
            </a:r>
            <a:r>
              <a:rPr lang="fa-IR" dirty="0" smtClean="0"/>
              <a:t>ها</a:t>
            </a:r>
            <a:r>
              <a:rPr lang="en-US" b="1" dirty="0" smtClean="0"/>
              <a:t> </a:t>
            </a:r>
            <a:r>
              <a:rPr lang="fa-IR" dirty="0" smtClean="0"/>
              <a:t>منطقه</a:t>
            </a:r>
            <a:r>
              <a:rPr lang="fa-IR" b="1" dirty="0" smtClean="0"/>
              <a:t> </a:t>
            </a:r>
            <a:r>
              <a:rPr lang="fa-IR" dirty="0" smtClean="0"/>
              <a:t>گذر</a:t>
            </a:r>
            <a:r>
              <a:rPr lang="fa-IR" b="1" dirty="0" smtClean="0"/>
              <a:t> </a:t>
            </a:r>
            <a:r>
              <a:rPr lang="fa-IR" dirty="0" smtClean="0"/>
              <a:t>هستند</a:t>
            </a:r>
            <a:r>
              <a:rPr lang="en-US" b="1" dirty="0" smtClean="0"/>
              <a:t> </a:t>
            </a:r>
            <a:endParaRPr lang="fa-IR" b="1" dirty="0" smtClean="0"/>
          </a:p>
          <a:p>
            <a:pPr algn="r" rtl="1">
              <a:buClr>
                <a:srgbClr val="C00000"/>
              </a:buClr>
              <a:buFont typeface="Wingdings" pitchFamily="2" charset="2"/>
              <a:buChar char="§"/>
            </a:pPr>
            <a:r>
              <a:rPr lang="en-US" b="1" dirty="0" smtClean="0"/>
              <a:t> </a:t>
            </a:r>
            <a:r>
              <a:rPr lang="fa-IR" dirty="0" smtClean="0"/>
              <a:t>جبهه</a:t>
            </a:r>
            <a:r>
              <a:rPr lang="fa-IR" b="1" dirty="0" smtClean="0"/>
              <a:t> </a:t>
            </a:r>
            <a:r>
              <a:rPr lang="fa-IR" dirty="0" smtClean="0"/>
              <a:t>ها</a:t>
            </a:r>
            <a:r>
              <a:rPr lang="fa-IR" b="1" dirty="0" smtClean="0"/>
              <a:t> </a:t>
            </a:r>
            <a:r>
              <a:rPr lang="fa-IR" dirty="0" smtClean="0"/>
              <a:t>هوایی</a:t>
            </a:r>
            <a:r>
              <a:rPr lang="fa-IR" b="1" dirty="0" smtClean="0"/>
              <a:t> </a:t>
            </a:r>
            <a:r>
              <a:rPr lang="fa-IR" dirty="0" smtClean="0"/>
              <a:t>باروکلینیک</a:t>
            </a:r>
            <a:r>
              <a:rPr lang="fa-IR" b="1" dirty="0" smtClean="0"/>
              <a:t> </a:t>
            </a:r>
            <a:r>
              <a:rPr lang="fa-IR" dirty="0" smtClean="0"/>
              <a:t>دارند</a:t>
            </a:r>
            <a:r>
              <a:rPr lang="en-US" b="1" dirty="0" smtClean="0"/>
              <a:t>.</a:t>
            </a:r>
          </a:p>
          <a:p>
            <a:pPr algn="r" rtl="1">
              <a:buClr>
                <a:srgbClr val="C00000"/>
              </a:buClr>
              <a:buFont typeface="Wingdings" pitchFamily="2" charset="2"/>
              <a:buChar char="§"/>
            </a:pPr>
            <a:r>
              <a:rPr lang="fa-IR" dirty="0" smtClean="0"/>
              <a:t>توده</a:t>
            </a:r>
            <a:r>
              <a:rPr lang="fa-IR" b="1" dirty="0" smtClean="0"/>
              <a:t> </a:t>
            </a:r>
            <a:r>
              <a:rPr lang="fa-IR" dirty="0" smtClean="0"/>
              <a:t>هاي</a:t>
            </a:r>
            <a:r>
              <a:rPr lang="fa-IR" b="1" dirty="0" smtClean="0"/>
              <a:t> </a:t>
            </a:r>
            <a:r>
              <a:rPr lang="fa-IR" dirty="0" smtClean="0"/>
              <a:t>هوا</a:t>
            </a:r>
            <a:r>
              <a:rPr lang="fa-IR" b="1" dirty="0" smtClean="0"/>
              <a:t> </a:t>
            </a:r>
            <a:r>
              <a:rPr lang="fa-IR" dirty="0" smtClean="0"/>
              <a:t>معرف</a:t>
            </a:r>
            <a:r>
              <a:rPr lang="fa-IR" b="1" dirty="0" smtClean="0"/>
              <a:t> </a:t>
            </a:r>
            <a:r>
              <a:rPr lang="fa-IR" dirty="0" smtClean="0"/>
              <a:t>آنتی</a:t>
            </a:r>
            <a:r>
              <a:rPr lang="fa-IR" b="1" dirty="0" smtClean="0"/>
              <a:t> </a:t>
            </a:r>
            <a:r>
              <a:rPr lang="fa-IR" dirty="0" smtClean="0"/>
              <a:t>سیکلونها</a:t>
            </a:r>
            <a:r>
              <a:rPr lang="fa-IR" b="1" dirty="0" smtClean="0"/>
              <a:t> </a:t>
            </a:r>
            <a:r>
              <a:rPr lang="fa-IR" dirty="0" smtClean="0"/>
              <a:t>و</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یا</a:t>
            </a:r>
            <a:r>
              <a:rPr lang="fa-IR" b="1" dirty="0" smtClean="0"/>
              <a:t> </a:t>
            </a:r>
            <a:r>
              <a:rPr lang="fa-IR" dirty="0" smtClean="0"/>
              <a:t>هر</a:t>
            </a:r>
            <a:r>
              <a:rPr lang="fa-IR" b="1" dirty="0" smtClean="0"/>
              <a:t> </a:t>
            </a:r>
            <a:r>
              <a:rPr lang="fa-IR" dirty="0" smtClean="0"/>
              <a:t>جبهه</a:t>
            </a:r>
            <a:r>
              <a:rPr lang="fa-IR" b="1" dirty="0" smtClean="0"/>
              <a:t> </a:t>
            </a:r>
            <a:r>
              <a:rPr lang="fa-IR" dirty="0" smtClean="0"/>
              <a:t>دیگر)</a:t>
            </a:r>
            <a:r>
              <a:rPr lang="fa-IR" b="1" dirty="0" smtClean="0"/>
              <a:t> </a:t>
            </a:r>
            <a:r>
              <a:rPr lang="fa-IR" dirty="0" smtClean="0"/>
              <a:t>نشان</a:t>
            </a:r>
            <a:r>
              <a:rPr lang="fa-IR" b="1" dirty="0" smtClean="0"/>
              <a:t> </a:t>
            </a:r>
            <a:r>
              <a:rPr lang="fa-IR" dirty="0" smtClean="0"/>
              <a:t>دهنده</a:t>
            </a:r>
            <a:r>
              <a:rPr lang="fa-IR" b="1" dirty="0" smtClean="0"/>
              <a:t> </a:t>
            </a:r>
            <a:r>
              <a:rPr lang="fa-IR" dirty="0" smtClean="0"/>
              <a:t>هواي</a:t>
            </a:r>
            <a:r>
              <a:rPr lang="fa-IR" b="1" dirty="0" smtClean="0"/>
              <a:t> </a:t>
            </a:r>
            <a:r>
              <a:rPr lang="fa-IR" dirty="0" smtClean="0"/>
              <a:t>ناآرام</a:t>
            </a:r>
            <a:r>
              <a:rPr lang="fa-IR" b="1" dirty="0" smtClean="0"/>
              <a:t> </a:t>
            </a:r>
            <a:r>
              <a:rPr lang="fa-IR" dirty="0" smtClean="0"/>
              <a:t>سیکلونهاست</a:t>
            </a:r>
            <a:r>
              <a:rPr lang="en-US" b="1" dirty="0" smtClean="0"/>
              <a:t>.</a:t>
            </a:r>
            <a:endParaRPr lang="fa-IR" b="1" dirty="0" smtClean="0"/>
          </a:p>
          <a:p>
            <a:pPr algn="r" rtl="1">
              <a:buClr>
                <a:srgbClr val="C00000"/>
              </a:buClr>
              <a:buFont typeface="Wingdings" pitchFamily="2" charset="2"/>
              <a:buChar char="§"/>
            </a:pPr>
            <a:r>
              <a:rPr lang="fa-IR" dirty="0" smtClean="0"/>
              <a:t>آنتی</a:t>
            </a:r>
            <a:r>
              <a:rPr lang="fa-IR" b="1" dirty="0" smtClean="0"/>
              <a:t> </a:t>
            </a:r>
            <a:r>
              <a:rPr lang="fa-IR" dirty="0" smtClean="0"/>
              <a:t>سیکلونها سیستم</a:t>
            </a:r>
            <a:r>
              <a:rPr lang="fa-IR" b="1" dirty="0" smtClean="0"/>
              <a:t> </a:t>
            </a:r>
            <a:r>
              <a:rPr lang="fa-IR" dirty="0" smtClean="0"/>
              <a:t>هاي</a:t>
            </a:r>
            <a:r>
              <a:rPr lang="fa-IR" b="1" dirty="0" smtClean="0"/>
              <a:t> </a:t>
            </a:r>
            <a:r>
              <a:rPr lang="fa-IR" dirty="0" smtClean="0"/>
              <a:t>سینوپتیک</a:t>
            </a:r>
            <a:r>
              <a:rPr lang="fa-IR" b="1" dirty="0" smtClean="0"/>
              <a:t> </a:t>
            </a:r>
            <a:r>
              <a:rPr lang="fa-IR" dirty="0" smtClean="0"/>
              <a:t>نسبتا</a:t>
            </a:r>
            <a:r>
              <a:rPr lang="fa-IR" b="1" dirty="0" smtClean="0"/>
              <a:t> </a:t>
            </a:r>
            <a:r>
              <a:rPr lang="fa-IR" dirty="0" smtClean="0"/>
              <a:t>پایداري</a:t>
            </a:r>
            <a:r>
              <a:rPr lang="fa-IR" b="1" dirty="0" smtClean="0"/>
              <a:t> </a:t>
            </a:r>
            <a:r>
              <a:rPr lang="fa-IR" dirty="0" smtClean="0"/>
              <a:t>هستند</a:t>
            </a:r>
            <a:r>
              <a:rPr lang="fa-IR" b="1" dirty="0" smtClean="0"/>
              <a:t> </a:t>
            </a:r>
            <a:r>
              <a:rPr lang="fa-IR" dirty="0" smtClean="0"/>
              <a:t>و</a:t>
            </a:r>
            <a:r>
              <a:rPr lang="fa-IR" b="1" dirty="0" smtClean="0"/>
              <a:t> </a:t>
            </a:r>
            <a:r>
              <a:rPr lang="fa-IR" dirty="0" smtClean="0"/>
              <a:t>اغلب</a:t>
            </a:r>
            <a:r>
              <a:rPr lang="fa-IR" b="1" dirty="0" smtClean="0"/>
              <a:t> </a:t>
            </a:r>
            <a:r>
              <a:rPr lang="fa-IR" dirty="0" smtClean="0"/>
              <a:t>هواي</a:t>
            </a:r>
            <a:r>
              <a:rPr lang="fa-IR" b="1" dirty="0" smtClean="0"/>
              <a:t> </a:t>
            </a:r>
            <a:r>
              <a:rPr lang="fa-IR" dirty="0" smtClean="0"/>
              <a:t>آرام</a:t>
            </a:r>
            <a:r>
              <a:rPr lang="fa-IR" b="1" dirty="0" smtClean="0"/>
              <a:t> </a:t>
            </a:r>
            <a:r>
              <a:rPr lang="fa-IR" dirty="0" smtClean="0"/>
              <a:t>و</a:t>
            </a:r>
            <a:r>
              <a:rPr lang="fa-IR" b="1" dirty="0" smtClean="0"/>
              <a:t> </a:t>
            </a:r>
            <a:r>
              <a:rPr lang="fa-IR" dirty="0" smtClean="0"/>
              <a:t>آفتابی</a:t>
            </a:r>
            <a:r>
              <a:rPr lang="fa-IR" b="1" dirty="0" smtClean="0"/>
              <a:t> </a:t>
            </a:r>
            <a:r>
              <a:rPr lang="fa-IR" dirty="0" smtClean="0"/>
              <a:t>را</a:t>
            </a:r>
            <a:r>
              <a:rPr lang="fa-IR" b="1" dirty="0" smtClean="0"/>
              <a:t> </a:t>
            </a:r>
            <a:r>
              <a:rPr lang="fa-IR" dirty="0" smtClean="0"/>
              <a:t>دارند. </a:t>
            </a:r>
            <a:r>
              <a:rPr lang="fa-IR" b="1" dirty="0" smtClean="0"/>
              <a:t> </a:t>
            </a:r>
            <a:r>
              <a:rPr lang="fa-IR" dirty="0" smtClean="0"/>
              <a:t>اینها</a:t>
            </a:r>
            <a:r>
              <a:rPr lang="fa-IR" b="1" dirty="0" smtClean="0"/>
              <a:t> </a:t>
            </a:r>
            <a:r>
              <a:rPr lang="fa-IR" dirty="0" smtClean="0"/>
              <a:t>هم</a:t>
            </a:r>
            <a:r>
              <a:rPr lang="fa-IR" b="1" dirty="0" smtClean="0"/>
              <a:t> </a:t>
            </a:r>
            <a:r>
              <a:rPr lang="fa-IR" dirty="0" smtClean="0"/>
              <a:t>در قسمت</a:t>
            </a:r>
            <a:r>
              <a:rPr lang="fa-IR" b="1" dirty="0" smtClean="0"/>
              <a:t> </a:t>
            </a:r>
            <a:r>
              <a:rPr lang="fa-IR" dirty="0" smtClean="0"/>
              <a:t>عقب</a:t>
            </a:r>
            <a:r>
              <a:rPr lang="fa-IR" b="1" dirty="0" smtClean="0"/>
              <a:t> </a:t>
            </a:r>
            <a:r>
              <a:rPr lang="fa-IR" dirty="0" smtClean="0"/>
              <a:t>موجهاي</a:t>
            </a:r>
            <a:r>
              <a:rPr lang="fa-IR" b="1" dirty="0" smtClean="0"/>
              <a:t> </a:t>
            </a:r>
            <a:r>
              <a:rPr lang="fa-IR" dirty="0" smtClean="0"/>
              <a:t>کوتاه</a:t>
            </a:r>
            <a:r>
              <a:rPr lang="fa-IR" b="1" dirty="0" smtClean="0"/>
              <a:t> </a:t>
            </a:r>
            <a:r>
              <a:rPr lang="fa-IR" dirty="0" smtClean="0"/>
              <a:t>تشکیل</a:t>
            </a:r>
            <a:r>
              <a:rPr lang="fa-IR" b="1" dirty="0" smtClean="0"/>
              <a:t> </a:t>
            </a:r>
            <a:r>
              <a:rPr lang="fa-IR" dirty="0" smtClean="0"/>
              <a:t>می</a:t>
            </a:r>
            <a:r>
              <a:rPr lang="fa-IR" b="1" dirty="0" smtClean="0"/>
              <a:t> </a:t>
            </a:r>
            <a:r>
              <a:rPr lang="fa-IR" dirty="0" smtClean="0"/>
              <a:t>شوند</a:t>
            </a:r>
            <a:r>
              <a:rPr lang="fa-IR" b="1" dirty="0" smtClean="0"/>
              <a:t> </a:t>
            </a:r>
            <a:r>
              <a:rPr lang="fa-IR" dirty="0" smtClean="0"/>
              <a:t>و</a:t>
            </a:r>
            <a:r>
              <a:rPr lang="fa-IR" b="1" dirty="0" smtClean="0"/>
              <a:t> </a:t>
            </a:r>
            <a:r>
              <a:rPr lang="fa-IR" dirty="0" smtClean="0"/>
              <a:t>در</a:t>
            </a:r>
            <a:r>
              <a:rPr lang="fa-IR" b="1" dirty="0" smtClean="0"/>
              <a:t> </a:t>
            </a:r>
            <a:r>
              <a:rPr lang="fa-IR" dirty="0" smtClean="0"/>
              <a:t>طرف</a:t>
            </a:r>
            <a:r>
              <a:rPr lang="fa-IR" b="1" dirty="0" smtClean="0"/>
              <a:t> </a:t>
            </a:r>
            <a:r>
              <a:rPr lang="fa-IR" dirty="0" smtClean="0"/>
              <a:t>شمالی</a:t>
            </a:r>
            <a:r>
              <a:rPr lang="fa-IR" b="1" dirty="0" smtClean="0"/>
              <a:t> </a:t>
            </a:r>
            <a:r>
              <a:rPr lang="fa-IR" dirty="0" smtClean="0"/>
              <a:t>رودباد</a:t>
            </a:r>
            <a:r>
              <a:rPr lang="fa-IR" b="1" dirty="0" smtClean="0"/>
              <a:t> </a:t>
            </a:r>
            <a:r>
              <a:rPr lang="fa-IR" dirty="0" smtClean="0"/>
              <a:t>جبهه</a:t>
            </a:r>
            <a:r>
              <a:rPr lang="fa-IR" b="1" dirty="0" smtClean="0"/>
              <a:t> </a:t>
            </a:r>
            <a:r>
              <a:rPr lang="fa-IR" dirty="0" smtClean="0"/>
              <a:t>قطبی</a:t>
            </a:r>
            <a:r>
              <a:rPr lang="fa-IR" b="1" dirty="0" smtClean="0"/>
              <a:t> </a:t>
            </a:r>
            <a:r>
              <a:rPr lang="fa-IR" dirty="0" smtClean="0"/>
              <a:t>و</a:t>
            </a:r>
            <a:r>
              <a:rPr lang="fa-IR" b="1" dirty="0" smtClean="0"/>
              <a:t> </a:t>
            </a:r>
            <a:r>
              <a:rPr lang="fa-IR" dirty="0" smtClean="0"/>
              <a:t>در</a:t>
            </a:r>
            <a:r>
              <a:rPr lang="fa-IR" b="1" dirty="0" smtClean="0"/>
              <a:t> </a:t>
            </a:r>
            <a:r>
              <a:rPr lang="fa-IR" dirty="0" smtClean="0"/>
              <a:t>بستر</a:t>
            </a:r>
            <a:r>
              <a:rPr lang="fa-IR" b="1" dirty="0" smtClean="0"/>
              <a:t> </a:t>
            </a:r>
            <a:r>
              <a:rPr lang="fa-IR" dirty="0" smtClean="0"/>
              <a:t>موجهاي</a:t>
            </a:r>
            <a:r>
              <a:rPr lang="fa-IR" b="1" dirty="0" smtClean="0"/>
              <a:t> </a:t>
            </a:r>
            <a:r>
              <a:rPr lang="fa-IR" dirty="0" smtClean="0"/>
              <a:t>بلند</a:t>
            </a:r>
            <a:r>
              <a:rPr lang="fa-IR" b="1" dirty="0" smtClean="0"/>
              <a:t> </a:t>
            </a:r>
            <a:r>
              <a:rPr lang="fa-IR" dirty="0" smtClean="0"/>
              <a:t>،</a:t>
            </a:r>
            <a:r>
              <a:rPr lang="fa-IR" b="1" dirty="0" smtClean="0"/>
              <a:t> </a:t>
            </a:r>
            <a:r>
              <a:rPr lang="fa-IR" dirty="0" smtClean="0"/>
              <a:t>به</a:t>
            </a:r>
            <a:r>
              <a:rPr lang="fa-IR" b="1" dirty="0" smtClean="0"/>
              <a:t> </a:t>
            </a:r>
            <a:r>
              <a:rPr lang="fa-IR" dirty="0" smtClean="0"/>
              <a:t>طرف مشرق</a:t>
            </a:r>
            <a:r>
              <a:rPr lang="fa-IR" b="1" dirty="0" smtClean="0"/>
              <a:t> </a:t>
            </a:r>
            <a:r>
              <a:rPr lang="fa-IR" dirty="0" smtClean="0"/>
              <a:t>حرکت</a:t>
            </a:r>
            <a:r>
              <a:rPr lang="fa-IR" b="1" dirty="0" smtClean="0"/>
              <a:t> </a:t>
            </a:r>
            <a:r>
              <a:rPr lang="fa-IR" dirty="0" smtClean="0"/>
              <a:t>می</a:t>
            </a:r>
            <a:r>
              <a:rPr lang="fa-IR" b="1" dirty="0" smtClean="0"/>
              <a:t> </a:t>
            </a:r>
            <a:r>
              <a:rPr lang="fa-IR" dirty="0" smtClean="0"/>
              <a:t>کنند</a:t>
            </a:r>
            <a:r>
              <a:rPr lang="fa-IR" b="1" dirty="0" smtClean="0"/>
              <a:t> </a:t>
            </a:r>
            <a:r>
              <a:rPr lang="fa-IR" dirty="0" smtClean="0"/>
              <a:t>که</a:t>
            </a:r>
            <a:r>
              <a:rPr lang="fa-IR" b="1" dirty="0" smtClean="0"/>
              <a:t> </a:t>
            </a:r>
            <a:r>
              <a:rPr lang="fa-IR" dirty="0" smtClean="0"/>
              <a:t>مسیر</a:t>
            </a:r>
            <a:r>
              <a:rPr lang="fa-IR" b="1" dirty="0" smtClean="0"/>
              <a:t> </a:t>
            </a:r>
            <a:r>
              <a:rPr lang="fa-IR" dirty="0" smtClean="0"/>
              <a:t>آنها را</a:t>
            </a:r>
            <a:r>
              <a:rPr lang="fa-IR" b="1" dirty="0" smtClean="0"/>
              <a:t> </a:t>
            </a:r>
            <a:r>
              <a:rPr lang="fa-IR" dirty="0" smtClean="0"/>
              <a:t>مسیر</a:t>
            </a:r>
            <a:r>
              <a:rPr lang="fa-IR" b="1" dirty="0" smtClean="0"/>
              <a:t> </a:t>
            </a:r>
            <a:r>
              <a:rPr lang="fa-IR" dirty="0" smtClean="0"/>
              <a:t>آنتی</a:t>
            </a:r>
            <a:r>
              <a:rPr lang="fa-IR" b="1" dirty="0" smtClean="0"/>
              <a:t> </a:t>
            </a:r>
            <a:r>
              <a:rPr lang="fa-IR" dirty="0" smtClean="0"/>
              <a:t>سیکلونی</a:t>
            </a:r>
            <a:r>
              <a:rPr lang="fa-IR" b="1" dirty="0" smtClean="0"/>
              <a:t> </a:t>
            </a:r>
            <a:r>
              <a:rPr lang="fa-IR" dirty="0" smtClean="0"/>
              <a:t>می</a:t>
            </a:r>
            <a:r>
              <a:rPr lang="fa-IR" b="1" dirty="0" smtClean="0"/>
              <a:t> </a:t>
            </a:r>
            <a:r>
              <a:rPr lang="fa-IR" dirty="0" smtClean="0"/>
              <a:t>نامند</a:t>
            </a:r>
          </a:p>
          <a:p>
            <a:pPr algn="r" rtl="1">
              <a:buClr>
                <a:srgbClr val="C00000"/>
              </a:buClr>
              <a:buFont typeface="Wingdings" pitchFamily="2" charset="2"/>
              <a:buChar char="§"/>
            </a:pPr>
            <a:r>
              <a:rPr lang="fa-IR" dirty="0" smtClean="0"/>
              <a:t>اگر</a:t>
            </a:r>
            <a:r>
              <a:rPr lang="fa-IR" b="1" dirty="0" smtClean="0"/>
              <a:t> </a:t>
            </a:r>
            <a:r>
              <a:rPr lang="fa-IR" dirty="0" smtClean="0"/>
              <a:t>یک</a:t>
            </a:r>
            <a:r>
              <a:rPr lang="fa-IR" b="1" dirty="0" smtClean="0"/>
              <a:t> </a:t>
            </a:r>
            <a:r>
              <a:rPr lang="fa-IR" dirty="0" smtClean="0"/>
              <a:t>آنتی</a:t>
            </a:r>
            <a:r>
              <a:rPr lang="fa-IR" b="1" dirty="0" smtClean="0"/>
              <a:t> </a:t>
            </a:r>
            <a:r>
              <a:rPr lang="fa-IR" dirty="0" smtClean="0"/>
              <a:t>سیکلون</a:t>
            </a:r>
            <a:r>
              <a:rPr lang="fa-IR" b="1" dirty="0" smtClean="0"/>
              <a:t> </a:t>
            </a:r>
            <a:r>
              <a:rPr lang="fa-IR" dirty="0" smtClean="0"/>
              <a:t>براي</a:t>
            </a:r>
            <a:r>
              <a:rPr lang="fa-IR" b="1" dirty="0" smtClean="0"/>
              <a:t> </a:t>
            </a:r>
            <a:r>
              <a:rPr lang="fa-IR" dirty="0" smtClean="0"/>
              <a:t>مدتی</a:t>
            </a:r>
            <a:r>
              <a:rPr lang="fa-IR" b="1" dirty="0" smtClean="0"/>
              <a:t> </a:t>
            </a:r>
            <a:r>
              <a:rPr lang="fa-IR" dirty="0" smtClean="0"/>
              <a:t>بر</a:t>
            </a:r>
            <a:r>
              <a:rPr lang="fa-IR" b="1" dirty="0" smtClean="0"/>
              <a:t> </a:t>
            </a:r>
            <a:r>
              <a:rPr lang="fa-IR" dirty="0" smtClean="0"/>
              <a:t>روي منطقه اي</a:t>
            </a:r>
            <a:r>
              <a:rPr lang="fa-IR" b="1" dirty="0" smtClean="0"/>
              <a:t> </a:t>
            </a:r>
            <a:r>
              <a:rPr lang="fa-IR" dirty="0" smtClean="0"/>
              <a:t>توقف</a:t>
            </a:r>
            <a:r>
              <a:rPr lang="fa-IR" b="1" dirty="0" smtClean="0"/>
              <a:t> </a:t>
            </a:r>
            <a:r>
              <a:rPr lang="fa-IR" dirty="0" smtClean="0"/>
              <a:t>کند،</a:t>
            </a:r>
            <a:r>
              <a:rPr lang="fa-IR" b="1" dirty="0" smtClean="0"/>
              <a:t> </a:t>
            </a:r>
            <a:r>
              <a:rPr lang="fa-IR" dirty="0" smtClean="0"/>
              <a:t>وجود</a:t>
            </a:r>
            <a:r>
              <a:rPr lang="fa-IR" b="1" dirty="0" smtClean="0"/>
              <a:t> </a:t>
            </a:r>
            <a:r>
              <a:rPr lang="fa-IR" dirty="0" smtClean="0"/>
              <a:t>آن</a:t>
            </a:r>
            <a:r>
              <a:rPr lang="fa-IR" b="1" dirty="0" smtClean="0"/>
              <a:t> </a:t>
            </a:r>
            <a:r>
              <a:rPr lang="fa-IR" dirty="0" smtClean="0"/>
              <a:t>بادهاي</a:t>
            </a:r>
            <a:r>
              <a:rPr lang="fa-IR" b="1" dirty="0" smtClean="0"/>
              <a:t> </a:t>
            </a:r>
            <a:r>
              <a:rPr lang="fa-IR" dirty="0" smtClean="0"/>
              <a:t>غربی</a:t>
            </a:r>
            <a:r>
              <a:rPr lang="fa-IR" b="1" dirty="0" smtClean="0"/>
              <a:t> </a:t>
            </a:r>
            <a:r>
              <a:rPr lang="fa-IR" dirty="0" smtClean="0"/>
              <a:t>را</a:t>
            </a:r>
            <a:r>
              <a:rPr lang="fa-IR" b="1" dirty="0" smtClean="0"/>
              <a:t> </a:t>
            </a:r>
            <a:r>
              <a:rPr lang="fa-IR" dirty="0" smtClean="0"/>
              <a:t>از</a:t>
            </a:r>
            <a:r>
              <a:rPr lang="fa-IR" b="1" dirty="0" smtClean="0"/>
              <a:t> </a:t>
            </a:r>
            <a:r>
              <a:rPr lang="fa-IR" dirty="0" smtClean="0"/>
              <a:t>مسیر</a:t>
            </a:r>
            <a:r>
              <a:rPr lang="fa-IR" b="1" dirty="0" smtClean="0"/>
              <a:t> </a:t>
            </a:r>
            <a:r>
              <a:rPr lang="fa-IR" dirty="0" smtClean="0"/>
              <a:t>اصلی</a:t>
            </a:r>
            <a:r>
              <a:rPr lang="fa-IR" b="1" dirty="0" smtClean="0"/>
              <a:t> </a:t>
            </a:r>
            <a:r>
              <a:rPr lang="fa-IR" dirty="0" smtClean="0"/>
              <a:t>خود</a:t>
            </a:r>
            <a:r>
              <a:rPr lang="fa-IR" b="1" dirty="0" smtClean="0"/>
              <a:t> </a:t>
            </a:r>
            <a:r>
              <a:rPr lang="fa-IR" dirty="0" smtClean="0"/>
              <a:t>منحرف</a:t>
            </a:r>
            <a:r>
              <a:rPr lang="fa-IR" b="1" dirty="0" smtClean="0"/>
              <a:t> </a:t>
            </a:r>
            <a:r>
              <a:rPr lang="fa-IR" dirty="0" smtClean="0"/>
              <a:t>کرده</a:t>
            </a:r>
            <a:r>
              <a:rPr lang="fa-IR" b="1" dirty="0" smtClean="0"/>
              <a:t> </a:t>
            </a:r>
            <a:r>
              <a:rPr lang="fa-IR" dirty="0" smtClean="0"/>
              <a:t>و</a:t>
            </a:r>
            <a:r>
              <a:rPr lang="fa-IR" b="1" dirty="0" smtClean="0"/>
              <a:t> </a:t>
            </a:r>
            <a:r>
              <a:rPr lang="fa-IR" dirty="0" smtClean="0"/>
              <a:t>حالت</a:t>
            </a:r>
            <a:r>
              <a:rPr lang="fa-IR" b="1" dirty="0" smtClean="0"/>
              <a:t> </a:t>
            </a:r>
            <a:r>
              <a:rPr lang="fa-IR" dirty="0" smtClean="0"/>
              <a:t>مانع</a:t>
            </a:r>
            <a:r>
              <a:rPr lang="fa-IR" b="1" dirty="0" smtClean="0"/>
              <a:t> </a:t>
            </a:r>
            <a:r>
              <a:rPr lang="fa-IR" dirty="0" smtClean="0"/>
              <a:t>را</a:t>
            </a:r>
            <a:r>
              <a:rPr lang="fa-IR" b="1" dirty="0" smtClean="0"/>
              <a:t> </a:t>
            </a:r>
            <a:r>
              <a:rPr lang="fa-IR" dirty="0" smtClean="0"/>
              <a:t>در</a:t>
            </a:r>
            <a:r>
              <a:rPr lang="fa-IR" b="1" dirty="0" smtClean="0"/>
              <a:t> </a:t>
            </a:r>
            <a:r>
              <a:rPr lang="fa-IR" dirty="0" smtClean="0"/>
              <a:t>سر</a:t>
            </a:r>
            <a:r>
              <a:rPr lang="fa-IR" b="1" dirty="0" smtClean="0"/>
              <a:t> </a:t>
            </a:r>
            <a:r>
              <a:rPr lang="fa-IR" dirty="0" smtClean="0"/>
              <a:t>راه</a:t>
            </a:r>
            <a:r>
              <a:rPr lang="fa-IR" b="1" dirty="0" smtClean="0"/>
              <a:t> </a:t>
            </a:r>
            <a:r>
              <a:rPr lang="fa-IR" dirty="0" smtClean="0"/>
              <a:t>معمول</a:t>
            </a:r>
            <a:r>
              <a:rPr lang="fa-IR" b="1" dirty="0" smtClean="0"/>
              <a:t> </a:t>
            </a:r>
            <a:r>
              <a:rPr lang="fa-IR" dirty="0" smtClean="0"/>
              <a:t>این بادها</a:t>
            </a:r>
            <a:r>
              <a:rPr lang="fa-IR" b="1" dirty="0" smtClean="0"/>
              <a:t> </a:t>
            </a:r>
            <a:r>
              <a:rPr lang="fa-IR" dirty="0" smtClean="0"/>
              <a:t>ایجاد</a:t>
            </a:r>
            <a:r>
              <a:rPr lang="fa-IR" b="1" dirty="0" smtClean="0"/>
              <a:t> </a:t>
            </a:r>
            <a:r>
              <a:rPr lang="fa-IR" dirty="0" smtClean="0"/>
              <a:t>می کند. </a:t>
            </a:r>
            <a:endParaRPr lang="en-US" b="1" dirty="0" smtClean="0"/>
          </a:p>
          <a:p>
            <a:pPr algn="r" rtl="1">
              <a:buClr>
                <a:srgbClr val="C00000"/>
              </a:buClr>
              <a:buFont typeface="Wingdings" pitchFamily="2" charset="2"/>
              <a:buChar char="§"/>
            </a:pPr>
            <a:endParaRPr lang="en-US" dirty="0">
              <a:solidFill>
                <a:srgbClr val="C00000"/>
              </a:solidFill>
            </a:endParaRPr>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r>
              <a:rPr lang="ar-SA" b="1" dirty="0" smtClean="0">
                <a:solidFill>
                  <a:srgbClr val="C00000"/>
                </a:solidFill>
              </a:rPr>
              <a:t>انواع آنتی سیکلونها</a:t>
            </a:r>
            <a:endParaRPr lang="en-US" dirty="0" smtClean="0">
              <a:solidFill>
                <a:srgbClr val="C00000"/>
              </a:solidFill>
            </a:endParaRPr>
          </a:p>
          <a:p>
            <a:pPr lvl="0" algn="r" rtl="1">
              <a:buClr>
                <a:srgbClr val="C00000"/>
              </a:buClr>
              <a:buFont typeface="Wingdings" pitchFamily="2" charset="2"/>
              <a:buChar char="§"/>
            </a:pPr>
            <a:r>
              <a:rPr lang="fa-IR" dirty="0" smtClean="0"/>
              <a:t>آنتی</a:t>
            </a:r>
            <a:r>
              <a:rPr lang="fa-IR" b="1" dirty="0" smtClean="0"/>
              <a:t> </a:t>
            </a:r>
            <a:r>
              <a:rPr lang="fa-IR" dirty="0" smtClean="0"/>
              <a:t>سیکلونهایی</a:t>
            </a:r>
            <a:r>
              <a:rPr lang="fa-IR" b="1" dirty="0" smtClean="0"/>
              <a:t> </a:t>
            </a:r>
            <a:r>
              <a:rPr lang="fa-IR" dirty="0" smtClean="0"/>
              <a:t>که</a:t>
            </a:r>
            <a:r>
              <a:rPr lang="fa-IR" b="1" dirty="0" smtClean="0"/>
              <a:t> </a:t>
            </a:r>
            <a:r>
              <a:rPr lang="fa-IR" dirty="0" smtClean="0"/>
              <a:t>پایان</a:t>
            </a:r>
            <a:r>
              <a:rPr lang="fa-IR" b="1" dirty="0" smtClean="0"/>
              <a:t> </a:t>
            </a:r>
            <a:r>
              <a:rPr lang="fa-IR" dirty="0" smtClean="0"/>
              <a:t>یک</a:t>
            </a:r>
            <a:r>
              <a:rPr lang="fa-IR" b="1" dirty="0" smtClean="0"/>
              <a:t> </a:t>
            </a:r>
            <a:r>
              <a:rPr lang="fa-IR" dirty="0" smtClean="0"/>
              <a:t>سري</a:t>
            </a:r>
            <a:r>
              <a:rPr lang="fa-IR" b="1" dirty="0" smtClean="0"/>
              <a:t> </a:t>
            </a:r>
            <a:r>
              <a:rPr lang="fa-IR" dirty="0" smtClean="0"/>
              <a:t>سیکلونها</a:t>
            </a:r>
            <a:r>
              <a:rPr lang="fa-IR" b="1" dirty="0" smtClean="0"/>
              <a:t> </a:t>
            </a:r>
            <a:r>
              <a:rPr lang="fa-IR" dirty="0" smtClean="0"/>
              <a:t>را</a:t>
            </a:r>
            <a:r>
              <a:rPr lang="fa-IR" b="1" dirty="0" smtClean="0"/>
              <a:t> </a:t>
            </a:r>
            <a:r>
              <a:rPr lang="fa-IR" dirty="0" smtClean="0"/>
              <a:t>تعقیب</a:t>
            </a:r>
            <a:r>
              <a:rPr lang="fa-IR" b="1" dirty="0" smtClean="0"/>
              <a:t> </a:t>
            </a:r>
            <a:r>
              <a:rPr lang="fa-IR" dirty="0" smtClean="0"/>
              <a:t>می کنند</a:t>
            </a:r>
            <a:r>
              <a:rPr lang="en-US" b="1" dirty="0" smtClean="0"/>
              <a:t>.</a:t>
            </a:r>
            <a:endParaRPr lang="fa-IR" b="1" dirty="0" smtClean="0"/>
          </a:p>
          <a:p>
            <a:pPr lvl="0" algn="r" rtl="1">
              <a:buClr>
                <a:srgbClr val="C00000"/>
              </a:buClr>
              <a:buFont typeface="Wingdings" pitchFamily="2" charset="2"/>
              <a:buChar char="§"/>
            </a:pPr>
            <a:endParaRPr lang="en-US" b="1" dirty="0" smtClean="0"/>
          </a:p>
          <a:p>
            <a:pPr lvl="0" algn="r" rtl="1">
              <a:buClr>
                <a:srgbClr val="C00000"/>
              </a:buClr>
              <a:buFont typeface="Wingdings" pitchFamily="2" charset="2"/>
              <a:buChar char="§"/>
            </a:pPr>
            <a:r>
              <a:rPr lang="fa-IR" dirty="0" smtClean="0"/>
              <a:t>آنتی</a:t>
            </a:r>
            <a:r>
              <a:rPr lang="fa-IR" b="1" dirty="0" smtClean="0"/>
              <a:t> </a:t>
            </a:r>
            <a:r>
              <a:rPr lang="fa-IR" dirty="0" smtClean="0"/>
              <a:t>سیکلونهاي</a:t>
            </a:r>
            <a:r>
              <a:rPr lang="fa-IR" b="1" dirty="0" smtClean="0"/>
              <a:t> </a:t>
            </a:r>
            <a:r>
              <a:rPr lang="fa-IR" dirty="0" smtClean="0"/>
              <a:t>متشکل</a:t>
            </a:r>
            <a:r>
              <a:rPr lang="fa-IR" b="1" dirty="0" smtClean="0"/>
              <a:t> </a:t>
            </a:r>
            <a:r>
              <a:rPr lang="fa-IR" dirty="0" smtClean="0"/>
              <a:t>از</a:t>
            </a:r>
            <a:r>
              <a:rPr lang="fa-IR" b="1" dirty="0" smtClean="0"/>
              <a:t> </a:t>
            </a:r>
            <a:r>
              <a:rPr lang="fa-IR" dirty="0" smtClean="0"/>
              <a:t>هواي</a:t>
            </a:r>
            <a:r>
              <a:rPr lang="fa-IR" b="1" dirty="0" smtClean="0"/>
              <a:t> </a:t>
            </a:r>
            <a:r>
              <a:rPr lang="fa-IR" dirty="0" smtClean="0"/>
              <a:t>قطبی (آلاسکا</a:t>
            </a:r>
            <a:r>
              <a:rPr lang="fa-IR" b="1" dirty="0" smtClean="0"/>
              <a:t> </a:t>
            </a:r>
            <a:r>
              <a:rPr lang="fa-IR" dirty="0" smtClean="0"/>
              <a:t>،</a:t>
            </a:r>
            <a:r>
              <a:rPr lang="fa-IR" b="1" dirty="0" smtClean="0"/>
              <a:t> </a:t>
            </a:r>
            <a:r>
              <a:rPr lang="fa-IR" dirty="0" smtClean="0"/>
              <a:t>کانادا</a:t>
            </a:r>
            <a:r>
              <a:rPr lang="fa-IR" b="1" dirty="0" smtClean="0"/>
              <a:t> </a:t>
            </a:r>
            <a:r>
              <a:rPr lang="fa-IR" dirty="0" smtClean="0"/>
              <a:t>و</a:t>
            </a:r>
            <a:r>
              <a:rPr lang="fa-IR" b="1" dirty="0" smtClean="0"/>
              <a:t> </a:t>
            </a:r>
            <a:r>
              <a:rPr lang="fa-IR" dirty="0" smtClean="0"/>
              <a:t>سیبري</a:t>
            </a:r>
            <a:r>
              <a:rPr lang="fa-IR" b="1" dirty="0" smtClean="0"/>
              <a:t> </a:t>
            </a:r>
            <a:r>
              <a:rPr lang="fa-IR" dirty="0" smtClean="0"/>
              <a:t>)</a:t>
            </a:r>
          </a:p>
          <a:p>
            <a:pPr lvl="0" algn="r" rtl="1">
              <a:buClr>
                <a:srgbClr val="C00000"/>
              </a:buClr>
              <a:buNone/>
            </a:pPr>
            <a:endParaRPr lang="en-US" b="1" dirty="0" smtClean="0"/>
          </a:p>
          <a:p>
            <a:pPr lvl="0" algn="r" rtl="1">
              <a:buClr>
                <a:srgbClr val="C00000"/>
              </a:buClr>
              <a:buFont typeface="Wingdings" pitchFamily="2" charset="2"/>
              <a:buChar char="§"/>
            </a:pPr>
            <a:r>
              <a:rPr lang="fa-IR" dirty="0" smtClean="0"/>
              <a:t>آنتی</a:t>
            </a:r>
            <a:r>
              <a:rPr lang="fa-IR" b="1" dirty="0" smtClean="0"/>
              <a:t> </a:t>
            </a:r>
            <a:r>
              <a:rPr lang="fa-IR" dirty="0" smtClean="0"/>
              <a:t>سیکلونهاي</a:t>
            </a:r>
            <a:r>
              <a:rPr lang="fa-IR" b="1" dirty="0" smtClean="0"/>
              <a:t> </a:t>
            </a:r>
            <a:r>
              <a:rPr lang="fa-IR" dirty="0" smtClean="0"/>
              <a:t>گرم</a:t>
            </a:r>
            <a:r>
              <a:rPr lang="fa-IR" b="1" dirty="0" smtClean="0"/>
              <a:t> </a:t>
            </a:r>
            <a:r>
              <a:rPr lang="fa-IR" dirty="0" smtClean="0"/>
              <a:t>جنب</a:t>
            </a:r>
            <a:r>
              <a:rPr lang="fa-IR" b="1" dirty="0" smtClean="0"/>
              <a:t> </a:t>
            </a:r>
            <a:r>
              <a:rPr lang="fa-IR" dirty="0" smtClean="0"/>
              <a:t>حاره</a:t>
            </a:r>
            <a:r>
              <a:rPr lang="fa-IR" b="1" dirty="0" smtClean="0"/>
              <a:t> </a:t>
            </a:r>
            <a:r>
              <a:rPr lang="fa-IR" dirty="0" smtClean="0"/>
              <a:t>اي</a:t>
            </a:r>
            <a:r>
              <a:rPr lang="fa-IR" b="1" dirty="0" smtClean="0"/>
              <a:t> </a:t>
            </a:r>
            <a:r>
              <a:rPr lang="fa-IR" dirty="0" smtClean="0"/>
              <a:t>(آزور</a:t>
            </a:r>
            <a:r>
              <a:rPr lang="en-US" b="1" dirty="0" smtClean="0"/>
              <a:t> : </a:t>
            </a:r>
            <a:r>
              <a:rPr lang="fa-IR" dirty="0" smtClean="0"/>
              <a:t>تقریبا</a:t>
            </a:r>
            <a:r>
              <a:rPr lang="fa-IR" b="1" dirty="0" smtClean="0"/>
              <a:t> </a:t>
            </a:r>
            <a:r>
              <a:rPr lang="fa-IR" dirty="0" smtClean="0"/>
              <a:t>همیشگی</a:t>
            </a:r>
            <a:r>
              <a:rPr lang="fa-IR" b="1" dirty="0" smtClean="0"/>
              <a:t> </a:t>
            </a:r>
            <a:r>
              <a:rPr lang="fa-IR" dirty="0" smtClean="0"/>
              <a:t>است</a:t>
            </a:r>
            <a:r>
              <a:rPr lang="fa-IR" b="1" dirty="0" smtClean="0"/>
              <a:t> </a:t>
            </a:r>
            <a:r>
              <a:rPr lang="fa-IR" dirty="0" smtClean="0"/>
              <a:t>،</a:t>
            </a:r>
            <a:r>
              <a:rPr lang="fa-IR" b="1" dirty="0" smtClean="0"/>
              <a:t> </a:t>
            </a:r>
            <a:r>
              <a:rPr lang="fa-IR" dirty="0" smtClean="0"/>
              <a:t>کالیفرنیا</a:t>
            </a:r>
            <a:r>
              <a:rPr lang="fa-IR" b="1" dirty="0" smtClean="0"/>
              <a:t> </a:t>
            </a:r>
            <a:r>
              <a:rPr lang="fa-IR" dirty="0" smtClean="0"/>
              <a:t>،</a:t>
            </a:r>
            <a:r>
              <a:rPr lang="fa-IR" b="1" dirty="0" smtClean="0"/>
              <a:t> </a:t>
            </a:r>
            <a:r>
              <a:rPr lang="fa-IR" dirty="0" smtClean="0"/>
              <a:t>برمودا</a:t>
            </a:r>
            <a:r>
              <a:rPr lang="fa-IR" b="1" dirty="0" smtClean="0"/>
              <a:t> </a:t>
            </a:r>
            <a:r>
              <a:rPr lang="fa-IR" dirty="0" smtClean="0"/>
              <a:t>و</a:t>
            </a:r>
            <a:r>
              <a:rPr lang="fa-IR" b="1" dirty="0" smtClean="0"/>
              <a:t> </a:t>
            </a:r>
            <a:r>
              <a:rPr lang="fa-IR" dirty="0" smtClean="0"/>
              <a:t>فیلیپین)</a:t>
            </a:r>
            <a:endParaRPr lang="en-US" b="1"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Font typeface="Wingdings" pitchFamily="2" charset="2"/>
              <a:buChar char="§"/>
            </a:pPr>
            <a:r>
              <a:rPr lang="fa-IR" b="1" dirty="0" smtClean="0">
                <a:solidFill>
                  <a:srgbClr val="FF0000"/>
                </a:solidFill>
              </a:rPr>
              <a:t>محل هاي تشکیل توده هاي هوا :</a:t>
            </a:r>
          </a:p>
          <a:p>
            <a:pPr algn="r" rtl="1">
              <a:buClr>
                <a:srgbClr val="C00000"/>
              </a:buClr>
              <a:buNone/>
            </a:pPr>
            <a:r>
              <a:rPr lang="fa-IR" dirty="0" smtClean="0"/>
              <a:t>كانون توده‌های هوا مركز آنتی سیكلونهای مهم سطح زمین است</a:t>
            </a:r>
            <a:endParaRPr lang="en-US" dirty="0" smtClean="0"/>
          </a:p>
          <a:p>
            <a:pPr algn="r" rtl="1">
              <a:buClr>
                <a:srgbClr val="C00000"/>
              </a:buClr>
              <a:buFont typeface="Wingdings" pitchFamily="2" charset="2"/>
              <a:buChar char="§"/>
            </a:pPr>
            <a:r>
              <a:rPr lang="en-US" b="1" dirty="0" smtClean="0"/>
              <a:t>CP</a:t>
            </a:r>
            <a:r>
              <a:rPr lang="fa-IR" dirty="0" smtClean="0"/>
              <a:t> </a:t>
            </a:r>
            <a:r>
              <a:rPr lang="en-US" dirty="0" smtClean="0"/>
              <a:t>     </a:t>
            </a:r>
            <a:r>
              <a:rPr lang="fa-IR" dirty="0" smtClean="0"/>
              <a:t>در محل فرابارهای حرارتی سیبری و كانادا</a:t>
            </a:r>
            <a:endParaRPr lang="en-US" dirty="0" smtClean="0"/>
          </a:p>
          <a:p>
            <a:pPr algn="r" rtl="1">
              <a:buClr>
                <a:srgbClr val="C00000"/>
              </a:buClr>
              <a:buFont typeface="Wingdings" pitchFamily="2" charset="2"/>
              <a:buChar char="§"/>
            </a:pPr>
            <a:r>
              <a:rPr lang="en-US" b="1" dirty="0" smtClean="0"/>
              <a:t>CA</a:t>
            </a:r>
            <a:r>
              <a:rPr lang="fa-IR" dirty="0" smtClean="0"/>
              <a:t> </a:t>
            </a:r>
            <a:r>
              <a:rPr lang="en-US" dirty="0" smtClean="0"/>
              <a:t>      </a:t>
            </a:r>
            <a:r>
              <a:rPr lang="fa-IR" dirty="0" smtClean="0"/>
              <a:t>در مركز  فرابار حرارتی واقع بر روی كلاهك قطبی شمال و جنوب</a:t>
            </a:r>
            <a:endParaRPr lang="en-US" dirty="0" smtClean="0"/>
          </a:p>
          <a:p>
            <a:pPr algn="r" rtl="1">
              <a:buClr>
                <a:srgbClr val="C00000"/>
              </a:buClr>
              <a:buFont typeface="Wingdings" pitchFamily="2" charset="2"/>
              <a:buChar char="§"/>
            </a:pPr>
            <a:r>
              <a:rPr lang="en-US" b="1" dirty="0" smtClean="0"/>
              <a:t>CT</a:t>
            </a:r>
            <a:r>
              <a:rPr lang="fa-IR" dirty="0" smtClean="0"/>
              <a:t> </a:t>
            </a:r>
            <a:r>
              <a:rPr lang="en-US" dirty="0" smtClean="0"/>
              <a:t>     </a:t>
            </a:r>
            <a:r>
              <a:rPr lang="fa-IR" dirty="0" smtClean="0"/>
              <a:t>در محل فرابارهای دینامیكی جنب حاره </a:t>
            </a:r>
            <a:r>
              <a:rPr lang="en-US" b="1" dirty="0" smtClean="0"/>
              <a:t>(STHP)</a:t>
            </a:r>
            <a:r>
              <a:rPr lang="en-US" dirty="0" smtClean="0"/>
              <a:t> </a:t>
            </a:r>
            <a:r>
              <a:rPr lang="fa-IR" dirty="0" smtClean="0"/>
              <a:t>بر روی خشكیها</a:t>
            </a:r>
            <a:endParaRPr lang="en-US" dirty="0" smtClean="0"/>
          </a:p>
          <a:p>
            <a:pPr algn="r" rtl="1">
              <a:buClr>
                <a:srgbClr val="C00000"/>
              </a:buClr>
              <a:buFont typeface="Wingdings" pitchFamily="2" charset="2"/>
              <a:buChar char="§"/>
            </a:pPr>
            <a:r>
              <a:rPr lang="en-US" b="1" dirty="0" smtClean="0"/>
              <a:t>MT</a:t>
            </a:r>
            <a:r>
              <a:rPr lang="fa-IR" dirty="0" smtClean="0"/>
              <a:t> </a:t>
            </a:r>
            <a:r>
              <a:rPr lang="en-US" dirty="0" smtClean="0"/>
              <a:t>     </a:t>
            </a:r>
            <a:r>
              <a:rPr lang="fa-IR" dirty="0" smtClean="0"/>
              <a:t>در مراكز پرفشار جنب حاره‌ای در دو طرف خط استوا </a:t>
            </a:r>
            <a:endParaRPr lang="en-US" dirty="0" smtClean="0"/>
          </a:p>
          <a:p>
            <a:pPr algn="r" rtl="1">
              <a:buClr>
                <a:srgbClr val="C00000"/>
              </a:buClr>
              <a:buFont typeface="Wingdings" pitchFamily="2" charset="2"/>
              <a:buChar char="§"/>
            </a:pPr>
            <a:r>
              <a:rPr lang="en-US" b="1" dirty="0" smtClean="0"/>
              <a:t>MP</a:t>
            </a:r>
            <a:r>
              <a:rPr lang="fa-IR" dirty="0" smtClean="0"/>
              <a:t> </a:t>
            </a:r>
            <a:r>
              <a:rPr lang="en-US" dirty="0" smtClean="0"/>
              <a:t>    </a:t>
            </a:r>
            <a:r>
              <a:rPr lang="fa-IR" dirty="0" smtClean="0"/>
              <a:t>كه معمولاً از گذار درازمدت هوای </a:t>
            </a:r>
            <a:r>
              <a:rPr lang="en-US" b="1" dirty="0" smtClean="0"/>
              <a:t>CP</a:t>
            </a:r>
            <a:r>
              <a:rPr lang="fa-IR" dirty="0" smtClean="0"/>
              <a:t> یا </a:t>
            </a:r>
            <a:r>
              <a:rPr lang="en-US" b="1" dirty="0" smtClean="0"/>
              <a:t>CA</a:t>
            </a:r>
            <a:r>
              <a:rPr lang="fa-IR" dirty="0" smtClean="0"/>
              <a:t> بر روی اقیانوسهای واقع در عرضهای بالاتر بوجود می‌آید. </a:t>
            </a:r>
            <a:endParaRPr lang="en-US" dirty="0" smtClean="0"/>
          </a:p>
          <a:p>
            <a:pPr algn="r" rtl="1">
              <a:buClr>
                <a:srgbClr val="C00000"/>
              </a:buClr>
              <a:buFont typeface="Wingdings" pitchFamily="2" charset="2"/>
              <a:buChar char="§"/>
            </a:pPr>
            <a:r>
              <a:rPr lang="en-US" b="1" dirty="0" smtClean="0"/>
              <a:t>ME</a:t>
            </a:r>
            <a:r>
              <a:rPr lang="fa-IR" b="1" dirty="0" smtClean="0"/>
              <a:t> </a:t>
            </a:r>
            <a:r>
              <a:rPr lang="en-US" b="1" dirty="0" smtClean="0"/>
              <a:t>    </a:t>
            </a:r>
            <a:r>
              <a:rPr lang="fa-IR" dirty="0" smtClean="0"/>
              <a:t>در خط استوا و آبهای نزدیک آن</a:t>
            </a:r>
            <a:r>
              <a:rPr lang="en-US" dirty="0" smtClean="0"/>
              <a:t> </a:t>
            </a:r>
            <a:endParaRPr lang="en-US" b="1" dirty="0" smtClean="0"/>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cxnSp>
        <p:nvCxnSpPr>
          <p:cNvPr id="5" name="Straight Arrow Connector 4"/>
          <p:cNvCxnSpPr/>
          <p:nvPr/>
        </p:nvCxnSpPr>
        <p:spPr>
          <a:xfrm flipH="1">
            <a:off x="7696200" y="2057400"/>
            <a:ext cx="304800"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flipH="1">
            <a:off x="7696200" y="2514600"/>
            <a:ext cx="304800"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H="1">
            <a:off x="7772400" y="2971800"/>
            <a:ext cx="304800"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H="1">
            <a:off x="7620000" y="3352800"/>
            <a:ext cx="304800"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7696200" y="3810000"/>
            <a:ext cx="304800"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7696200" y="4648200"/>
            <a:ext cx="304800"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r>
              <a:rPr lang="ar-SA" b="1" dirty="0" smtClean="0">
                <a:solidFill>
                  <a:srgbClr val="C00000"/>
                </a:solidFill>
              </a:rPr>
              <a:t>آنتی</a:t>
            </a:r>
            <a:r>
              <a:rPr lang="ar-SA" dirty="0" smtClean="0">
                <a:solidFill>
                  <a:srgbClr val="C00000"/>
                </a:solidFill>
              </a:rPr>
              <a:t> </a:t>
            </a:r>
            <a:r>
              <a:rPr lang="ar-SA" b="1" dirty="0" smtClean="0">
                <a:solidFill>
                  <a:srgbClr val="C00000"/>
                </a:solidFill>
              </a:rPr>
              <a:t>سیکلونهاي</a:t>
            </a:r>
            <a:r>
              <a:rPr lang="ar-SA" dirty="0" smtClean="0">
                <a:solidFill>
                  <a:srgbClr val="C00000"/>
                </a:solidFill>
              </a:rPr>
              <a:t> </a:t>
            </a:r>
            <a:r>
              <a:rPr lang="ar-SA" b="1" dirty="0" smtClean="0">
                <a:solidFill>
                  <a:srgbClr val="C00000"/>
                </a:solidFill>
              </a:rPr>
              <a:t>گرم</a:t>
            </a:r>
            <a:r>
              <a:rPr lang="ar-SA" dirty="0" smtClean="0">
                <a:solidFill>
                  <a:srgbClr val="C00000"/>
                </a:solidFill>
              </a:rPr>
              <a:t> </a:t>
            </a:r>
            <a:r>
              <a:rPr lang="ar-SA" b="1" dirty="0" smtClean="0">
                <a:solidFill>
                  <a:srgbClr val="C00000"/>
                </a:solidFill>
              </a:rPr>
              <a:t>و</a:t>
            </a:r>
            <a:r>
              <a:rPr lang="ar-SA" dirty="0" smtClean="0">
                <a:solidFill>
                  <a:srgbClr val="C00000"/>
                </a:solidFill>
              </a:rPr>
              <a:t> </a:t>
            </a:r>
            <a:r>
              <a:rPr lang="ar-SA" b="1" dirty="0" smtClean="0">
                <a:solidFill>
                  <a:srgbClr val="C00000"/>
                </a:solidFill>
              </a:rPr>
              <a:t>سرد</a:t>
            </a:r>
            <a:endParaRPr lang="en-US" b="1" dirty="0" smtClean="0">
              <a:solidFill>
                <a:srgbClr val="C00000"/>
              </a:solidFill>
            </a:endParaRPr>
          </a:p>
          <a:p>
            <a:pPr algn="r" rtl="1">
              <a:buClr>
                <a:srgbClr val="C00000"/>
              </a:buClr>
              <a:buFont typeface="Wingdings" pitchFamily="2" charset="2"/>
              <a:buChar char="§"/>
            </a:pPr>
            <a:r>
              <a:rPr lang="fa-IR" dirty="0" smtClean="0"/>
              <a:t>واچرخند</a:t>
            </a:r>
            <a:r>
              <a:rPr lang="fa-IR" b="1" dirty="0" smtClean="0"/>
              <a:t> </a:t>
            </a:r>
            <a:r>
              <a:rPr lang="fa-IR" dirty="0" smtClean="0"/>
              <a:t>گرم: قسمت</a:t>
            </a:r>
            <a:r>
              <a:rPr lang="fa-IR" b="1" dirty="0" smtClean="0"/>
              <a:t> </a:t>
            </a:r>
            <a:r>
              <a:rPr lang="fa-IR" dirty="0" smtClean="0"/>
              <a:t>مرکزي</a:t>
            </a:r>
            <a:r>
              <a:rPr lang="fa-IR" b="1" dirty="0" smtClean="0"/>
              <a:t> </a:t>
            </a:r>
            <a:r>
              <a:rPr lang="fa-IR" dirty="0" smtClean="0"/>
              <a:t>هواي</a:t>
            </a:r>
            <a:r>
              <a:rPr lang="fa-IR" b="1" dirty="0" smtClean="0"/>
              <a:t> </a:t>
            </a:r>
            <a:r>
              <a:rPr lang="fa-IR" dirty="0" smtClean="0"/>
              <a:t>گرمتري</a:t>
            </a:r>
            <a:r>
              <a:rPr lang="fa-IR" b="1" dirty="0" smtClean="0"/>
              <a:t> </a:t>
            </a:r>
            <a:r>
              <a:rPr lang="fa-IR" dirty="0" smtClean="0"/>
              <a:t>نسبت</a:t>
            </a:r>
            <a:r>
              <a:rPr lang="fa-IR" b="1" dirty="0" smtClean="0"/>
              <a:t> </a:t>
            </a:r>
            <a:r>
              <a:rPr lang="fa-IR" dirty="0" smtClean="0"/>
              <a:t>به</a:t>
            </a:r>
            <a:r>
              <a:rPr lang="fa-IR" b="1" dirty="0" smtClean="0"/>
              <a:t> </a:t>
            </a:r>
            <a:r>
              <a:rPr lang="fa-IR" dirty="0" smtClean="0"/>
              <a:t>اطراف</a:t>
            </a:r>
            <a:r>
              <a:rPr lang="fa-IR" b="1" dirty="0" smtClean="0"/>
              <a:t> </a:t>
            </a:r>
            <a:r>
              <a:rPr lang="fa-IR" dirty="0" smtClean="0"/>
              <a:t>دارد به</a:t>
            </a:r>
            <a:r>
              <a:rPr lang="fa-IR" b="1" dirty="0" smtClean="0"/>
              <a:t> </a:t>
            </a:r>
            <a:r>
              <a:rPr lang="fa-IR" dirty="0" smtClean="0"/>
              <a:t>این</a:t>
            </a:r>
            <a:r>
              <a:rPr lang="fa-IR" b="1" dirty="0" smtClean="0"/>
              <a:t> </a:t>
            </a:r>
            <a:r>
              <a:rPr lang="fa-IR" dirty="0" smtClean="0"/>
              <a:t>نوع</a:t>
            </a:r>
            <a:r>
              <a:rPr lang="fa-IR" b="1" dirty="0" smtClean="0"/>
              <a:t> </a:t>
            </a:r>
            <a:r>
              <a:rPr lang="fa-IR" dirty="0" smtClean="0"/>
              <a:t>واچرخند آنتی</a:t>
            </a:r>
            <a:r>
              <a:rPr lang="fa-IR" b="1" dirty="0" smtClean="0"/>
              <a:t> </a:t>
            </a:r>
            <a:r>
              <a:rPr lang="fa-IR" dirty="0" smtClean="0"/>
              <a:t>سیکلون</a:t>
            </a:r>
            <a:r>
              <a:rPr lang="fa-IR" b="1" dirty="0" smtClean="0"/>
              <a:t> </a:t>
            </a:r>
            <a:r>
              <a:rPr lang="fa-IR" dirty="0" smtClean="0"/>
              <a:t>عمیق</a:t>
            </a:r>
            <a:r>
              <a:rPr lang="fa-IR" b="1" dirty="0" smtClean="0"/>
              <a:t> </a:t>
            </a:r>
            <a:r>
              <a:rPr lang="fa-IR" dirty="0" smtClean="0"/>
              <a:t>نیز</a:t>
            </a:r>
            <a:r>
              <a:rPr lang="fa-IR" b="1" dirty="0" smtClean="0"/>
              <a:t> </a:t>
            </a:r>
            <a:r>
              <a:rPr lang="fa-IR" dirty="0" smtClean="0"/>
              <a:t>می</a:t>
            </a:r>
            <a:r>
              <a:rPr lang="fa-IR" b="1" dirty="0" smtClean="0"/>
              <a:t> </a:t>
            </a:r>
            <a:r>
              <a:rPr lang="fa-IR" dirty="0" smtClean="0"/>
              <a:t>گویند. </a:t>
            </a:r>
          </a:p>
          <a:p>
            <a:pPr algn="r" rtl="1">
              <a:buClr>
                <a:srgbClr val="C00000"/>
              </a:buClr>
              <a:buFont typeface="Wingdings" pitchFamily="2" charset="2"/>
              <a:buChar char="§"/>
            </a:pPr>
            <a:endParaRPr lang="fa-IR" dirty="0" smtClean="0"/>
          </a:p>
          <a:p>
            <a:pPr algn="r" rtl="1">
              <a:buClr>
                <a:srgbClr val="C00000"/>
              </a:buClr>
              <a:buFont typeface="Wingdings" pitchFamily="2" charset="2"/>
              <a:buChar char="§"/>
            </a:pPr>
            <a:endParaRPr lang="fa-IR" dirty="0" smtClean="0"/>
          </a:p>
          <a:p>
            <a:pPr algn="r" rtl="1">
              <a:buClr>
                <a:srgbClr val="C00000"/>
              </a:buClr>
              <a:buFont typeface="Wingdings" pitchFamily="2" charset="2"/>
              <a:buChar char="§"/>
            </a:pPr>
            <a:endParaRPr lang="fa-IR" dirty="0" smtClean="0"/>
          </a:p>
          <a:p>
            <a:pPr algn="r" rtl="1">
              <a:buClr>
                <a:srgbClr val="C00000"/>
              </a:buClr>
              <a:buFont typeface="Wingdings" pitchFamily="2" charset="2"/>
              <a:buChar char="§"/>
            </a:pPr>
            <a:endParaRPr lang="fa-IR" dirty="0" smtClean="0"/>
          </a:p>
          <a:p>
            <a:pPr algn="r" rtl="1">
              <a:buClr>
                <a:srgbClr val="C00000"/>
              </a:buClr>
              <a:buFont typeface="Wingdings" pitchFamily="2" charset="2"/>
              <a:buChar char="§"/>
            </a:pPr>
            <a:r>
              <a:rPr lang="fa-IR" dirty="0" smtClean="0"/>
              <a:t>واچرخند</a:t>
            </a:r>
            <a:r>
              <a:rPr lang="fa-IR" b="1" dirty="0" smtClean="0"/>
              <a:t> </a:t>
            </a:r>
            <a:r>
              <a:rPr lang="fa-IR" dirty="0" smtClean="0"/>
              <a:t>سرد: درجه</a:t>
            </a:r>
            <a:r>
              <a:rPr lang="fa-IR" b="1" dirty="0" smtClean="0"/>
              <a:t> </a:t>
            </a:r>
            <a:r>
              <a:rPr lang="fa-IR" dirty="0" smtClean="0"/>
              <a:t>حرارت</a:t>
            </a:r>
            <a:r>
              <a:rPr lang="fa-IR" b="1" dirty="0" smtClean="0"/>
              <a:t> </a:t>
            </a:r>
            <a:r>
              <a:rPr lang="fa-IR" dirty="0" smtClean="0"/>
              <a:t>نواحی</a:t>
            </a:r>
            <a:r>
              <a:rPr lang="fa-IR" b="1" dirty="0" smtClean="0"/>
              <a:t> </a:t>
            </a:r>
            <a:r>
              <a:rPr lang="fa-IR" dirty="0" smtClean="0"/>
              <a:t>مرکزي</a:t>
            </a:r>
            <a:r>
              <a:rPr lang="fa-IR" b="1" dirty="0" smtClean="0"/>
              <a:t> </a:t>
            </a:r>
            <a:r>
              <a:rPr lang="fa-IR" dirty="0" smtClean="0"/>
              <a:t>نسبت</a:t>
            </a:r>
            <a:r>
              <a:rPr lang="fa-IR" b="1" dirty="0" smtClean="0"/>
              <a:t> </a:t>
            </a:r>
            <a:r>
              <a:rPr lang="fa-IR" dirty="0" smtClean="0"/>
              <a:t>به اطراف</a:t>
            </a:r>
            <a:r>
              <a:rPr lang="fa-IR" b="1" dirty="0" smtClean="0"/>
              <a:t> </a:t>
            </a:r>
            <a:r>
              <a:rPr lang="fa-IR" dirty="0" smtClean="0"/>
              <a:t>کمتر</a:t>
            </a:r>
            <a:r>
              <a:rPr lang="fa-IR" b="1" dirty="0" smtClean="0"/>
              <a:t> </a:t>
            </a:r>
            <a:r>
              <a:rPr lang="fa-IR" dirty="0" smtClean="0"/>
              <a:t>است</a:t>
            </a:r>
            <a:r>
              <a:rPr lang="en-US" b="1" dirty="0" smtClean="0"/>
              <a:t>.</a:t>
            </a:r>
          </a:p>
          <a:p>
            <a:pPr algn="r" rtl="1">
              <a:buClr>
                <a:srgbClr val="C00000"/>
              </a:buClr>
              <a:buFont typeface="Wingdings" pitchFamily="2" charset="2"/>
              <a:buChar char="§"/>
            </a:pPr>
            <a:endParaRPr lang="fa-IR" dirty="0" smtClean="0"/>
          </a:p>
          <a:p>
            <a:pPr algn="r" rtl="1"/>
            <a:endParaRPr lang="fa-IR" b="1" dirty="0" smtClean="0"/>
          </a:p>
          <a:p>
            <a:pPr algn="r" rtl="1"/>
            <a:endParaRPr lang="fa-IR" b="1" dirty="0" smtClean="0"/>
          </a:p>
          <a:p>
            <a:pPr algn="r" rtl="1"/>
            <a:endParaRPr lang="fa-IR" b="1" dirty="0" smtClean="0"/>
          </a:p>
          <a:p>
            <a:pPr algn="r" rtl="1"/>
            <a:endParaRPr lang="fa-IR" b="1" dirty="0" smtClean="0"/>
          </a:p>
          <a:p>
            <a:pPr algn="r" rtl="1"/>
            <a:endParaRPr lang="fa-IR" b="1" dirty="0" smtClean="0"/>
          </a:p>
          <a:p>
            <a:pPr algn="r" rtl="1"/>
            <a:endParaRPr lang="en-US" b="1" dirty="0" smtClean="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5" name="Picture 4"/>
          <p:cNvPicPr/>
          <p:nvPr/>
        </p:nvPicPr>
        <p:blipFill>
          <a:blip r:embed="rId2" cstate="print"/>
          <a:srcRect/>
          <a:stretch>
            <a:fillRect/>
          </a:stretch>
        </p:blipFill>
        <p:spPr bwMode="auto">
          <a:xfrm>
            <a:off x="3124200" y="2438400"/>
            <a:ext cx="2190750" cy="1076325"/>
          </a:xfrm>
          <a:prstGeom prst="rect">
            <a:avLst/>
          </a:prstGeom>
          <a:noFill/>
          <a:ln w="9525">
            <a:noFill/>
            <a:miter lim="800000"/>
            <a:headEnd/>
            <a:tailEnd/>
          </a:ln>
        </p:spPr>
      </p:pic>
      <p:pic>
        <p:nvPicPr>
          <p:cNvPr id="6" name="Picture 5"/>
          <p:cNvPicPr/>
          <p:nvPr/>
        </p:nvPicPr>
        <p:blipFill>
          <a:blip r:embed="rId3" cstate="print"/>
          <a:srcRect/>
          <a:stretch>
            <a:fillRect/>
          </a:stretch>
        </p:blipFill>
        <p:spPr bwMode="auto">
          <a:xfrm>
            <a:off x="3124200" y="4724400"/>
            <a:ext cx="260032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endParaRPr lang="fa-IR" b="1" dirty="0" smtClean="0"/>
          </a:p>
          <a:p>
            <a:pPr algn="r" rtl="1"/>
            <a:endParaRPr lang="fa-IR" b="1" dirty="0" smtClean="0"/>
          </a:p>
          <a:p>
            <a:pPr algn="r" rtl="1"/>
            <a:endParaRPr lang="fa-IR" b="1" dirty="0" smtClean="0"/>
          </a:p>
          <a:p>
            <a:pPr algn="r" rtl="1"/>
            <a:endParaRPr lang="en-US" b="1" dirty="0" smtClean="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7" name="Picture 6"/>
          <p:cNvPicPr/>
          <p:nvPr/>
        </p:nvPicPr>
        <p:blipFill>
          <a:blip r:embed="rId2" cstate="print"/>
          <a:srcRect/>
          <a:stretch>
            <a:fillRect/>
          </a:stretch>
        </p:blipFill>
        <p:spPr bwMode="auto">
          <a:xfrm>
            <a:off x="2362200" y="1828800"/>
            <a:ext cx="3886200" cy="2895599"/>
          </a:xfrm>
          <a:prstGeom prst="rect">
            <a:avLst/>
          </a:prstGeom>
          <a:noFill/>
          <a:ln w="9525">
            <a:noFill/>
            <a:miter lim="800000"/>
            <a:headEnd/>
            <a:tailEnd/>
          </a:ln>
        </p:spPr>
      </p:pic>
      <p:pic>
        <p:nvPicPr>
          <p:cNvPr id="8" name="Picture 7"/>
          <p:cNvPicPr/>
          <p:nvPr/>
        </p:nvPicPr>
        <p:blipFill>
          <a:blip r:embed="rId3" cstate="print"/>
          <a:srcRect/>
          <a:stretch>
            <a:fillRect/>
          </a:stretch>
        </p:blipFill>
        <p:spPr bwMode="auto">
          <a:xfrm>
            <a:off x="5638800" y="4953000"/>
            <a:ext cx="2514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FF0000"/>
                </a:solidFill>
              </a:rPr>
              <a:t>تغییرات توده هوا :</a:t>
            </a:r>
          </a:p>
          <a:p>
            <a:pPr algn="r" rtl="1">
              <a:buClr>
                <a:srgbClr val="C00000"/>
              </a:buClr>
              <a:buFont typeface="Wingdings" pitchFamily="2" charset="2"/>
              <a:buChar char="§"/>
            </a:pPr>
            <a:r>
              <a:rPr lang="fa-IR" dirty="0" smtClean="0"/>
              <a:t>تغییرات ترمودینامیکی </a:t>
            </a:r>
          </a:p>
          <a:p>
            <a:pPr lvl="1" algn="r" rtl="1">
              <a:buClr>
                <a:srgbClr val="C00000"/>
              </a:buClr>
              <a:buFont typeface="Wingdings" pitchFamily="2" charset="2"/>
              <a:buChar char="ü"/>
            </a:pPr>
            <a:r>
              <a:rPr lang="fa-IR" dirty="0" smtClean="0"/>
              <a:t>افزایش یا کاهش دما</a:t>
            </a:r>
          </a:p>
          <a:p>
            <a:pPr lvl="1" algn="r" rtl="1">
              <a:buClr>
                <a:srgbClr val="C00000"/>
              </a:buClr>
              <a:buFont typeface="Wingdings" pitchFamily="2" charset="2"/>
              <a:buChar char="ü"/>
            </a:pPr>
            <a:r>
              <a:rPr lang="fa-IR" dirty="0" smtClean="0"/>
              <a:t>افزایش یا کاهش رطوبت</a:t>
            </a:r>
          </a:p>
          <a:p>
            <a:pPr algn="r" rtl="1">
              <a:buClr>
                <a:srgbClr val="C00000"/>
              </a:buClr>
              <a:buFont typeface="Wingdings" pitchFamily="2" charset="2"/>
              <a:buChar char="§"/>
            </a:pPr>
            <a:r>
              <a:rPr lang="fa-IR" dirty="0" smtClean="0"/>
              <a:t>تغییرات مکانیکی : صعود یا فرونشینی هوا</a:t>
            </a:r>
            <a:endParaRPr lang="en-US" b="1" dirty="0" smtClean="0"/>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FF0000"/>
                </a:solidFill>
              </a:rPr>
              <a:t>ویژگیهاي عمدة توده هاي هوایی </a:t>
            </a:r>
            <a:endParaRPr lang="en-US" b="1" dirty="0" smtClean="0">
              <a:solidFill>
                <a:srgbClr val="FF0000"/>
              </a:solidFill>
            </a:endParaRPr>
          </a:p>
          <a:p>
            <a:pPr algn="r" rtl="1">
              <a:buClr>
                <a:srgbClr val="C00000"/>
              </a:buClr>
              <a:buFont typeface="Wingdings" pitchFamily="2" charset="2"/>
              <a:buChar char="§"/>
            </a:pPr>
            <a:r>
              <a:rPr lang="fa-IR" dirty="0" smtClean="0"/>
              <a:t>لایه وارونگی ویژگی عمده توده‌های هوای</a:t>
            </a:r>
            <a:r>
              <a:rPr lang="en-US" b="1" dirty="0" smtClean="0"/>
              <a:t> CP</a:t>
            </a:r>
            <a:r>
              <a:rPr lang="fa-IR" dirty="0" smtClean="0"/>
              <a:t> و </a:t>
            </a:r>
            <a:r>
              <a:rPr lang="en-US" b="1" dirty="0" smtClean="0"/>
              <a:t>CA</a:t>
            </a:r>
            <a:r>
              <a:rPr lang="en-US" dirty="0" smtClean="0"/>
              <a:t> </a:t>
            </a:r>
            <a:r>
              <a:rPr lang="fa-IR" dirty="0" smtClean="0"/>
              <a:t>(قاعده شمالگان و جنوبگان) بویژه در زمستان است. </a:t>
            </a:r>
            <a:endParaRPr lang="en-US" dirty="0" smtClean="0"/>
          </a:p>
          <a:p>
            <a:pPr algn="r" rtl="1">
              <a:buClr>
                <a:srgbClr val="C00000"/>
              </a:buClr>
              <a:buFont typeface="Wingdings" pitchFamily="2" charset="2"/>
              <a:buChar char="§"/>
            </a:pPr>
            <a:r>
              <a:rPr lang="fa-IR" dirty="0" smtClean="0"/>
              <a:t>در نیمكره جنوبی به علت نبود خشكی بدون برف توده‌های هوای</a:t>
            </a:r>
            <a:r>
              <a:rPr lang="en-US" b="1" dirty="0" smtClean="0"/>
              <a:t>CP</a:t>
            </a:r>
            <a:r>
              <a:rPr lang="fa-IR" dirty="0" smtClean="0"/>
              <a:t> تشكیل نمی‌شود و توده هوای </a:t>
            </a:r>
            <a:r>
              <a:rPr lang="en-US" b="1" dirty="0" smtClean="0"/>
              <a:t>CA</a:t>
            </a:r>
            <a:r>
              <a:rPr lang="fa-IR" dirty="0" smtClean="0"/>
              <a:t> فقط جنوبگان را اشغال می‌كند. </a:t>
            </a:r>
            <a:endParaRPr lang="en-US" b="1" dirty="0" smtClean="0"/>
          </a:p>
          <a:p>
            <a:pPr algn="r" rtl="1">
              <a:buClr>
                <a:srgbClr val="C00000"/>
              </a:buClr>
              <a:buFont typeface="Wingdings" pitchFamily="2" charset="2"/>
              <a:buChar char="§"/>
            </a:pPr>
            <a:r>
              <a:rPr lang="fa-IR" dirty="0" smtClean="0"/>
              <a:t>توده هوای </a:t>
            </a:r>
            <a:r>
              <a:rPr lang="en-US" b="1" dirty="0" smtClean="0"/>
              <a:t>MT</a:t>
            </a:r>
            <a:r>
              <a:rPr lang="fa-IR" dirty="0" smtClean="0"/>
              <a:t> در حاشیه شرق مراكز پرفشار حنب حاره‌ای، به جهت دینامیكی (كاهش چرخندگی انحنایی) و حرارتی (عبور از روی جریانهای سرد اقیانوسی) حالت پایدار دارد، ولی در حاشیه غربی، همین مراكز درست به علت وجود شرایط عكس حاشیه شرقی ، ناپایدار است و به ایجاد ابر و بارش بیشتر منجر می‌شود. </a:t>
            </a: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FF0000"/>
                </a:solidFill>
              </a:rPr>
              <a:t>ویژگیهاي عمدة توده هاي هوایی </a:t>
            </a:r>
            <a:endParaRPr lang="en-US" b="1" dirty="0" smtClean="0">
              <a:solidFill>
                <a:srgbClr val="FF0000"/>
              </a:solidFill>
            </a:endParaRPr>
          </a:p>
          <a:p>
            <a:pPr algn="r" rtl="1">
              <a:buClr>
                <a:srgbClr val="C00000"/>
              </a:buClr>
              <a:buFont typeface="Wingdings" pitchFamily="2" charset="2"/>
              <a:buChar char="§"/>
            </a:pPr>
            <a:r>
              <a:rPr lang="fa-IR" dirty="0" smtClean="0"/>
              <a:t>توده هوای </a:t>
            </a:r>
            <a:r>
              <a:rPr lang="en-US" b="1" dirty="0" smtClean="0"/>
              <a:t>CT</a:t>
            </a:r>
            <a:r>
              <a:rPr lang="fa-IR" dirty="0" smtClean="0"/>
              <a:t> به دلیل خشك بودن زیاد و دمای بالا در بیشتر موارد، ابر و بارش ایجاد نمی‌كند. </a:t>
            </a:r>
            <a:endParaRPr lang="en-US" dirty="0" smtClean="0"/>
          </a:p>
          <a:p>
            <a:pPr algn="r" rtl="1">
              <a:buClr>
                <a:srgbClr val="C00000"/>
              </a:buClr>
              <a:buFont typeface="Wingdings" pitchFamily="2" charset="2"/>
              <a:buChar char="§"/>
            </a:pPr>
            <a:r>
              <a:rPr lang="fa-IR" dirty="0" smtClean="0"/>
              <a:t>هوای ایران در تابستان نمونه‌ای از این هواست. </a:t>
            </a:r>
            <a:endParaRPr lang="en-US" b="1" dirty="0" smtClean="0"/>
          </a:p>
          <a:p>
            <a:pPr algn="r" rtl="1">
              <a:buClr>
                <a:srgbClr val="C00000"/>
              </a:buClr>
              <a:buFont typeface="Wingdings" pitchFamily="2" charset="2"/>
              <a:buChar char="§"/>
            </a:pPr>
            <a:r>
              <a:rPr lang="fa-IR" dirty="0" smtClean="0"/>
              <a:t>بیشتر بارشهای جوی منطقه برون حاره را در حاشیه غربی توده هوای </a:t>
            </a:r>
            <a:r>
              <a:rPr lang="en-US" b="1" dirty="0" smtClean="0"/>
              <a:t>MT</a:t>
            </a:r>
            <a:r>
              <a:rPr lang="fa-IR" dirty="0" smtClean="0"/>
              <a:t> ایجاد می‌كند.</a:t>
            </a:r>
            <a:endParaRPr lang="en-US" dirty="0" smtClean="0"/>
          </a:p>
          <a:p>
            <a:pPr algn="r" rtl="1">
              <a:buClr>
                <a:srgbClr val="C00000"/>
              </a:buClr>
              <a:buFont typeface="Wingdings" pitchFamily="2" charset="2"/>
              <a:buChar char="§"/>
            </a:pPr>
            <a:r>
              <a:rPr lang="fa-IR" dirty="0" smtClean="0"/>
              <a:t> مرز تلاقی توده هوایی </a:t>
            </a:r>
            <a:r>
              <a:rPr lang="en-US" b="1" dirty="0" smtClean="0"/>
              <a:t>MT</a:t>
            </a:r>
            <a:r>
              <a:rPr lang="fa-IR" dirty="0" smtClean="0"/>
              <a:t> و </a:t>
            </a:r>
            <a:r>
              <a:rPr lang="en-US" b="1" dirty="0" smtClean="0"/>
              <a:t>CP</a:t>
            </a:r>
            <a:r>
              <a:rPr lang="fa-IR" dirty="0" smtClean="0"/>
              <a:t> در منطقه برون حاره ، جبهه قطبی را بوجود می‌آورند. </a:t>
            </a: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FF0000"/>
                </a:solidFill>
              </a:rPr>
              <a:t>ویژگیهاي عمدة توده هاي هوایی </a:t>
            </a:r>
          </a:p>
          <a:p>
            <a:pPr algn="r" rtl="1">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l">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pic>
        <p:nvPicPr>
          <p:cNvPr id="3077" name="Picture 5"/>
          <p:cNvPicPr>
            <a:picLocks noChangeAspect="1" noChangeArrowheads="1"/>
          </p:cNvPicPr>
          <p:nvPr/>
        </p:nvPicPr>
        <p:blipFill>
          <a:blip r:embed="rId2" cstate="print"/>
          <a:srcRect/>
          <a:stretch>
            <a:fillRect/>
          </a:stretch>
        </p:blipFill>
        <p:spPr bwMode="auto">
          <a:xfrm>
            <a:off x="609600" y="1752600"/>
            <a:ext cx="8035636"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170862" cy="5364163"/>
          </a:xfrm>
        </p:spPr>
        <p:txBody>
          <a:bodyPr/>
          <a:lstStyle/>
          <a:p>
            <a:pPr algn="r" rtl="1">
              <a:buClr>
                <a:srgbClr val="C00000"/>
              </a:buClr>
              <a:buNone/>
            </a:pPr>
            <a:r>
              <a:rPr lang="fa-IR" b="1" dirty="0" smtClean="0">
                <a:solidFill>
                  <a:srgbClr val="FF0000"/>
                </a:solidFill>
              </a:rPr>
              <a:t>جبهه ها </a:t>
            </a:r>
            <a:r>
              <a:rPr lang="en-US" b="1" dirty="0" smtClean="0">
                <a:solidFill>
                  <a:srgbClr val="FF0000"/>
                </a:solidFill>
              </a:rPr>
              <a:t>(</a:t>
            </a:r>
            <a:r>
              <a:rPr lang="en-US" dirty="0" smtClean="0">
                <a:solidFill>
                  <a:srgbClr val="FF0000"/>
                </a:solidFill>
              </a:rPr>
              <a:t>Fronts</a:t>
            </a:r>
            <a:r>
              <a:rPr lang="en-US" b="1" dirty="0" smtClean="0">
                <a:solidFill>
                  <a:srgbClr val="FF0000"/>
                </a:solidFill>
              </a:rPr>
              <a:t>)</a:t>
            </a:r>
            <a:endParaRPr lang="fa-IR" b="1" dirty="0" smtClean="0">
              <a:solidFill>
                <a:srgbClr val="FF0000"/>
              </a:solidFill>
            </a:endParaRPr>
          </a:p>
          <a:p>
            <a:pPr algn="r" rtl="1">
              <a:buClr>
                <a:srgbClr val="C00000"/>
              </a:buClr>
              <a:buFont typeface="Wingdings" pitchFamily="2" charset="2"/>
              <a:buChar char="§"/>
            </a:pPr>
            <a:r>
              <a:rPr lang="fa-IR" dirty="0" smtClean="0"/>
              <a:t>مرز بین دو توده هواي سرد و گرم با دما، رطوبت و چگالی مختلف را جبهه می گویند.</a:t>
            </a:r>
          </a:p>
          <a:p>
            <a:pPr algn="r" rtl="1">
              <a:buClr>
                <a:srgbClr val="C00000"/>
              </a:buClr>
              <a:buFont typeface="Wingdings" pitchFamily="2" charset="2"/>
              <a:buChar char="§"/>
            </a:pPr>
            <a:r>
              <a:rPr lang="fa-IR" dirty="0" smtClean="0"/>
              <a:t> جبهه ها بر خلاف توده هاي هوایی که تقریبا باروتروپیک هستند داراي هوایی باروکلینیک می باشند. </a:t>
            </a:r>
          </a:p>
          <a:p>
            <a:pPr algn="r" rtl="1">
              <a:buClr>
                <a:srgbClr val="C00000"/>
              </a:buClr>
              <a:buFont typeface="Wingdings" pitchFamily="2" charset="2"/>
              <a:buChar char="§"/>
            </a:pPr>
            <a:r>
              <a:rPr lang="fa-IR" dirty="0" smtClean="0"/>
              <a:t>جبهه منطقه گذراست.</a:t>
            </a:r>
          </a:p>
          <a:p>
            <a:pPr algn="r" rtl="1">
              <a:buClr>
                <a:srgbClr val="C00000"/>
              </a:buClr>
              <a:buFont typeface="Wingdings" pitchFamily="2" charset="2"/>
              <a:buChar char="§"/>
            </a:pPr>
            <a:r>
              <a:rPr lang="fa-IR" dirty="0" smtClean="0"/>
              <a:t> جبهه ها به طور مداوم تشکیل شده و از بین می روند.</a:t>
            </a:r>
          </a:p>
          <a:p>
            <a:pPr algn="r" rtl="1">
              <a:buClr>
                <a:srgbClr val="C00000"/>
              </a:buClr>
              <a:buFont typeface="Wingdings" pitchFamily="2" charset="2"/>
              <a:buChar char="§"/>
            </a:pPr>
            <a:r>
              <a:rPr lang="fa-IR" dirty="0" smtClean="0"/>
              <a:t> وسعت ناحیه جبهه از 10 تا 100 کیلومتر می باشد.</a:t>
            </a:r>
            <a:endParaRPr lang="fa-IR" b="1" dirty="0" smtClean="0">
              <a:solidFill>
                <a:srgbClr val="FF0000"/>
              </a:solidFill>
            </a:endParaRPr>
          </a:p>
          <a:p>
            <a:pPr algn="r" rtl="1">
              <a:buClr>
                <a:srgbClr val="C00000"/>
              </a:buClr>
              <a:buNone/>
            </a:pPr>
            <a:endParaRPr lang="fa-IR" b="1" dirty="0" smtClean="0">
              <a:solidFill>
                <a:srgbClr val="FF0000"/>
              </a:solidFill>
            </a:endParaRPr>
          </a:p>
          <a:p>
            <a:pPr algn="l">
              <a:buClr>
                <a:srgbClr val="C00000"/>
              </a:buClr>
              <a:buNone/>
            </a:pPr>
            <a:endParaRPr lang="fa-IR" b="1" dirty="0" smtClean="0">
              <a:solidFill>
                <a:srgbClr val="FF0000"/>
              </a:solidFill>
            </a:endParaRPr>
          </a:p>
          <a:p>
            <a:pPr algn="r" rtl="1">
              <a:buClr>
                <a:srgbClr val="C00000"/>
              </a:buClr>
              <a:buNone/>
            </a:pPr>
            <a:endParaRPr lang="fa-IR" b="1" dirty="0" smtClean="0">
              <a:solidFill>
                <a:srgbClr val="FF0000"/>
              </a:solidFill>
            </a:endParaRPr>
          </a:p>
          <a:p>
            <a:pPr algn="r" rtl="1">
              <a:buClr>
                <a:srgbClr val="C00000"/>
              </a:buClr>
              <a:buFont typeface="Wingdings" pitchFamily="2" charset="2"/>
              <a:buChar char="§"/>
            </a:pPr>
            <a:endParaRPr lang="en-US" dirty="0" smtClean="0"/>
          </a:p>
          <a:p>
            <a:pPr algn="just">
              <a:buClr>
                <a:srgbClr val="C00000"/>
              </a:buClr>
              <a:buNone/>
            </a:pPr>
            <a:endParaRPr lang="en-US" dirty="0" smtClean="0"/>
          </a:p>
          <a:p>
            <a:pPr algn="just">
              <a:buClr>
                <a:srgbClr val="C00000"/>
              </a:buClr>
              <a:buFont typeface="Wingdings" pitchFamily="2" charset="2"/>
              <a:buChar char="§"/>
            </a:pPr>
            <a:endParaRPr lang="en-US" dirty="0" smtClean="0"/>
          </a:p>
          <a:p>
            <a:pPr algn="just">
              <a:buClr>
                <a:srgbClr val="C00000"/>
              </a:buClr>
              <a:buFont typeface="Wingdings" pitchFamily="2" charset="2"/>
              <a:buChar char="§"/>
            </a:pPr>
            <a:endParaRPr lang="en-US" dirty="0"/>
          </a:p>
        </p:txBody>
      </p:sp>
      <p:sp>
        <p:nvSpPr>
          <p:cNvPr id="1025" name="Rectangle 1"/>
          <p:cNvSpPr>
            <a:spLocks noChangeArrowheads="1"/>
          </p:cNvSpPr>
          <p:nvPr/>
        </p:nvSpPr>
        <p:spPr bwMode="auto">
          <a:xfrm>
            <a:off x="533400" y="152400"/>
            <a:ext cx="7924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a:tabLst>
                <a:tab pos="133350" algn="l"/>
                <a:tab pos="168275" algn="l"/>
                <a:tab pos="292100" algn="l"/>
              </a:tabLst>
            </a:pPr>
            <a:r>
              <a:rPr lang="ar-SA" sz="3600" dirty="0" smtClean="0">
                <a:solidFill>
                  <a:srgbClr val="C00000"/>
                </a:solidFill>
              </a:rPr>
              <a:t>سیستم‌های سینوپتیك جو</a:t>
            </a:r>
            <a:endParaRPr kumimoji="0" lang="ar-SA" sz="3600" b="0" i="0" u="none" strike="noStrike" cap="none" normalizeH="0" baseline="0" dirty="0" smtClean="0">
              <a:ln>
                <a:noFill/>
              </a:ln>
              <a:solidFill>
                <a:srgbClr val="FF0000"/>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3748</TotalTime>
  <Words>3271</Words>
  <Application>Microsoft Office PowerPoint</Application>
  <PresentationFormat>On-screen Show (4:3)</PresentationFormat>
  <Paragraphs>305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Waveform</vt:lpstr>
      <vt:lpstr> سیستمهای سینوپتیک جو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Omid</dc:creator>
  <cp:lastModifiedBy>khairy</cp:lastModifiedBy>
  <cp:revision>392</cp:revision>
  <dcterms:created xsi:type="dcterms:W3CDTF">2008-06-12T16:15:20Z</dcterms:created>
  <dcterms:modified xsi:type="dcterms:W3CDTF">2018-05-05T05:28:21Z</dcterms:modified>
</cp:coreProperties>
</file>