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66" r:id="rId2"/>
    <p:sldId id="328" r:id="rId3"/>
    <p:sldId id="392" r:id="rId4"/>
    <p:sldId id="393" r:id="rId5"/>
    <p:sldId id="415" r:id="rId6"/>
    <p:sldId id="394" r:id="rId7"/>
    <p:sldId id="395" r:id="rId8"/>
    <p:sldId id="416" r:id="rId9"/>
    <p:sldId id="396" r:id="rId10"/>
    <p:sldId id="397" r:id="rId11"/>
    <p:sldId id="398" r:id="rId12"/>
    <p:sldId id="399" r:id="rId13"/>
    <p:sldId id="400" r:id="rId14"/>
    <p:sldId id="401" r:id="rId15"/>
    <p:sldId id="402" r:id="rId16"/>
    <p:sldId id="419" r:id="rId17"/>
    <p:sldId id="403" r:id="rId18"/>
    <p:sldId id="420" r:id="rId19"/>
    <p:sldId id="405" r:id="rId20"/>
    <p:sldId id="404" r:id="rId21"/>
    <p:sldId id="406" r:id="rId22"/>
    <p:sldId id="408" r:id="rId23"/>
    <p:sldId id="410" r:id="rId24"/>
    <p:sldId id="409" r:id="rId25"/>
    <p:sldId id="411" r:id="rId26"/>
    <p:sldId id="412" r:id="rId27"/>
    <p:sldId id="421" r:id="rId28"/>
    <p:sldId id="422" r:id="rId29"/>
    <p:sldId id="413" r:id="rId30"/>
    <p:sldId id="414" r:id="rId31"/>
    <p:sldId id="417" r:id="rId32"/>
    <p:sldId id="418" r:id="rId33"/>
    <p:sldId id="425" r:id="rId34"/>
    <p:sldId id="426" r:id="rId35"/>
    <p:sldId id="427" r:id="rId36"/>
    <p:sldId id="428" r:id="rId37"/>
    <p:sldId id="429" r:id="rId38"/>
    <p:sldId id="430" r:id="rId39"/>
    <p:sldId id="431" r:id="rId40"/>
    <p:sldId id="432" r:id="rId41"/>
    <p:sldId id="434" r:id="rId42"/>
    <p:sldId id="433" r:id="rId43"/>
    <p:sldId id="435" r:id="rId44"/>
    <p:sldId id="436" r:id="rId45"/>
    <p:sldId id="437" r:id="rId46"/>
    <p:sldId id="438" r:id="rId47"/>
    <p:sldId id="439" r:id="rId48"/>
    <p:sldId id="440" r:id="rId49"/>
    <p:sldId id="441" r:id="rId50"/>
    <p:sldId id="442" r:id="rId51"/>
    <p:sldId id="443" r:id="rId52"/>
    <p:sldId id="444" r:id="rId53"/>
    <p:sldId id="445" r:id="rId54"/>
    <p:sldId id="424" r:id="rId55"/>
    <p:sldId id="423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66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9191" autoAdjust="0"/>
    <p:restoredTop sz="90929" autoAdjust="0"/>
  </p:normalViewPr>
  <p:slideViewPr>
    <p:cSldViewPr>
      <p:cViewPr varScale="1">
        <p:scale>
          <a:sx n="73" d="100"/>
          <a:sy n="73" d="100"/>
        </p:scale>
        <p:origin x="-15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3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749DDE0-45D9-4583-A139-983804E6D55F}" type="datetimeFigureOut">
              <a:rPr lang="en-US"/>
              <a:pPr>
                <a:defRPr/>
              </a:pPr>
              <a:t>5/12/2015</a:t>
            </a:fld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D49CFD9-AF4C-4C6D-8A7D-BFBBC3BF7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4364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5C1E5-1C97-42A8-AE23-46D51AE92E4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5011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35D6D-2560-42F6-ABD2-E37E6333B8B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275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2DB41-EDCF-436F-A134-6858AECD164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9016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DFE13-C691-4810-9422-09E4BFCED7E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5670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3FC89-9150-4805-A03D-8F25433EDCB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833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57B05-A5F7-4611-8C34-3CD7074B748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835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4BCEF-BC61-4D07-9536-12B7A80F4AF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631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2B511-BE87-4C06-9A05-6E1221D3A43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870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4CE75-1C14-42C8-B673-9FE01E27A97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9469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962AC-23D8-4805-A052-B68032EAC07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1722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A3360-692A-4D18-B18A-FAFB48B1C9F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4149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A79AB-DE82-488E-AA1E-9B81E7E92FC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191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FCD18-6432-4935-8EAE-18FC7738350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8111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1CF20B3-8A20-43E6-84E6-B31D7EBB9BC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57187" y="1143000"/>
            <a:ext cx="8786813" cy="441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rtl="1">
              <a:spcBef>
                <a:spcPct val="20000"/>
              </a:spcBef>
            </a:pPr>
            <a:endParaRPr lang="en-US" sz="3200" dirty="0" smtClean="0">
              <a:solidFill>
                <a:srgbClr val="CC3300"/>
              </a:solidFill>
              <a:cs typeface="Nazanin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en-US" sz="3200" dirty="0" smtClean="0">
              <a:solidFill>
                <a:srgbClr val="CC3300"/>
              </a:solidFill>
              <a:cs typeface="Nazanin" pitchFamily="2" charset="-78"/>
            </a:endParaRPr>
          </a:p>
          <a:p>
            <a:pPr marL="342900" indent="-342900" algn="ctr" rtl="1">
              <a:spcBef>
                <a:spcPct val="20000"/>
              </a:spcBef>
            </a:pPr>
            <a:r>
              <a:rPr lang="fa-IR" sz="4000" b="1" dirty="0" smtClean="0">
                <a:latin typeface="Tit"/>
                <a:cs typeface="Titr" pitchFamily="2" charset="-78"/>
              </a:rPr>
              <a:t>آب سنجی </a:t>
            </a:r>
          </a:p>
          <a:p>
            <a:pPr marL="342900" indent="-342900" algn="ctr" rtl="1">
              <a:spcBef>
                <a:spcPct val="20000"/>
              </a:spcBef>
            </a:pPr>
            <a:r>
              <a:rPr lang="en-US" sz="3200" b="1" dirty="0" err="1" smtClean="0">
                <a:cs typeface="Zar" pitchFamily="2" charset="-78"/>
              </a:rPr>
              <a:t>Hydrometery</a:t>
            </a:r>
            <a:endParaRPr lang="en-US" sz="2800" dirty="0">
              <a:cs typeface="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2875" y="642939"/>
            <a:ext cx="8786813" cy="609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r>
              <a:rPr lang="fa-IR" sz="3600" b="1" dirty="0" smtClean="0">
                <a:cs typeface="Zar" pitchFamily="2" charset="-78"/>
              </a:rPr>
              <a:t>اندازه گیری عمق آب</a:t>
            </a:r>
            <a:endParaRPr lang="en-US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sz="3600" b="1" dirty="0" smtClean="0">
                <a:cs typeface="Zar" pitchFamily="2" charset="-78"/>
              </a:rPr>
              <a:t>میله های مدرج</a:t>
            </a: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0" y="9144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4400" b="1" dirty="0" smtClean="0">
                <a:latin typeface="Tit"/>
                <a:cs typeface="B Zar" pitchFamily="2" charset="-78"/>
              </a:rPr>
              <a:t>آب سنجی </a:t>
            </a:r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743200"/>
            <a:ext cx="8001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475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2875" y="642939"/>
            <a:ext cx="8786813" cy="609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r>
              <a:rPr lang="fa-IR" sz="3600" b="1" dirty="0" smtClean="0">
                <a:cs typeface="Zar" pitchFamily="2" charset="-78"/>
              </a:rPr>
              <a:t>اندازه گیری عمق آب</a:t>
            </a:r>
            <a:endParaRPr lang="en-US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sz="3600" b="1" dirty="0" smtClean="0">
                <a:cs typeface="Zar" pitchFamily="2" charset="-78"/>
              </a:rPr>
              <a:t>استفاده از کابل </a:t>
            </a: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0" y="9144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4400" b="1" dirty="0" smtClean="0">
                <a:latin typeface="Tit"/>
                <a:cs typeface="B Zar" pitchFamily="2" charset="-78"/>
              </a:rPr>
              <a:t>آب سنجی </a:t>
            </a:r>
          </a:p>
        </p:txBody>
      </p:sp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743200"/>
            <a:ext cx="8001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475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2875" y="642939"/>
            <a:ext cx="8786813" cy="609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r>
              <a:rPr lang="fa-IR" sz="3600" b="1" dirty="0" smtClean="0">
                <a:cs typeface="Zar" pitchFamily="2" charset="-78"/>
              </a:rPr>
              <a:t>اندازه گیری عمق آب</a:t>
            </a:r>
            <a:endParaRPr lang="en-US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sz="3600" b="1" dirty="0" smtClean="0">
                <a:cs typeface="Zar" pitchFamily="2" charset="-78"/>
              </a:rPr>
              <a:t>ابزارهای صوتی (اکو ساندر)</a:t>
            </a: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en-US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0" y="9144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4400" b="1" dirty="0" smtClean="0">
                <a:latin typeface="Tit"/>
                <a:cs typeface="B Zar" pitchFamily="2" charset="-78"/>
              </a:rPr>
              <a:t>آب سنجی </a:t>
            </a:r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667000"/>
            <a:ext cx="83058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475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2875" y="642939"/>
            <a:ext cx="8786813" cy="609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r>
              <a:rPr lang="fa-IR" sz="3600" b="1" dirty="0" smtClean="0">
                <a:cs typeface="Zar" pitchFamily="2" charset="-78"/>
              </a:rPr>
              <a:t>اندازه گیری سرعت آب</a:t>
            </a:r>
            <a:endParaRPr lang="en-US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en-US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0" y="8382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4400" b="1" dirty="0" smtClean="0">
                <a:latin typeface="Tit"/>
                <a:cs typeface="B Zar" pitchFamily="2" charset="-78"/>
              </a:rPr>
              <a:t>آب سنجی </a:t>
            </a:r>
          </a:p>
        </p:txBody>
      </p:sp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000250"/>
            <a:ext cx="83820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475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2875" y="642939"/>
            <a:ext cx="8786813" cy="609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r>
              <a:rPr lang="fa-IR" sz="3600" b="1" dirty="0" smtClean="0">
                <a:cs typeface="Zar" pitchFamily="2" charset="-78"/>
              </a:rPr>
              <a:t>اندازه گیری سرعت آب</a:t>
            </a:r>
          </a:p>
          <a:p>
            <a:pPr marL="800100" lvl="1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اندازه گیری سرعت با جسم شناور</a:t>
            </a:r>
          </a:p>
          <a:p>
            <a:pPr marL="800100" lvl="1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اندازه گیری سرعت با دستگاه سرعت سنج</a:t>
            </a:r>
          </a:p>
          <a:p>
            <a:pPr marL="800100" lvl="1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اندازه گیری سرعت با روش های شیمیایی </a:t>
            </a:r>
          </a:p>
          <a:p>
            <a:pPr marL="800100" lvl="1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اندازه گیری سرعت به روش صوتی</a:t>
            </a: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en-US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en-US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7620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4400" b="1" dirty="0" smtClean="0">
                <a:latin typeface="Tit"/>
                <a:cs typeface="B Zar" pitchFamily="2" charset="-78"/>
              </a:rPr>
              <a:t>آب سنجی </a:t>
            </a:r>
          </a:p>
        </p:txBody>
      </p:sp>
    </p:spTree>
    <p:extLst>
      <p:ext uri="{BB962C8B-B14F-4D97-AF65-F5344CB8AC3E}">
        <p14:creationId xmlns="" xmlns:p14="http://schemas.microsoft.com/office/powerpoint/2010/main" val="29475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2875" y="642939"/>
            <a:ext cx="8786813" cy="609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r>
              <a:rPr lang="fa-IR" sz="3600" b="1" dirty="0" smtClean="0">
                <a:cs typeface="Zar" pitchFamily="2" charset="-78"/>
              </a:rPr>
              <a:t>اندازه گیری سرعت آب</a:t>
            </a:r>
          </a:p>
          <a:p>
            <a:pPr marL="800100" lvl="1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اندازه گیری سرعت با جسم شناور</a:t>
            </a: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en-US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en-US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7620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4400" b="1" dirty="0" smtClean="0">
                <a:latin typeface="Tit"/>
                <a:cs typeface="B Zar" pitchFamily="2" charset="-78"/>
              </a:rPr>
              <a:t>آب سنجی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438400"/>
            <a:ext cx="74866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3352800"/>
            <a:ext cx="74676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475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2875" y="642939"/>
            <a:ext cx="8786813" cy="609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r>
              <a:rPr lang="fa-IR" sz="3600" b="1" dirty="0" smtClean="0">
                <a:cs typeface="Zar" pitchFamily="2" charset="-78"/>
              </a:rPr>
              <a:t>اندازه گیری سرعت آب</a:t>
            </a:r>
          </a:p>
          <a:p>
            <a:pPr marL="800100" lvl="1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اندازه گیری سرعت با جسم شناور</a:t>
            </a: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en-US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en-US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7620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4400" b="1" dirty="0" smtClean="0">
                <a:latin typeface="Tit"/>
                <a:cs typeface="B Zar" pitchFamily="2" charset="-78"/>
              </a:rPr>
              <a:t>آب سنجی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2438400"/>
            <a:ext cx="3733800" cy="429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475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2875" y="642939"/>
            <a:ext cx="8786813" cy="609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r>
              <a:rPr lang="fa-IR" sz="3600" b="1" dirty="0" smtClean="0">
                <a:cs typeface="Zar" pitchFamily="2" charset="-78"/>
              </a:rPr>
              <a:t>اندازه گیری سرعت آب</a:t>
            </a:r>
          </a:p>
          <a:p>
            <a:pPr marL="800100" lvl="1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اندازه گیری سرعت با جسم شناور</a:t>
            </a: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en-US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en-US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7620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4400" b="1" dirty="0" smtClean="0">
                <a:latin typeface="Tit"/>
                <a:cs typeface="B Zar" pitchFamily="2" charset="-78"/>
              </a:rPr>
              <a:t>آب سنجی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438400"/>
            <a:ext cx="838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475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2875" y="642939"/>
            <a:ext cx="8786813" cy="609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r>
              <a:rPr lang="fa-IR" sz="3600" b="1" dirty="0" smtClean="0">
                <a:cs typeface="Zar" pitchFamily="2" charset="-78"/>
              </a:rPr>
              <a:t>اندازه گیری سرعت آب</a:t>
            </a:r>
          </a:p>
          <a:p>
            <a:pPr marL="800100" lvl="1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اندازه گیری سرعت با جسم شناور</a:t>
            </a: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en-US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en-US" sz="3600" b="1" dirty="0" smtClean="0">
              <a:cs typeface="Zar" pitchFamily="2" charset="-78"/>
            </a:endParaRPr>
          </a:p>
          <a:p>
            <a:pPr marL="342900" lvl="1" indent="-342900" algn="ctr" rtl="1">
              <a:spcBef>
                <a:spcPct val="20000"/>
              </a:spcBef>
            </a:pPr>
            <a:r>
              <a:rPr lang="fa-IR" b="1" dirty="0" smtClean="0">
                <a:cs typeface="Zar" pitchFamily="2" charset="-78"/>
              </a:rPr>
              <a:t>توزیع سرعت در مقطع یک آبراهه</a:t>
            </a: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7620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4400" b="1" dirty="0" smtClean="0">
                <a:latin typeface="Tit"/>
                <a:cs typeface="B Zar" pitchFamily="2" charset="-78"/>
              </a:rPr>
              <a:t>آب سنجی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698" y="2514600"/>
            <a:ext cx="362067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514599"/>
            <a:ext cx="3228975" cy="216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475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2875" y="642939"/>
            <a:ext cx="8786813" cy="609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r>
              <a:rPr lang="fa-IR" sz="3600" b="1" dirty="0" smtClean="0">
                <a:cs typeface="Zar" pitchFamily="2" charset="-78"/>
              </a:rPr>
              <a:t>اندازه گیری سرعت آب</a:t>
            </a:r>
          </a:p>
          <a:p>
            <a:pPr marL="800100" lvl="1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اندازه گیری سرعت با جسم شناور</a:t>
            </a: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en-US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en-US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7620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4400" b="1" dirty="0" smtClean="0">
                <a:latin typeface="Tit"/>
                <a:cs typeface="B Zar" pitchFamily="2" charset="-78"/>
              </a:rPr>
              <a:t>آب سنجی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514600"/>
            <a:ext cx="86868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475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52400" y="1295399"/>
            <a:ext cx="8786813" cy="464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rtl="1">
              <a:spcBef>
                <a:spcPct val="20000"/>
              </a:spcBef>
            </a:pPr>
            <a:r>
              <a:rPr lang="fa-IR" sz="3200" b="1" dirty="0" smtClean="0">
                <a:latin typeface="Tit"/>
                <a:cs typeface="B Zar" pitchFamily="2" charset="-78"/>
              </a:rPr>
              <a:t>آب سنجی 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endParaRPr lang="fa-IR" sz="2800" dirty="0" smtClean="0">
              <a:cs typeface="Zar" pitchFamily="2" charset="-78"/>
            </a:endParaRP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fa-IR" sz="2800" dirty="0" smtClean="0">
                <a:cs typeface="Zar" pitchFamily="2" charset="-78"/>
              </a:rPr>
              <a:t>هيدرومتري </a:t>
            </a:r>
            <a:r>
              <a:rPr lang="fa-IR" sz="2800" dirty="0">
                <a:cs typeface="Zar" pitchFamily="2" charset="-78"/>
              </a:rPr>
              <a:t>يا آب سنجي به علم اندازه گيري و پايش اجزاي تشکيل دهنده چرخه آب مانند </a:t>
            </a:r>
            <a:r>
              <a:rPr lang="fa-IR" sz="2800" dirty="0" smtClean="0">
                <a:cs typeface="Zar" pitchFamily="2" charset="-78"/>
              </a:rPr>
              <a:t>بارندگي، آب های سطحی،آبهاي </a:t>
            </a:r>
            <a:r>
              <a:rPr lang="fa-IR" sz="2800" dirty="0">
                <a:cs typeface="Zar" pitchFamily="2" charset="-78"/>
              </a:rPr>
              <a:t>زيرزميني و حتي کيفيت آب گفته مي شود. مسائل مربوط به سنجش هاي مختلف تراز آب، مقدار جريان، سرعت آب و موارد مشابه نيز در حيطه اين علم قرار مي </a:t>
            </a:r>
            <a:r>
              <a:rPr lang="fa-IR" sz="2800" dirty="0" smtClean="0">
                <a:cs typeface="Zar" pitchFamily="2" charset="-78"/>
              </a:rPr>
              <a:t>گيرند.</a:t>
            </a:r>
            <a:endParaRPr lang="en-US" sz="2800" dirty="0">
              <a:cs typeface="Zar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069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2875" y="642939"/>
            <a:ext cx="8786813" cy="609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r>
              <a:rPr lang="fa-IR" sz="3600" b="1" dirty="0" smtClean="0">
                <a:cs typeface="Zar" pitchFamily="2" charset="-78"/>
              </a:rPr>
              <a:t>اندازه گیری سرعت آب</a:t>
            </a:r>
          </a:p>
          <a:p>
            <a:pPr marL="800100" lvl="1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اندازه گیری سرعت با جسم شناور</a:t>
            </a: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en-US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en-US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7620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4400" b="1" dirty="0" smtClean="0">
                <a:latin typeface="Tit"/>
                <a:cs typeface="B Zar" pitchFamily="2" charset="-78"/>
              </a:rPr>
              <a:t>آب سنجی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2514600"/>
            <a:ext cx="651601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475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2875" y="642939"/>
            <a:ext cx="8786813" cy="609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r>
              <a:rPr lang="fa-IR" sz="3600" b="1" dirty="0" smtClean="0">
                <a:cs typeface="Zar" pitchFamily="2" charset="-78"/>
              </a:rPr>
              <a:t>اندازه گیری سرعت آب</a:t>
            </a:r>
          </a:p>
          <a:p>
            <a:pPr marL="800100" lvl="1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اندازه گیری سرعت با جسم شناور</a:t>
            </a: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en-US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en-US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7620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4400" b="1" dirty="0" smtClean="0">
                <a:latin typeface="Tit"/>
                <a:cs typeface="B Zar" pitchFamily="2" charset="-78"/>
              </a:rPr>
              <a:t>آب سنجی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438400"/>
            <a:ext cx="7467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475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2875" y="642939"/>
            <a:ext cx="8786813" cy="609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r>
              <a:rPr lang="fa-IR" sz="3600" b="1" dirty="0" smtClean="0">
                <a:cs typeface="Zar" pitchFamily="2" charset="-78"/>
              </a:rPr>
              <a:t>اندازه گیری سرعت آب</a:t>
            </a:r>
          </a:p>
          <a:p>
            <a:pPr marL="800100" lvl="1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اندازه گیری سرعت با جسم شناور</a:t>
            </a: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en-US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en-US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7620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4400" b="1" dirty="0" smtClean="0">
                <a:latin typeface="Tit"/>
                <a:cs typeface="B Zar" pitchFamily="2" charset="-78"/>
              </a:rPr>
              <a:t>آب سنجی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4343400"/>
            <a:ext cx="71913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457200"/>
            <a:ext cx="3657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475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2875" y="642939"/>
            <a:ext cx="8786813" cy="609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r>
              <a:rPr lang="fa-IR" sz="3600" b="1" dirty="0" smtClean="0">
                <a:cs typeface="Zar" pitchFamily="2" charset="-78"/>
              </a:rPr>
              <a:t>اندازه گیری سرعت آب</a:t>
            </a:r>
          </a:p>
          <a:p>
            <a:pPr marL="800100" lvl="1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اندازه گیری سرعت با دستگاه  سرعت سنج</a:t>
            </a: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en-US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en-US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7620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4400" b="1" dirty="0" smtClean="0">
                <a:latin typeface="Tit"/>
                <a:cs typeface="B Zar" pitchFamily="2" charset="-78"/>
              </a:rPr>
              <a:t>آب سنجی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362200"/>
            <a:ext cx="807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475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2875" y="642939"/>
            <a:ext cx="9001125" cy="609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r>
              <a:rPr lang="fa-IR" sz="3600" b="1" dirty="0" smtClean="0">
                <a:cs typeface="Zar" pitchFamily="2" charset="-78"/>
              </a:rPr>
              <a:t>اندازه گیری سرعت آب</a:t>
            </a:r>
          </a:p>
          <a:p>
            <a:pPr marL="800100" lvl="1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اندازه گیری سرعت با دستگاه سرعت سنج</a:t>
            </a: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en-US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en-US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7620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4400" b="1" dirty="0" smtClean="0">
                <a:latin typeface="Tit"/>
                <a:cs typeface="B Zar" pitchFamily="2" charset="-78"/>
              </a:rPr>
              <a:t>آب سنجی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47800"/>
            <a:ext cx="3733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2590800"/>
            <a:ext cx="48863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475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2875" y="642939"/>
            <a:ext cx="9001125" cy="609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r>
              <a:rPr lang="fa-IR" sz="3600" b="1" dirty="0" smtClean="0">
                <a:cs typeface="Zar" pitchFamily="2" charset="-78"/>
              </a:rPr>
              <a:t>اندازه گیری سرعت آب</a:t>
            </a:r>
          </a:p>
          <a:p>
            <a:pPr marL="800100" lvl="1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اندازه گیری سرعت با دستگاه سرعت سنج</a:t>
            </a: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en-US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en-US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7620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4400" b="1" dirty="0" smtClean="0">
                <a:latin typeface="Tit"/>
                <a:cs typeface="B Zar" pitchFamily="2" charset="-78"/>
              </a:rPr>
              <a:t>آب سنجی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438400"/>
            <a:ext cx="8077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475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2875" y="642939"/>
            <a:ext cx="9001125" cy="609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r>
              <a:rPr lang="fa-IR" sz="3600" b="1" dirty="0" smtClean="0">
                <a:cs typeface="Zar" pitchFamily="2" charset="-78"/>
              </a:rPr>
              <a:t>اندازه گیری سرعت آب</a:t>
            </a:r>
          </a:p>
          <a:p>
            <a:pPr marL="800100" lvl="1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اندازه گیری سرعت با روش شیمیایی</a:t>
            </a:r>
          </a:p>
          <a:p>
            <a:pPr marL="800100" lvl="1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fa-IR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en-US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en-US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7620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4400" b="1" dirty="0" smtClean="0">
                <a:latin typeface="Tit"/>
                <a:cs typeface="B Zar" pitchFamily="2" charset="-78"/>
              </a:rPr>
              <a:t>آب سنجی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819400"/>
            <a:ext cx="8305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475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2875" y="642939"/>
            <a:ext cx="9001125" cy="609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r>
              <a:rPr lang="fa-IR" sz="3600" b="1" dirty="0" smtClean="0">
                <a:cs typeface="Zar" pitchFamily="2" charset="-78"/>
              </a:rPr>
              <a:t>اندازه گیری سرعت آب</a:t>
            </a:r>
          </a:p>
          <a:p>
            <a:pPr marL="800100" lvl="1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اندازه گیری سرعت با روش شیمیایی</a:t>
            </a:r>
          </a:p>
          <a:p>
            <a:pPr marL="800100" lvl="1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اندازه گیری سرعت با نمک</a:t>
            </a:r>
          </a:p>
          <a:p>
            <a:pPr marL="800100" lvl="1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fa-IR" b="1" dirty="0" smtClean="0">
              <a:cs typeface="Zar" pitchFamily="2" charset="-78"/>
            </a:endParaRPr>
          </a:p>
          <a:p>
            <a:pPr marL="800100" lvl="1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fa-IR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en-US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en-US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7620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4400" b="1" dirty="0" smtClean="0">
                <a:latin typeface="Tit"/>
                <a:cs typeface="B Zar" pitchFamily="2" charset="-78"/>
              </a:rPr>
              <a:t>آب سنجی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819400"/>
            <a:ext cx="7086600" cy="385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475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2875" y="642939"/>
            <a:ext cx="9001125" cy="609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r>
              <a:rPr lang="fa-IR" sz="3600" b="1" dirty="0" smtClean="0">
                <a:cs typeface="Zar" pitchFamily="2" charset="-78"/>
              </a:rPr>
              <a:t>اندازه گیری سرعت آب</a:t>
            </a:r>
          </a:p>
          <a:p>
            <a:pPr marL="800100" lvl="1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اندازه گیری سرعت با روش شیمیایی</a:t>
            </a:r>
          </a:p>
          <a:p>
            <a:pPr marL="800100" lvl="1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اندازه گیری سرعت با مواد رنگی</a:t>
            </a:r>
          </a:p>
          <a:p>
            <a:pPr marL="800100" lvl="1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fa-IR" b="1" dirty="0" smtClean="0">
              <a:cs typeface="Zar" pitchFamily="2" charset="-78"/>
            </a:endParaRPr>
          </a:p>
          <a:p>
            <a:pPr marL="800100" lvl="1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fa-IR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en-US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en-US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7620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4400" b="1" dirty="0" smtClean="0">
                <a:latin typeface="Tit"/>
                <a:cs typeface="B Zar" pitchFamily="2" charset="-78"/>
              </a:rPr>
              <a:t>آب سنجی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971800"/>
            <a:ext cx="8001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475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2875" y="642939"/>
            <a:ext cx="9001125" cy="609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r>
              <a:rPr lang="fa-IR" sz="3600" b="1" dirty="0" smtClean="0">
                <a:cs typeface="Zar" pitchFamily="2" charset="-78"/>
              </a:rPr>
              <a:t>اندازه گیری سرعت آب</a:t>
            </a:r>
          </a:p>
          <a:p>
            <a:pPr marL="800100" lvl="1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اندازه گیری سرعت با روش صوتی</a:t>
            </a:r>
          </a:p>
          <a:p>
            <a:pPr marL="800100" lvl="1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fa-IR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en-US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en-US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7620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4400" b="1" dirty="0" smtClean="0">
                <a:latin typeface="Tit"/>
                <a:cs typeface="B Zar" pitchFamily="2" charset="-78"/>
              </a:rPr>
              <a:t>آب سنجی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719388"/>
            <a:ext cx="8077200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475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2875" y="642939"/>
            <a:ext cx="8786813" cy="609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rtl="1">
              <a:spcBef>
                <a:spcPct val="20000"/>
              </a:spcBef>
            </a:pPr>
            <a:endParaRPr lang="fa-IR" sz="3200" dirty="0">
              <a:solidFill>
                <a:srgbClr val="CC3300"/>
              </a:solidFill>
              <a:cs typeface="Nazanin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r>
              <a:rPr lang="fa-IR" sz="3200" b="1" dirty="0" smtClean="0">
                <a:latin typeface="Tit"/>
                <a:cs typeface="B Zar" pitchFamily="2" charset="-78"/>
              </a:rPr>
              <a:t>آب سنجی 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fa-IR" sz="2800" dirty="0" smtClean="0">
                <a:cs typeface="Zar" pitchFamily="2" charset="-78"/>
              </a:rPr>
              <a:t>اندازه گیری سطح آب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fa-IR" sz="2800" dirty="0" smtClean="0">
                <a:cs typeface="Zar" pitchFamily="2" charset="-78"/>
              </a:rPr>
              <a:t>اندازه گیری عمق آب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fa-IR" sz="2800" dirty="0" smtClean="0">
                <a:cs typeface="Zar" pitchFamily="2" charset="-78"/>
              </a:rPr>
              <a:t>اندازه گیری سرعت آب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fa-IR" sz="2800" dirty="0" smtClean="0">
                <a:cs typeface="Zar" pitchFamily="2" charset="-78"/>
              </a:rPr>
              <a:t>اندازه گیری دبی آب ( جریان)</a:t>
            </a:r>
            <a:endParaRPr lang="en-US" sz="2800" dirty="0">
              <a:cs typeface="Zar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75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2875" y="642939"/>
            <a:ext cx="9001125" cy="609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r>
              <a:rPr lang="fa-IR" sz="3600" b="1" dirty="0" smtClean="0">
                <a:cs typeface="Zar" pitchFamily="2" charset="-78"/>
              </a:rPr>
              <a:t>اندازه گیری دبی</a:t>
            </a: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en-US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7620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4400" b="1" dirty="0" smtClean="0">
                <a:latin typeface="Tit"/>
                <a:cs typeface="B Zar" pitchFamily="2" charset="-78"/>
              </a:rPr>
              <a:t>آب سنجی 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905000"/>
            <a:ext cx="830579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475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2875" y="642939"/>
            <a:ext cx="9001125" cy="609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r>
              <a:rPr lang="fa-IR" sz="3600" b="1" dirty="0" smtClean="0">
                <a:cs typeface="Zar" pitchFamily="2" charset="-78"/>
              </a:rPr>
              <a:t>اندازه گیری دبی</a:t>
            </a: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en-US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7620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4400" b="1" dirty="0" smtClean="0">
                <a:latin typeface="Tit"/>
                <a:cs typeface="B Zar" pitchFamily="2" charset="-78"/>
              </a:rPr>
              <a:t>آب سنجی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981200"/>
            <a:ext cx="7924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475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2875" y="642939"/>
            <a:ext cx="9001125" cy="609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r>
              <a:rPr lang="fa-IR" sz="3600" b="1" dirty="0" smtClean="0">
                <a:cs typeface="Zar" pitchFamily="2" charset="-78"/>
              </a:rPr>
              <a:t>اندازه گیری دبی</a:t>
            </a: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en-US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6200" y="7620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4400" b="1" dirty="0" smtClean="0">
                <a:latin typeface="Tit"/>
                <a:cs typeface="B Zar" pitchFamily="2" charset="-78"/>
              </a:rPr>
              <a:t>آب سنجی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761999"/>
            <a:ext cx="4953000" cy="595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475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2875" y="642939"/>
            <a:ext cx="9001125" cy="609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r>
              <a:rPr lang="fa-IR" sz="3600" b="1" dirty="0" smtClean="0">
                <a:cs typeface="Zar" pitchFamily="2" charset="-78"/>
              </a:rPr>
              <a:t>اندازه گیری دبی</a:t>
            </a: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روش های اندازه گیری سرعت متوسط</a:t>
            </a: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روش یک نقطه ای</a:t>
            </a: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روش دو نقطه ای</a:t>
            </a: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روش سه نقطه ای</a:t>
            </a: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روش پنج نقطه ای</a:t>
            </a: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en-US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6200" y="7620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4400" b="1" dirty="0" smtClean="0">
                <a:latin typeface="Tit"/>
                <a:cs typeface="B Zar" pitchFamily="2" charset="-78"/>
              </a:rPr>
              <a:t>آب سنجی </a:t>
            </a:r>
          </a:p>
        </p:txBody>
      </p:sp>
    </p:spTree>
    <p:extLst>
      <p:ext uri="{BB962C8B-B14F-4D97-AF65-F5344CB8AC3E}">
        <p14:creationId xmlns="" xmlns:p14="http://schemas.microsoft.com/office/powerpoint/2010/main" val="29475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2875" y="642939"/>
            <a:ext cx="9001125" cy="609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r>
              <a:rPr lang="fa-IR" sz="3600" b="1" dirty="0" smtClean="0">
                <a:cs typeface="Zar" pitchFamily="2" charset="-78"/>
              </a:rPr>
              <a:t>اندازه گیری دبی</a:t>
            </a: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روش های اندازه گیری سرعت متوسط</a:t>
            </a: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روش یک نقطه ای</a:t>
            </a: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en-US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6200" y="7620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4400" b="1" dirty="0" smtClean="0">
                <a:latin typeface="Tit"/>
                <a:cs typeface="B Zar" pitchFamily="2" charset="-78"/>
              </a:rPr>
              <a:t>آب سنجی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048000"/>
            <a:ext cx="8001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475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2875" y="642939"/>
            <a:ext cx="9001125" cy="609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r>
              <a:rPr lang="fa-IR" sz="3600" b="1" dirty="0" smtClean="0">
                <a:cs typeface="Zar" pitchFamily="2" charset="-78"/>
              </a:rPr>
              <a:t>اندازه گیری دبی</a:t>
            </a: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روش های اندازه گیری سرعت متوسط</a:t>
            </a: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روش دو نقطه ای</a:t>
            </a: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en-US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6200" y="7620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4400" b="1" dirty="0" smtClean="0">
                <a:latin typeface="Tit"/>
                <a:cs typeface="B Zar" pitchFamily="2" charset="-78"/>
              </a:rPr>
              <a:t>آب سنجی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048000"/>
            <a:ext cx="8001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475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2875" y="642939"/>
            <a:ext cx="9001125" cy="609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r>
              <a:rPr lang="fa-IR" sz="3600" b="1" dirty="0" smtClean="0">
                <a:cs typeface="Zar" pitchFamily="2" charset="-78"/>
              </a:rPr>
              <a:t>اندازه گیری دبی</a:t>
            </a: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روش های اندازه گیری سرعت متوسط</a:t>
            </a: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روش سه نقطه ای</a:t>
            </a: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en-US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6200" y="7620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4400" b="1" dirty="0" smtClean="0">
                <a:latin typeface="Tit"/>
                <a:cs typeface="B Zar" pitchFamily="2" charset="-78"/>
              </a:rPr>
              <a:t>آب سنجی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062288"/>
            <a:ext cx="8610600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4343400"/>
            <a:ext cx="8610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475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2875" y="642939"/>
            <a:ext cx="9001125" cy="609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r>
              <a:rPr lang="fa-IR" sz="3600" b="1" dirty="0" smtClean="0">
                <a:cs typeface="Zar" pitchFamily="2" charset="-78"/>
              </a:rPr>
              <a:t>اندازه گیری دبی</a:t>
            </a: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روش های اندازه گیری سرعت متوسط</a:t>
            </a: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روش پنج نقطه ای</a:t>
            </a: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en-US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6200" y="7620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4400" b="1" dirty="0" smtClean="0">
                <a:latin typeface="Tit"/>
                <a:cs typeface="B Zar" pitchFamily="2" charset="-78"/>
              </a:rPr>
              <a:t>آب سنجی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24200"/>
            <a:ext cx="91440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475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2875" y="642939"/>
            <a:ext cx="9001125" cy="609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r>
              <a:rPr lang="fa-IR" sz="3600" b="1" dirty="0" smtClean="0">
                <a:cs typeface="Zar" pitchFamily="2" charset="-78"/>
              </a:rPr>
              <a:t>اندازه گیری دبی</a:t>
            </a: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روش های اندازه گیری سرعت متوسط</a:t>
            </a: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en-US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6200" y="7620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4400" b="1" dirty="0" smtClean="0">
                <a:latin typeface="Tit"/>
                <a:cs typeface="B Zar" pitchFamily="2" charset="-78"/>
              </a:rPr>
              <a:t>آب سنجی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819400"/>
            <a:ext cx="8153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475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2875" y="642939"/>
            <a:ext cx="9001125" cy="609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r>
              <a:rPr lang="fa-IR" sz="3600" b="1" dirty="0" smtClean="0">
                <a:cs typeface="Zar" pitchFamily="2" charset="-78"/>
              </a:rPr>
              <a:t>اندازه گیری دبی</a:t>
            </a: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روش های اندازه گیری سرعت متوسط</a:t>
            </a: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en-US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6200" y="7620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4400" b="1" dirty="0" smtClean="0">
                <a:latin typeface="Tit"/>
                <a:cs typeface="B Zar" pitchFamily="2" charset="-78"/>
              </a:rPr>
              <a:t>آب سنجی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438400"/>
            <a:ext cx="701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475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2875" y="642939"/>
            <a:ext cx="8786813" cy="609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r>
              <a:rPr lang="fa-IR" sz="3600" b="1" dirty="0" smtClean="0">
                <a:cs typeface="Zar" pitchFamily="2" charset="-78"/>
              </a:rPr>
              <a:t>اندازه گیری سطح آب</a:t>
            </a:r>
            <a:endParaRPr lang="en-US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sz="3600" b="1" dirty="0" smtClean="0">
                <a:cs typeface="Zar" pitchFamily="2" charset="-78"/>
              </a:rPr>
              <a:t>نصب خط کش </a:t>
            </a:r>
            <a:r>
              <a:rPr lang="en-US" sz="3600" b="1" dirty="0" smtClean="0">
                <a:cs typeface="Zar" pitchFamily="2" charset="-78"/>
              </a:rPr>
              <a:t>(stage) </a:t>
            </a:r>
            <a:r>
              <a:rPr lang="fa-IR" sz="3600" b="1" dirty="0" smtClean="0">
                <a:cs typeface="Zar" pitchFamily="2" charset="-78"/>
              </a:rPr>
              <a:t>   در حاشیه رودخانه (اشل)</a:t>
            </a:r>
            <a:endParaRPr lang="en-US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0" y="9144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4400" b="1" dirty="0" smtClean="0">
                <a:latin typeface="Tit"/>
                <a:cs typeface="B Zar" pitchFamily="2" charset="-78"/>
              </a:rPr>
              <a:t>آب سنجی </a:t>
            </a:r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2590800"/>
            <a:ext cx="617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475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2875" y="642939"/>
            <a:ext cx="9001125" cy="609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r>
              <a:rPr lang="fa-IR" sz="3600" b="1" dirty="0" smtClean="0">
                <a:cs typeface="Zar" pitchFamily="2" charset="-78"/>
              </a:rPr>
              <a:t>اندازه گیری دبی</a:t>
            </a: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روش های اندازه گیری سرعت متوسط</a:t>
            </a: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en-US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6200" y="7620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4400" b="1" dirty="0" smtClean="0">
                <a:latin typeface="Tit"/>
                <a:cs typeface="B Zar" pitchFamily="2" charset="-78"/>
              </a:rPr>
              <a:t>آب سنجی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438400"/>
            <a:ext cx="731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4038600"/>
            <a:ext cx="7391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475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2875" y="642939"/>
            <a:ext cx="9001125" cy="609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r>
              <a:rPr lang="fa-IR" sz="3600" b="1" dirty="0" smtClean="0">
                <a:cs typeface="Zar" pitchFamily="2" charset="-78"/>
              </a:rPr>
              <a:t>اندازه گیری دبی</a:t>
            </a: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روش های اندازه گیری سرعت متوسط</a:t>
            </a: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en-US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6200" y="7620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4400" b="1" dirty="0" smtClean="0">
                <a:latin typeface="Tit"/>
                <a:cs typeface="B Zar" pitchFamily="2" charset="-78"/>
              </a:rPr>
              <a:t>آب سنجی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2362200"/>
            <a:ext cx="5181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475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2875" y="642939"/>
            <a:ext cx="9001125" cy="609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r>
              <a:rPr lang="fa-IR" sz="3600" b="1" dirty="0" smtClean="0">
                <a:cs typeface="Zar" pitchFamily="2" charset="-78"/>
              </a:rPr>
              <a:t>اندازه گیری دبی</a:t>
            </a: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روش های اندازه گیری سرعت متوسط</a:t>
            </a: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en-US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6200" y="7620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4400" b="1" dirty="0" smtClean="0">
                <a:latin typeface="Tit"/>
                <a:cs typeface="B Zar" pitchFamily="2" charset="-78"/>
              </a:rPr>
              <a:t>آب سنجی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438400"/>
            <a:ext cx="80772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475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2875" y="642939"/>
            <a:ext cx="9001125" cy="609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r>
              <a:rPr lang="fa-IR" sz="3600" b="1" dirty="0" smtClean="0">
                <a:cs typeface="Zar" pitchFamily="2" charset="-78"/>
              </a:rPr>
              <a:t>اندازه گیری دبی</a:t>
            </a: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روش های اندازه گیری سرعت متوسط</a:t>
            </a: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en-US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6200" y="7620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4400" b="1" dirty="0" smtClean="0">
                <a:latin typeface="Tit"/>
                <a:cs typeface="B Zar" pitchFamily="2" charset="-78"/>
              </a:rPr>
              <a:t>آب سنجی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667000"/>
            <a:ext cx="8305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475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2875" y="642939"/>
            <a:ext cx="9001125" cy="609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r>
              <a:rPr lang="fa-IR" sz="3600" b="1" dirty="0" smtClean="0">
                <a:cs typeface="Zar" pitchFamily="2" charset="-78"/>
              </a:rPr>
              <a:t>اندازه گیری دبی</a:t>
            </a: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روش ریاضی</a:t>
            </a: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روش خطوط هم سرعت</a:t>
            </a: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با استفاده از مواد شیمیایی</a:t>
            </a: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از روی شیب و ضریب انتقال</a:t>
            </a: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از روی قرائت اشل</a:t>
            </a: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با سازه های کوچک</a:t>
            </a:r>
          </a:p>
          <a:p>
            <a:pPr marL="800100" lvl="1" indent="-342900" algn="r" rtl="1">
              <a:spcBef>
                <a:spcPct val="20000"/>
              </a:spcBef>
              <a:buFont typeface="Wingdings" pitchFamily="2" charset="2"/>
              <a:buChar char="Ø"/>
            </a:pPr>
            <a:r>
              <a:rPr lang="fa-IR" b="1" dirty="0" smtClean="0">
                <a:cs typeface="Zar" pitchFamily="2" charset="-78"/>
              </a:rPr>
              <a:t>سرریز مثلثی</a:t>
            </a:r>
          </a:p>
          <a:p>
            <a:pPr marL="800100" lvl="1" indent="-342900" algn="r" rtl="1">
              <a:spcBef>
                <a:spcPct val="20000"/>
              </a:spcBef>
              <a:buFont typeface="Wingdings" pitchFamily="2" charset="2"/>
              <a:buChar char="Ø"/>
            </a:pPr>
            <a:r>
              <a:rPr lang="fa-IR" b="1" dirty="0" smtClean="0">
                <a:cs typeface="Zar" pitchFamily="2" charset="-78"/>
              </a:rPr>
              <a:t>سرریز مستطیلی ساده</a:t>
            </a:r>
          </a:p>
          <a:p>
            <a:pPr marL="800100" lvl="1" indent="-342900" algn="r" rtl="1">
              <a:spcBef>
                <a:spcPct val="20000"/>
              </a:spcBef>
              <a:buFont typeface="Wingdings" pitchFamily="2" charset="2"/>
              <a:buChar char="Ø"/>
            </a:pPr>
            <a:r>
              <a:rPr lang="fa-IR" b="1" dirty="0" smtClean="0">
                <a:cs typeface="Zar" pitchFamily="2" charset="-78"/>
              </a:rPr>
              <a:t>سرریز مستطیلی با فشردگی جانبی</a:t>
            </a: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fa-IR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fa-IR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fa-IR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fa-IR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en-US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6200" y="7620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4400" b="1" dirty="0" smtClean="0">
                <a:latin typeface="Tit"/>
                <a:cs typeface="B Zar" pitchFamily="2" charset="-78"/>
              </a:rPr>
              <a:t>آب سنجی </a:t>
            </a:r>
          </a:p>
        </p:txBody>
      </p:sp>
    </p:spTree>
    <p:extLst>
      <p:ext uri="{BB962C8B-B14F-4D97-AF65-F5344CB8AC3E}">
        <p14:creationId xmlns="" xmlns:p14="http://schemas.microsoft.com/office/powerpoint/2010/main" val="29475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2875" y="642939"/>
            <a:ext cx="9001125" cy="609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r>
              <a:rPr lang="fa-IR" sz="3600" b="1" dirty="0" smtClean="0">
                <a:cs typeface="Zar" pitchFamily="2" charset="-78"/>
              </a:rPr>
              <a:t>اندازه گیری دبی</a:t>
            </a: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روش ریاضی</a:t>
            </a: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fa-IR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fa-IR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fa-IR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fa-IR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en-US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6200" y="7620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4400" b="1" dirty="0" smtClean="0">
                <a:latin typeface="Tit"/>
                <a:cs typeface="B Zar" pitchFamily="2" charset="-78"/>
              </a:rPr>
              <a:t>آب سنجی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590800"/>
            <a:ext cx="8077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475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2875" y="642939"/>
            <a:ext cx="9001125" cy="609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r>
              <a:rPr lang="fa-IR" sz="3600" b="1" dirty="0" smtClean="0">
                <a:cs typeface="Zar" pitchFamily="2" charset="-78"/>
              </a:rPr>
              <a:t>اندازه گیری دبی</a:t>
            </a: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روش ریاضی</a:t>
            </a: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fa-IR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fa-IR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fa-IR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en-US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6200" y="7620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4400" b="1" dirty="0" smtClean="0">
                <a:latin typeface="Tit"/>
                <a:cs typeface="B Zar" pitchFamily="2" charset="-78"/>
              </a:rPr>
              <a:t>آب سنجی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28800"/>
            <a:ext cx="7315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475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2875" y="642939"/>
            <a:ext cx="9001125" cy="609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r>
              <a:rPr lang="fa-IR" sz="3600" b="1" dirty="0" smtClean="0">
                <a:cs typeface="Zar" pitchFamily="2" charset="-78"/>
              </a:rPr>
              <a:t>اندازه گیری دبی</a:t>
            </a: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روش ریاضی</a:t>
            </a: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fa-IR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fa-IR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fa-IR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en-US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6200" y="7620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4400" b="1" dirty="0" smtClean="0">
                <a:latin typeface="Tit"/>
                <a:cs typeface="B Zar" pitchFamily="2" charset="-78"/>
              </a:rPr>
              <a:t>آب سنجی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438400"/>
            <a:ext cx="76390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3657600"/>
            <a:ext cx="76200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475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2875" y="642939"/>
            <a:ext cx="9001125" cy="609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r>
              <a:rPr lang="fa-IR" sz="3600" b="1" dirty="0" smtClean="0">
                <a:cs typeface="Zar" pitchFamily="2" charset="-78"/>
              </a:rPr>
              <a:t>اندازه گیری دبی</a:t>
            </a: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روش </a:t>
            </a:r>
            <a:r>
              <a:rPr lang="fa-IR" b="1" dirty="0" smtClean="0">
                <a:cs typeface="Zar" pitchFamily="2" charset="-78"/>
              </a:rPr>
              <a:t>خطوط هم سرعت</a:t>
            </a:r>
            <a:endParaRPr lang="fa-IR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fa-IR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fa-IR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fa-IR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en-US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6200" y="7620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4400" b="1" dirty="0" smtClean="0">
                <a:latin typeface="Tit"/>
                <a:cs typeface="B Zar" pitchFamily="2" charset="-78"/>
              </a:rPr>
              <a:t>آب سنجی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743200"/>
            <a:ext cx="8001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475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2875" y="642939"/>
            <a:ext cx="9001125" cy="609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r>
              <a:rPr lang="fa-IR" sz="3600" b="1" dirty="0" smtClean="0">
                <a:cs typeface="Zar" pitchFamily="2" charset="-78"/>
              </a:rPr>
              <a:t>اندازه گیری دبی</a:t>
            </a: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محاسبه دبی از روی قرائت اشل</a:t>
            </a:r>
            <a:endParaRPr lang="fa-IR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fa-IR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fa-IR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fa-IR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en-US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6200" y="7620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4400" b="1" dirty="0" smtClean="0">
                <a:latin typeface="Tit"/>
                <a:cs typeface="B Zar" pitchFamily="2" charset="-78"/>
              </a:rPr>
              <a:t>آب سنجی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590800"/>
            <a:ext cx="8153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475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2875" y="642939"/>
            <a:ext cx="8786813" cy="609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r>
              <a:rPr lang="fa-IR" sz="3600" b="1" dirty="0" smtClean="0">
                <a:cs typeface="Zar" pitchFamily="2" charset="-78"/>
              </a:rPr>
              <a:t>اندازه گیری سطح آب</a:t>
            </a:r>
            <a:endParaRPr lang="en-US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200" y="8382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4400" b="1" dirty="0" smtClean="0">
                <a:latin typeface="Tit"/>
                <a:cs typeface="B Zar" pitchFamily="2" charset="-78"/>
              </a:rPr>
              <a:t>آب سنجی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133601"/>
            <a:ext cx="8305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475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2875" y="642939"/>
            <a:ext cx="9001125" cy="609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r>
              <a:rPr lang="fa-IR" sz="3600" b="1" dirty="0" smtClean="0">
                <a:cs typeface="Zar" pitchFamily="2" charset="-78"/>
              </a:rPr>
              <a:t>اندازه گیری دبی</a:t>
            </a: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محاسبه دبی از روی قرائت اشل</a:t>
            </a: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fa-IR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fa-IR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fa-IR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en-US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6200" y="7620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4400" b="1" dirty="0" smtClean="0">
                <a:latin typeface="Tit"/>
                <a:cs typeface="B Zar" pitchFamily="2" charset="-78"/>
              </a:rPr>
              <a:t>آب سنجی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438400"/>
            <a:ext cx="7848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475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2875" y="642939"/>
            <a:ext cx="9001125" cy="609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r>
              <a:rPr lang="fa-IR" sz="3600" b="1" dirty="0" smtClean="0">
                <a:cs typeface="Zar" pitchFamily="2" charset="-78"/>
              </a:rPr>
              <a:t>اندازه گیری دبی</a:t>
            </a: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محاسبه دبی از روی قرائت اشل</a:t>
            </a: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fa-IR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fa-IR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fa-IR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en-US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6200" y="7620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4400" b="1" dirty="0" smtClean="0">
                <a:latin typeface="Tit"/>
                <a:cs typeface="B Zar" pitchFamily="2" charset="-78"/>
              </a:rPr>
              <a:t>آب سنجی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362200"/>
            <a:ext cx="4648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475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2875" y="642939"/>
            <a:ext cx="9001125" cy="609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r>
              <a:rPr lang="fa-IR" sz="3600" b="1" dirty="0" smtClean="0">
                <a:cs typeface="Zar" pitchFamily="2" charset="-78"/>
              </a:rPr>
              <a:t>اندازه گیری دبی</a:t>
            </a: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محاسبه دبی از روی قرائت اشل</a:t>
            </a: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fa-IR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fa-IR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fa-IR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en-US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6200" y="7620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4400" b="1" dirty="0" smtClean="0">
                <a:latin typeface="Tit"/>
                <a:cs typeface="B Zar" pitchFamily="2" charset="-78"/>
              </a:rPr>
              <a:t>آب سنجی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590800"/>
            <a:ext cx="62007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475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2875" y="642939"/>
            <a:ext cx="9001125" cy="609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fa-IR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fa-IR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fa-IR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en-US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0150" y="685800"/>
            <a:ext cx="67437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5791200"/>
            <a:ext cx="68103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475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2875" y="642939"/>
            <a:ext cx="9001125" cy="609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r>
              <a:rPr lang="fa-IR" sz="3600" b="1" dirty="0" smtClean="0">
                <a:cs typeface="Zar" pitchFamily="2" charset="-78"/>
              </a:rPr>
              <a:t>اندازه گیری سرعت آب</a:t>
            </a:r>
          </a:p>
          <a:p>
            <a:pPr marL="800100" lvl="1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مسئله </a:t>
            </a:r>
          </a:p>
          <a:p>
            <a:pPr marL="800100" lvl="1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fa-IR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en-US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en-US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7620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4400" b="1" dirty="0" smtClean="0">
                <a:latin typeface="Tit"/>
                <a:cs typeface="B Zar" pitchFamily="2" charset="-78"/>
              </a:rPr>
              <a:t>آب سنجی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2743200"/>
            <a:ext cx="66103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475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2875" y="642939"/>
            <a:ext cx="9001125" cy="609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r>
              <a:rPr lang="fa-IR" sz="3600" b="1" dirty="0" smtClean="0">
                <a:cs typeface="Zar" pitchFamily="2" charset="-78"/>
              </a:rPr>
              <a:t>اندازه گیری سرعت آب</a:t>
            </a:r>
          </a:p>
          <a:p>
            <a:pPr marL="800100" lvl="1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مسئله </a:t>
            </a:r>
          </a:p>
          <a:p>
            <a:pPr marL="800100" lvl="1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fa-IR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en-US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endParaRPr lang="en-US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7620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4400" b="1" dirty="0" smtClean="0">
                <a:latin typeface="Tit"/>
                <a:cs typeface="B Zar" pitchFamily="2" charset="-78"/>
              </a:rPr>
              <a:t>آب سنجی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2819400"/>
            <a:ext cx="66294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475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2875" y="642939"/>
            <a:ext cx="8786813" cy="609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r>
              <a:rPr lang="fa-IR" sz="3600" b="1" dirty="0" smtClean="0">
                <a:cs typeface="Zar" pitchFamily="2" charset="-78"/>
              </a:rPr>
              <a:t>اندازه گیری سطح آب</a:t>
            </a:r>
            <a:endParaRPr lang="en-US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sz="3600" b="1" dirty="0" smtClean="0">
                <a:cs typeface="Zar" pitchFamily="2" charset="-78"/>
              </a:rPr>
              <a:t>عمق یاب یا سطح یاب</a:t>
            </a:r>
            <a:endParaRPr lang="en-US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0" y="7620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4400" b="1" dirty="0" smtClean="0">
                <a:latin typeface="Tit"/>
                <a:cs typeface="B Zar" pitchFamily="2" charset="-78"/>
              </a:rPr>
              <a:t>آب سنجی </a:t>
            </a:r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343400" cy="377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657600"/>
            <a:ext cx="81057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475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2875" y="642939"/>
            <a:ext cx="8786813" cy="609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r>
              <a:rPr lang="fa-IR" sz="3600" b="1" dirty="0" smtClean="0">
                <a:cs typeface="Zar" pitchFamily="2" charset="-78"/>
              </a:rPr>
              <a:t>اندازه گیری سطح آب</a:t>
            </a:r>
            <a:endParaRPr lang="en-US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sz="3600" b="1" dirty="0" smtClean="0">
                <a:cs typeface="Zar" pitchFamily="2" charset="-78"/>
              </a:rPr>
              <a:t>لیمنوگراف</a:t>
            </a:r>
            <a:r>
              <a:rPr lang="en-US" sz="3600" b="1" dirty="0" smtClean="0">
                <a:cs typeface="Zar" pitchFamily="2" charset="-78"/>
              </a:rPr>
              <a:t>(</a:t>
            </a:r>
            <a:r>
              <a:rPr lang="en-US" sz="3600" b="1" dirty="0" err="1" smtClean="0">
                <a:cs typeface="Zar" pitchFamily="2" charset="-78"/>
              </a:rPr>
              <a:t>limnograph</a:t>
            </a:r>
            <a:r>
              <a:rPr lang="en-US" sz="3600" b="1" dirty="0" smtClean="0">
                <a:cs typeface="Zar" pitchFamily="2" charset="-78"/>
              </a:rPr>
              <a:t>) </a:t>
            </a: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0" y="9144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4400" b="1" dirty="0" smtClean="0">
                <a:latin typeface="Tit"/>
                <a:cs typeface="B Zar" pitchFamily="2" charset="-78"/>
              </a:rPr>
              <a:t>آب سنجی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743200"/>
            <a:ext cx="8001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475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2875" y="642939"/>
            <a:ext cx="8786813" cy="609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لیمنوگراف</a:t>
            </a:r>
            <a:r>
              <a:rPr lang="en-US" sz="2000" b="1" dirty="0" smtClean="0">
                <a:cs typeface="Zar" pitchFamily="2" charset="-78"/>
              </a:rPr>
              <a:t>(</a:t>
            </a:r>
            <a:r>
              <a:rPr lang="en-US" sz="2000" b="1" dirty="0" err="1" smtClean="0">
                <a:cs typeface="Zar" pitchFamily="2" charset="-78"/>
              </a:rPr>
              <a:t>limnograph</a:t>
            </a:r>
            <a:r>
              <a:rPr lang="en-US" sz="2000" b="1" dirty="0" smtClean="0">
                <a:cs typeface="Zar" pitchFamily="2" charset="-78"/>
              </a:rPr>
              <a:t>)</a:t>
            </a:r>
            <a:r>
              <a:rPr lang="en-US" sz="3600" b="1" dirty="0" smtClean="0">
                <a:cs typeface="Zar" pitchFamily="2" charset="-78"/>
              </a:rPr>
              <a:t> </a:t>
            </a: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19400"/>
            <a:ext cx="5410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1219200"/>
            <a:ext cx="78295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475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0" r="18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2875" y="642939"/>
            <a:ext cx="8786813" cy="609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en-US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r>
              <a:rPr lang="fa-IR" sz="3600" b="1" dirty="0" smtClean="0">
                <a:cs typeface="Zar" pitchFamily="2" charset="-78"/>
              </a:rPr>
              <a:t>اندازه گیری عمق آب</a:t>
            </a:r>
            <a:endParaRPr lang="en-US" sz="3600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میله های مدرج</a:t>
            </a: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استفاده از کابل </a:t>
            </a:r>
          </a:p>
          <a:p>
            <a:pPr marL="342900" indent="-342900" algn="r" rtl="1">
              <a:spcBef>
                <a:spcPct val="20000"/>
              </a:spcBef>
              <a:buFont typeface="Wingdings" pitchFamily="2" charset="2"/>
              <a:buChar char="ü"/>
            </a:pPr>
            <a:r>
              <a:rPr lang="fa-IR" b="1" dirty="0" smtClean="0">
                <a:cs typeface="Zar" pitchFamily="2" charset="-78"/>
              </a:rPr>
              <a:t>ابزارهای صوتی( اکو ساندر)</a:t>
            </a:r>
            <a:endParaRPr lang="en-US" b="1" dirty="0" smtClean="0">
              <a:cs typeface="Zar" pitchFamily="2" charset="-78"/>
            </a:endParaRPr>
          </a:p>
          <a:p>
            <a:pPr marL="342900" indent="-342900" algn="r" rtl="1">
              <a:spcBef>
                <a:spcPct val="20000"/>
              </a:spcBef>
            </a:pPr>
            <a:endParaRPr lang="fa-IR" sz="3600" b="1" dirty="0" smtClean="0">
              <a:cs typeface="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8382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4400" b="1" dirty="0" smtClean="0">
                <a:latin typeface="Tit"/>
                <a:cs typeface="B Zar" pitchFamily="2" charset="-78"/>
              </a:rPr>
              <a:t>آب سنجی </a:t>
            </a:r>
          </a:p>
        </p:txBody>
      </p:sp>
    </p:spTree>
    <p:extLst>
      <p:ext uri="{BB962C8B-B14F-4D97-AF65-F5344CB8AC3E}">
        <p14:creationId xmlns="" xmlns:p14="http://schemas.microsoft.com/office/powerpoint/2010/main" val="29475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5771</TotalTime>
  <Words>711</Words>
  <Application>Microsoft Office PowerPoint</Application>
  <PresentationFormat>On-screen Show (4:3)</PresentationFormat>
  <Paragraphs>338</Paragraphs>
  <Slides>55</Slides>
  <Notes>55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</dc:creator>
  <cp:lastModifiedBy>kheyri</cp:lastModifiedBy>
  <cp:revision>450</cp:revision>
  <dcterms:created xsi:type="dcterms:W3CDTF">2004-06-24T15:21:45Z</dcterms:created>
  <dcterms:modified xsi:type="dcterms:W3CDTF">2015-05-12T11:32:20Z</dcterms:modified>
</cp:coreProperties>
</file>