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444" r:id="rId2"/>
    <p:sldId id="446" r:id="rId3"/>
    <p:sldId id="445" r:id="rId4"/>
    <p:sldId id="336" r:id="rId5"/>
    <p:sldId id="278" r:id="rId6"/>
    <p:sldId id="401" r:id="rId7"/>
    <p:sldId id="402" r:id="rId8"/>
    <p:sldId id="403" r:id="rId9"/>
    <p:sldId id="391" r:id="rId10"/>
    <p:sldId id="378" r:id="rId11"/>
    <p:sldId id="455" r:id="rId12"/>
    <p:sldId id="456" r:id="rId13"/>
    <p:sldId id="457" r:id="rId14"/>
    <p:sldId id="379" r:id="rId15"/>
    <p:sldId id="380" r:id="rId16"/>
    <p:sldId id="396" r:id="rId17"/>
    <p:sldId id="397" r:id="rId18"/>
    <p:sldId id="398" r:id="rId19"/>
    <p:sldId id="399" r:id="rId20"/>
    <p:sldId id="388" r:id="rId21"/>
    <p:sldId id="459" r:id="rId22"/>
    <p:sldId id="389" r:id="rId23"/>
    <p:sldId id="400" r:id="rId24"/>
    <p:sldId id="390" r:id="rId25"/>
    <p:sldId id="392" r:id="rId26"/>
    <p:sldId id="393" r:id="rId27"/>
    <p:sldId id="394" r:id="rId28"/>
    <p:sldId id="395" r:id="rId29"/>
    <p:sldId id="404" r:id="rId30"/>
    <p:sldId id="405" r:id="rId31"/>
    <p:sldId id="458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424" r:id="rId50"/>
    <p:sldId id="425" r:id="rId51"/>
    <p:sldId id="426" r:id="rId52"/>
    <p:sldId id="427" r:id="rId53"/>
    <p:sldId id="428" r:id="rId54"/>
    <p:sldId id="429" r:id="rId55"/>
    <p:sldId id="430" r:id="rId56"/>
    <p:sldId id="431" r:id="rId57"/>
    <p:sldId id="432" r:id="rId58"/>
    <p:sldId id="433" r:id="rId59"/>
    <p:sldId id="434" r:id="rId60"/>
    <p:sldId id="435" r:id="rId61"/>
    <p:sldId id="436" r:id="rId62"/>
    <p:sldId id="437" r:id="rId63"/>
    <p:sldId id="438" r:id="rId64"/>
    <p:sldId id="447" r:id="rId65"/>
    <p:sldId id="448" r:id="rId66"/>
    <p:sldId id="449" r:id="rId67"/>
    <p:sldId id="450" r:id="rId68"/>
    <p:sldId id="451" r:id="rId69"/>
    <p:sldId id="454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0929"/>
  </p:normalViewPr>
  <p:slideViewPr>
    <p:cSldViewPr>
      <p:cViewPr varScale="1">
        <p:scale>
          <a:sx n="73" d="100"/>
          <a:sy n="73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749DDE0-45D9-4583-A139-983804E6D55F}" type="datetimeFigureOut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D49CFD9-AF4C-4C6D-8A7D-BFBBC3B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364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C1E5-1C97-42A8-AE23-46D51AE92E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01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35D6D-2560-42F6-ABD2-E37E6333B8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75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2DB41-EDCF-436F-A134-6858AECD16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016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FE13-C691-4810-9422-09E4BFCED7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67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FC89-9150-4805-A03D-8F25433EDC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33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57B05-A5F7-4611-8C34-3CD7074B74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35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4BCEF-BC61-4D07-9536-12B7A80F4A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31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2B511-BE87-4C06-9A05-6E1221D3A4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70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4CE75-1C14-42C8-B673-9FE01E27A9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46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962AC-23D8-4805-A052-B68032EAC0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72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3360-692A-4D18-B18A-FAFB48B1C9F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14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A79AB-DE82-488E-AA1E-9B81E7E92F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91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CD18-6432-4935-8EAE-18FC773835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11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CF20B3-8A20-43E6-84E6-B31D7EBB9B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6"/>
          <p:cNvSpPr>
            <a:spLocks noGrp="1"/>
          </p:cNvSpPr>
          <p:nvPr>
            <p:ph idx="1"/>
          </p:nvPr>
        </p:nvSpPr>
        <p:spPr>
          <a:xfrm>
            <a:off x="642938" y="1623095"/>
            <a:ext cx="7772400" cy="4734843"/>
          </a:xfrm>
        </p:spPr>
        <p:txBody>
          <a:bodyPr/>
          <a:lstStyle/>
          <a:p>
            <a:pPr algn="r" rtl="1" eaLnBrk="1" hangingPunct="1"/>
            <a:r>
              <a:rPr lang="fa-IR" sz="1400" dirty="0" smtClean="0">
                <a:cs typeface="B Nazanin" pitchFamily="2" charset="-78"/>
              </a:rPr>
              <a:t>مراجع درس</a:t>
            </a:r>
          </a:p>
          <a:p>
            <a:pPr algn="r" rtl="1" eaLnBrk="1" hangingPunct="1"/>
            <a:r>
              <a:rPr lang="ar-SA" sz="1400" dirty="0">
                <a:cs typeface="B Nazanin" pitchFamily="2" charset="-78"/>
              </a:rPr>
              <a:t>هيدرولوژي </a:t>
            </a:r>
            <a:r>
              <a:rPr lang="fa-IR" sz="1400" dirty="0" smtClean="0">
                <a:cs typeface="B Nazanin" pitchFamily="2" charset="-78"/>
              </a:rPr>
              <a:t>کاربردي </a:t>
            </a:r>
            <a:r>
              <a:rPr lang="fa-IR" sz="1400" dirty="0">
                <a:cs typeface="B Nazanin" pitchFamily="2" charset="-78"/>
              </a:rPr>
              <a:t>، دکتر محمد </a:t>
            </a:r>
            <a:r>
              <a:rPr lang="fa-IR" sz="1400" dirty="0" smtClean="0">
                <a:cs typeface="B Nazanin" pitchFamily="2" charset="-78"/>
              </a:rPr>
              <a:t>مهدوي </a:t>
            </a:r>
            <a:r>
              <a:rPr lang="fa-IR" sz="1400" dirty="0">
                <a:cs typeface="B Nazanin" pitchFamily="2" charset="-78"/>
              </a:rPr>
              <a:t>، جلد 1 ، دانشگاه تهران ، 1385</a:t>
            </a:r>
          </a:p>
          <a:p>
            <a:pPr algn="r" rtl="1" eaLnBrk="1" hangingPunct="1"/>
            <a:r>
              <a:rPr lang="ar-SA" sz="1400" dirty="0">
                <a:cs typeface="B Nazanin" pitchFamily="2" charset="-78"/>
              </a:rPr>
              <a:t>هيدرولوژي </a:t>
            </a:r>
            <a:r>
              <a:rPr lang="fa-IR" sz="1400" dirty="0" smtClean="0">
                <a:cs typeface="B Nazanin" pitchFamily="2" charset="-78"/>
              </a:rPr>
              <a:t>کاربردي </a:t>
            </a:r>
            <a:r>
              <a:rPr lang="fa-IR" sz="1400" dirty="0">
                <a:cs typeface="B Nazanin" pitchFamily="2" charset="-78"/>
              </a:rPr>
              <a:t>، دکتر محمد </a:t>
            </a:r>
            <a:r>
              <a:rPr lang="fa-IR" sz="1400" dirty="0" smtClean="0">
                <a:cs typeface="B Nazanin" pitchFamily="2" charset="-78"/>
              </a:rPr>
              <a:t>مهدوي </a:t>
            </a:r>
            <a:r>
              <a:rPr lang="fa-IR" sz="1400" dirty="0">
                <a:cs typeface="B Nazanin" pitchFamily="2" charset="-78"/>
              </a:rPr>
              <a:t>، جلد 2، دانشگاه تهران ، 1386</a:t>
            </a:r>
          </a:p>
          <a:p>
            <a:pPr algn="r" rtl="1" eaLnBrk="1" hangingPunct="1"/>
            <a:r>
              <a:rPr lang="ar-SA" sz="1400" dirty="0">
                <a:cs typeface="B Nazanin" pitchFamily="2" charset="-78"/>
              </a:rPr>
              <a:t>هيدرولوژي كاربردي، امين عليزاده</a:t>
            </a:r>
            <a:r>
              <a:rPr lang="fa-IR" sz="1400" dirty="0">
                <a:cs typeface="B Nazanin" pitchFamily="2" charset="-78"/>
              </a:rPr>
              <a:t>، انتشارات آستان قدس </a:t>
            </a:r>
            <a:r>
              <a:rPr lang="fa-IR" sz="1400" dirty="0" smtClean="0">
                <a:cs typeface="B Nazanin" pitchFamily="2" charset="-78"/>
              </a:rPr>
              <a:t>رضوي</a:t>
            </a:r>
            <a:endParaRPr lang="en-US" sz="1400" dirty="0">
              <a:cs typeface="B Nazanin" pitchFamily="2" charset="-78"/>
            </a:endParaRPr>
          </a:p>
          <a:p>
            <a:pPr algn="r" rtl="1" eaLnBrk="1" hangingPunct="1"/>
            <a:r>
              <a:rPr lang="ar-SA" sz="1400" dirty="0">
                <a:cs typeface="B Nazanin" pitchFamily="2" charset="-78"/>
              </a:rPr>
              <a:t> هيدرولوژي </a:t>
            </a:r>
            <a:r>
              <a:rPr lang="fa-IR" sz="1400" dirty="0">
                <a:cs typeface="B Nazanin" pitchFamily="2" charset="-78"/>
              </a:rPr>
              <a:t>آب </a:t>
            </a:r>
            <a:r>
              <a:rPr lang="fa-IR" sz="1400" dirty="0" smtClean="0">
                <a:cs typeface="B Nazanin" pitchFamily="2" charset="-78"/>
              </a:rPr>
              <a:t>هاي سطحي </a:t>
            </a:r>
            <a:r>
              <a:rPr lang="ar-SA" sz="1400" dirty="0">
                <a:cs typeface="B Nazanin" pitchFamily="2" charset="-78"/>
              </a:rPr>
              <a:t>، </a:t>
            </a:r>
            <a:r>
              <a:rPr lang="fa-IR" sz="1400" dirty="0" smtClean="0">
                <a:cs typeface="B Nazanin" pitchFamily="2" charset="-78"/>
              </a:rPr>
              <a:t>علي </a:t>
            </a:r>
            <a:r>
              <a:rPr lang="fa-IR" sz="1400" dirty="0">
                <a:cs typeface="B Nazanin" pitchFamily="2" charset="-78"/>
              </a:rPr>
              <a:t>اصغر موحد دانش </a:t>
            </a:r>
            <a:r>
              <a:rPr lang="ar-SA" sz="1400" dirty="0">
                <a:cs typeface="B Nazanin" pitchFamily="2" charset="-78"/>
              </a:rPr>
              <a:t>، </a:t>
            </a:r>
            <a:r>
              <a:rPr lang="fa-IR" sz="1400" dirty="0">
                <a:cs typeface="B Nazanin" pitchFamily="2" charset="-78"/>
              </a:rPr>
              <a:t>انتشارات سمت،  </a:t>
            </a:r>
            <a:endParaRPr lang="en-US" sz="1400" dirty="0">
              <a:cs typeface="B Nazanin" pitchFamily="2" charset="-78"/>
            </a:endParaRPr>
          </a:p>
          <a:p>
            <a:pPr algn="r" rtl="1" eaLnBrk="1" hangingPunct="1"/>
            <a:r>
              <a:rPr lang="fa-IR" sz="1400" dirty="0" smtClean="0">
                <a:cs typeface="B Nazanin" pitchFamily="2" charset="-78"/>
              </a:rPr>
              <a:t>هيدرولوژي کاربردي، </a:t>
            </a:r>
            <a:r>
              <a:rPr lang="fa-IR" sz="1400" dirty="0">
                <a:cs typeface="B Nazanin" pitchFamily="2" charset="-78"/>
              </a:rPr>
              <a:t>دکتر سعداله </a:t>
            </a:r>
            <a:r>
              <a:rPr lang="fa-IR" sz="1400" dirty="0" smtClean="0">
                <a:cs typeface="B Nazanin" pitchFamily="2" charset="-78"/>
              </a:rPr>
              <a:t>ولايتي، </a:t>
            </a:r>
            <a:r>
              <a:rPr lang="fa-IR" sz="1400" dirty="0">
                <a:cs typeface="B Nazanin" pitchFamily="2" charset="-78"/>
              </a:rPr>
              <a:t>دانشگاه </a:t>
            </a:r>
            <a:r>
              <a:rPr lang="fa-IR" sz="1400" dirty="0" smtClean="0">
                <a:cs typeface="B Nazanin" pitchFamily="2" charset="-78"/>
              </a:rPr>
              <a:t>پيام </a:t>
            </a:r>
            <a:r>
              <a:rPr lang="fa-IR" sz="1400" dirty="0">
                <a:cs typeface="B Nazanin" pitchFamily="2" charset="-78"/>
              </a:rPr>
              <a:t>نور، 1391</a:t>
            </a:r>
          </a:p>
          <a:p>
            <a:pPr eaLnBrk="1" hangingPunct="1"/>
            <a:r>
              <a:rPr lang="en-US" sz="1400" dirty="0" smtClean="0"/>
              <a:t>Applied Hydrology, V. T. Chow et al., MGH, 1988</a:t>
            </a:r>
            <a:endParaRPr lang="fa-IR" sz="1400" dirty="0" smtClean="0"/>
          </a:p>
          <a:p>
            <a:pPr eaLnBrk="1" hangingPunct="1"/>
            <a:r>
              <a:rPr lang="en-US" sz="1400" dirty="0" smtClean="0"/>
              <a:t>Applied principles of Hydrology,  C. </a:t>
            </a:r>
            <a:r>
              <a:rPr lang="en-US" sz="1400" dirty="0" err="1" smtClean="0"/>
              <a:t>maning</a:t>
            </a:r>
            <a:r>
              <a:rPr lang="en-US" sz="1400" dirty="0" smtClean="0"/>
              <a:t> John, 1992</a:t>
            </a:r>
          </a:p>
          <a:p>
            <a:pPr algn="r" rtl="1" eaLnBrk="1" hangingPunct="1"/>
            <a:r>
              <a:rPr lang="fa-IR" sz="1400" dirty="0" smtClean="0">
                <a:cs typeface="B Nazanin" pitchFamily="2" charset="-78"/>
              </a:rPr>
              <a:t>مراجع اضافي</a:t>
            </a:r>
          </a:p>
          <a:p>
            <a:pPr eaLnBrk="1" hangingPunct="1"/>
            <a:r>
              <a:rPr lang="en-US" sz="1400" dirty="0" smtClean="0"/>
              <a:t>Hydrology and Flood-plain Analysis, P. B. </a:t>
            </a:r>
            <a:r>
              <a:rPr lang="en-US" sz="1400" dirty="0" err="1" smtClean="0"/>
              <a:t>Bedient</a:t>
            </a:r>
            <a:r>
              <a:rPr lang="en-US" sz="1400" dirty="0" smtClean="0"/>
              <a:t> et al., Addison Wisely, 1988</a:t>
            </a:r>
          </a:p>
          <a:p>
            <a:pPr eaLnBrk="1" hangingPunct="1"/>
            <a:r>
              <a:rPr lang="en-US" sz="1400" dirty="0" smtClean="0"/>
              <a:t>Engineering Hydrology, K. </a:t>
            </a:r>
            <a:r>
              <a:rPr lang="en-US" sz="1400" dirty="0" err="1" smtClean="0"/>
              <a:t>Subramanya</a:t>
            </a:r>
            <a:r>
              <a:rPr lang="en-US" sz="1400" dirty="0" smtClean="0"/>
              <a:t>, TMH, 1988</a:t>
            </a:r>
          </a:p>
          <a:p>
            <a:pPr eaLnBrk="1" hangingPunct="1"/>
            <a:r>
              <a:rPr lang="en-US" sz="1400" dirty="0" smtClean="0"/>
              <a:t>Introduction to Hydrology, W. </a:t>
            </a:r>
            <a:r>
              <a:rPr lang="en-US" sz="1400" dirty="0" err="1" smtClean="0"/>
              <a:t>Wiessman</a:t>
            </a:r>
            <a:r>
              <a:rPr lang="en-US" sz="1400" dirty="0" smtClean="0"/>
              <a:t> et al.</a:t>
            </a:r>
          </a:p>
          <a:p>
            <a:pPr eaLnBrk="1" hangingPunct="1"/>
            <a:r>
              <a:rPr lang="en-US" sz="1400" dirty="0" smtClean="0"/>
              <a:t>Elementary Hydrology, V. P. Singh, 1992</a:t>
            </a:r>
          </a:p>
          <a:p>
            <a:pPr algn="r" rtl="1" eaLnBrk="1" hangingPunct="1"/>
            <a:r>
              <a:rPr lang="ar-SA" sz="1400" dirty="0" smtClean="0">
                <a:cs typeface="B Nazanin" pitchFamily="2" charset="-78"/>
              </a:rPr>
              <a:t>پايگاههاي مفيد اينترنت </a:t>
            </a:r>
            <a:r>
              <a:rPr lang="en-US" sz="1400" dirty="0" smtClean="0">
                <a:cs typeface="B Nazanin" pitchFamily="2" charset="-78"/>
              </a:rPr>
              <a:t>(Web Link</a:t>
            </a:r>
          </a:p>
          <a:p>
            <a:pPr eaLnBrk="1" hangingPunct="1"/>
            <a:r>
              <a:rPr lang="en-US" sz="1400" dirty="0" smtClean="0"/>
              <a:t>Hydrological Engineering Center (HEC), US Army Corps of Engineering, </a:t>
            </a:r>
            <a:r>
              <a:rPr lang="en-US" sz="1400" u="sng" dirty="0" smtClean="0">
                <a:solidFill>
                  <a:schemeClr val="accent2"/>
                </a:solidFill>
              </a:rPr>
              <a:t>www.hec.usace.army.mil</a:t>
            </a:r>
          </a:p>
          <a:p>
            <a:pPr eaLnBrk="1" hangingPunct="1"/>
            <a:r>
              <a:rPr lang="en-US" sz="1400" dirty="0" smtClean="0"/>
              <a:t>Hydrology Web, </a:t>
            </a:r>
            <a:r>
              <a:rPr lang="en-US" sz="1400" u="sng" dirty="0" smtClean="0">
                <a:solidFill>
                  <a:schemeClr val="accent2"/>
                </a:solidFill>
              </a:rPr>
              <a:t>http://terrassa.prl.gov.2080/EESC/resorcelist/hydrology/data/html</a:t>
            </a:r>
          </a:p>
          <a:p>
            <a:pPr eaLnBrk="1" hangingPunct="1"/>
            <a:r>
              <a:rPr lang="en-US" sz="1400" dirty="0" smtClean="0"/>
              <a:t>River Forecasting, </a:t>
            </a:r>
            <a:r>
              <a:rPr lang="en-US" sz="1400" u="sng" dirty="0" smtClean="0">
                <a:solidFill>
                  <a:schemeClr val="accent2"/>
                </a:solidFill>
              </a:rPr>
              <a:t>www.nws.noaa.gov/er/iln/index1.html</a:t>
            </a:r>
          </a:p>
          <a:p>
            <a:pPr eaLnBrk="1" hangingPunct="1"/>
            <a:r>
              <a:rPr lang="en-US" sz="1400" dirty="0" smtClean="0"/>
              <a:t>Metrological/Hydrological Cycle, </a:t>
            </a:r>
            <a:r>
              <a:rPr lang="en-US" sz="1400" u="sng" dirty="0" smtClean="0">
                <a:solidFill>
                  <a:schemeClr val="accent2"/>
                </a:solidFill>
              </a:rPr>
              <a:t>http://www.2010.atmos.uiuc.edu/[GH]/guides/mtr/hyd/home/rxml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429369" y="908720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defRPr/>
            </a:pPr>
            <a:r>
              <a:rPr lang="fa-IR" sz="3200" b="1" kern="0" dirty="0">
                <a:solidFill>
                  <a:srgbClr val="FF0000"/>
                </a:solidFill>
                <a:latin typeface="+mj-lt"/>
                <a:ea typeface="+mj-ea"/>
                <a:cs typeface="B Titr" pitchFamily="2" charset="-78"/>
              </a:rPr>
              <a:t>د</a:t>
            </a:r>
            <a:r>
              <a:rPr lang="ar-SA" sz="3200" b="1" kern="0" dirty="0">
                <a:solidFill>
                  <a:srgbClr val="FF0000"/>
                </a:solidFill>
                <a:latin typeface="+mj-lt"/>
                <a:ea typeface="+mj-ea"/>
                <a:cs typeface="B Titr" pitchFamily="2" charset="-78"/>
              </a:rPr>
              <a:t>رس هيدرولوژي </a:t>
            </a:r>
            <a:r>
              <a:rPr lang="fa-IR" sz="3200" b="1" kern="0" dirty="0" smtClean="0">
                <a:solidFill>
                  <a:srgbClr val="FF0000"/>
                </a:solidFill>
                <a:latin typeface="+mj-lt"/>
                <a:ea typeface="+mj-ea"/>
                <a:cs typeface="B Titr" pitchFamily="2" charset="-78"/>
              </a:rPr>
              <a:t>کاربردي</a:t>
            </a:r>
            <a:endParaRPr lang="en-US" sz="32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8"/>
            <a:ext cx="8229600" cy="1385887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الگوهاي مختلف بارش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بارانهاي کوهستاني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باران هاي جبهه اي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بارانهاي همرفتي 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2613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8"/>
            <a:ext cx="8229600" cy="1385887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الگوهاي مختلف بارش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بارانهاي کوهستاني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8496944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84249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75480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8"/>
            <a:ext cx="8229600" cy="1385887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الگوهاي مختلف بارش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باران هاي جبهه اي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8820472" cy="273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75480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8"/>
            <a:ext cx="8229600" cy="1385887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الگوهاي مختلف بارش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بارانهاي همرفتي 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8640960" cy="18006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869160"/>
            <a:ext cx="8748464" cy="144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75480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8"/>
            <a:ext cx="8229600" cy="1385887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اندازه گيري نزولات جوي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باران سنجي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برف سنجي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7714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7"/>
            <a:ext cx="8229600" cy="1008111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اندازه گيري نزولات جوي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روشهاي باران سنجي 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باران سنج هاي ساده </a:t>
            </a:r>
          </a:p>
          <a:p>
            <a:pPr lvl="1" algn="r" rtl="1" eaLnBrk="1" hangingPunct="1">
              <a:buFont typeface="Wingdings" pitchFamily="2" charset="2"/>
              <a:buChar char="§"/>
            </a:pPr>
            <a:r>
              <a:rPr lang="fa-IR" dirty="0" smtClean="0">
                <a:cs typeface="Nazanin" pitchFamily="2" charset="-78"/>
              </a:rPr>
              <a:t>باران سنج روزانه معمولي</a:t>
            </a:r>
          </a:p>
          <a:p>
            <a:pPr lvl="1" algn="r" rtl="1" eaLnBrk="1" hangingPunct="1">
              <a:buFont typeface="Wingdings" pitchFamily="2" charset="2"/>
              <a:buChar char="§"/>
            </a:pPr>
            <a:r>
              <a:rPr lang="fa-IR" dirty="0" smtClean="0">
                <a:cs typeface="Nazanin" pitchFamily="2" charset="-78"/>
              </a:rPr>
              <a:t>باران سنج ذخيره اي 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باران سنج ثبات 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رادار هاي هواشناسي 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امواج تلفن همراه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ماهواره هاي هواشناسي 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5605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8229600" cy="1008111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اندازه گيري نزولات جوي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612068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85605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8229600" cy="1008111"/>
          </a:xfrm>
        </p:spPr>
        <p:txBody>
          <a:bodyPr/>
          <a:lstStyle/>
          <a:p>
            <a:pPr algn="r"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اندازه گيري نزولات جوي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501" y="836712"/>
            <a:ext cx="422360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85605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8229600" cy="1008111"/>
          </a:xfrm>
        </p:spPr>
        <p:txBody>
          <a:bodyPr/>
          <a:lstStyle/>
          <a:p>
            <a:pPr algn="r"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اندازه گيري نزولات جوي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14450"/>
            <a:ext cx="7668344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85605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8229600" cy="1008111"/>
          </a:xfrm>
        </p:spPr>
        <p:txBody>
          <a:bodyPr/>
          <a:lstStyle/>
          <a:p>
            <a:pPr algn="r"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اندازه گيري نزولات جوي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8010873" cy="51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85605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5"/>
          <p:cNvSpPr txBox="1">
            <a:spLocks/>
          </p:cNvSpPr>
          <p:nvPr/>
        </p:nvSpPr>
        <p:spPr bwMode="auto">
          <a:xfrm>
            <a:off x="827584" y="332656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defRPr/>
            </a:pPr>
            <a:r>
              <a:rPr lang="ar-SA" sz="3200" b="1" kern="0" dirty="0" smtClean="0">
                <a:solidFill>
                  <a:srgbClr val="FF0000"/>
                </a:solidFill>
                <a:latin typeface="+mj-lt"/>
                <a:ea typeface="+mj-ea"/>
                <a:cs typeface="B Titr" pitchFamily="2" charset="-78"/>
              </a:rPr>
              <a:t>هيدرولوژ</a:t>
            </a:r>
            <a:r>
              <a:rPr lang="fa-IR" sz="3200" b="1" kern="0" dirty="0" smtClean="0">
                <a:solidFill>
                  <a:srgbClr val="FF0000"/>
                </a:solidFill>
                <a:latin typeface="+mj-lt"/>
                <a:ea typeface="+mj-ea"/>
                <a:cs typeface="B Titr" pitchFamily="2" charset="-78"/>
              </a:rPr>
              <a:t>ی مهندسی</a:t>
            </a:r>
            <a:endParaRPr lang="en-US" sz="32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8002661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8"/>
            <a:ext cx="8229600" cy="1385887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اندازه گيري نزولات جوي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هاي برف سنجي 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با استفاده از باران سنج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ايستگاه برف سنجي 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5550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8"/>
            <a:ext cx="8229600" cy="1385887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اندازه گيري نزولات جوي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هاي برف سنجي 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با استفاده از باران سنج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2"/>
            <a:ext cx="8064896" cy="282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45550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8"/>
            <a:ext cx="8229600" cy="1385887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محل نصب باران سنجها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محلي مناسب که نماينده حوضه مورد نظر باشد 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زمين مسطح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دسترسي راحت 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باران سنج بصورت قائم نصب شود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فضاي اطراف باران سنج باز باشد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9984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8"/>
            <a:ext cx="8229600" cy="1385887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محل نصب باران سنجها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36912"/>
            <a:ext cx="8272735" cy="317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99984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801835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تعداد باران سنجها در شبکه باران سنجي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468052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مطالعات منطقه اي 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در مناطق مسطح و آب و هواي معتدل يک  ايستگاه در 600 تا 900 کيلومتر مربع</a:t>
            </a:r>
          </a:p>
          <a:p>
            <a:pPr algn="r" rtl="1" eaLnBrk="1" hangingPunct="1"/>
            <a:r>
              <a:rPr lang="fa-IR" dirty="0">
                <a:cs typeface="Nazanin" pitchFamily="2" charset="-78"/>
              </a:rPr>
              <a:t>در مناطق </a:t>
            </a:r>
            <a:r>
              <a:rPr lang="fa-IR" dirty="0" smtClean="0">
                <a:cs typeface="Nazanin" pitchFamily="2" charset="-78"/>
              </a:rPr>
              <a:t>کوهستاني و آب </a:t>
            </a:r>
            <a:r>
              <a:rPr lang="fa-IR" dirty="0">
                <a:cs typeface="Nazanin" pitchFamily="2" charset="-78"/>
              </a:rPr>
              <a:t>و </a:t>
            </a:r>
            <a:r>
              <a:rPr lang="fa-IR" dirty="0" smtClean="0">
                <a:cs typeface="Nazanin" pitchFamily="2" charset="-78"/>
              </a:rPr>
              <a:t>هواي </a:t>
            </a:r>
            <a:r>
              <a:rPr lang="fa-IR" dirty="0">
                <a:cs typeface="Nazanin" pitchFamily="2" charset="-78"/>
              </a:rPr>
              <a:t>معتدل </a:t>
            </a:r>
            <a:r>
              <a:rPr lang="fa-IR" dirty="0" smtClean="0">
                <a:cs typeface="Nazanin" pitchFamily="2" charset="-78"/>
              </a:rPr>
              <a:t>يک ايستگاه </a:t>
            </a:r>
            <a:r>
              <a:rPr lang="fa-IR" dirty="0">
                <a:cs typeface="Nazanin" pitchFamily="2" charset="-78"/>
              </a:rPr>
              <a:t>در </a:t>
            </a:r>
            <a:r>
              <a:rPr lang="fa-IR" dirty="0" smtClean="0">
                <a:cs typeface="Nazanin" pitchFamily="2" charset="-78"/>
              </a:rPr>
              <a:t>250تا 400کيلومتر مربع(يک ايستگاه در هر فاصله تراز 500 متر)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در مناطق کويري يک ايستگاه به ازاي 1500 تا 10000 کيلومتر مربع </a:t>
            </a:r>
            <a:endParaRPr lang="fa-IR" dirty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2953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801835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تعداد باران سنجها در شبکه باران سنجي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468052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مطالعات منطقه اي 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در مناطق مسطح و آب و هواي معتدل يک  ايستگاه در 600 تا 900 کيلومتر مربع</a:t>
            </a:r>
          </a:p>
          <a:p>
            <a:pPr algn="r" rtl="1" eaLnBrk="1" hangingPunct="1"/>
            <a:r>
              <a:rPr lang="fa-IR" dirty="0">
                <a:cs typeface="Nazanin" pitchFamily="2" charset="-78"/>
              </a:rPr>
              <a:t>در مناطق </a:t>
            </a:r>
            <a:r>
              <a:rPr lang="fa-IR" dirty="0" smtClean="0">
                <a:cs typeface="Nazanin" pitchFamily="2" charset="-78"/>
              </a:rPr>
              <a:t>کوهستاني و آب </a:t>
            </a:r>
            <a:r>
              <a:rPr lang="fa-IR" dirty="0">
                <a:cs typeface="Nazanin" pitchFamily="2" charset="-78"/>
              </a:rPr>
              <a:t>و </a:t>
            </a:r>
            <a:r>
              <a:rPr lang="fa-IR" dirty="0" smtClean="0">
                <a:cs typeface="Nazanin" pitchFamily="2" charset="-78"/>
              </a:rPr>
              <a:t>هواي </a:t>
            </a:r>
            <a:r>
              <a:rPr lang="fa-IR" dirty="0">
                <a:cs typeface="Nazanin" pitchFamily="2" charset="-78"/>
              </a:rPr>
              <a:t>معتدل </a:t>
            </a:r>
            <a:r>
              <a:rPr lang="fa-IR" dirty="0" smtClean="0">
                <a:cs typeface="Nazanin" pitchFamily="2" charset="-78"/>
              </a:rPr>
              <a:t>يک ايستگاه </a:t>
            </a:r>
            <a:r>
              <a:rPr lang="fa-IR" dirty="0">
                <a:cs typeface="Nazanin" pitchFamily="2" charset="-78"/>
              </a:rPr>
              <a:t>در </a:t>
            </a:r>
            <a:r>
              <a:rPr lang="fa-IR" dirty="0" smtClean="0">
                <a:cs typeface="Nazanin" pitchFamily="2" charset="-78"/>
              </a:rPr>
              <a:t>250تا 400کيلومتر مربع(يک ايستگاه در هر فاصله تراز 500 متر)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در مناطق کويري يک ايستگاه به ازاي 1500 تا 10000 کيلومتر مربع </a:t>
            </a:r>
            <a:endParaRPr lang="fa-IR" dirty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45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801835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تعداد باران سنجها در شبکه باران سنجي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468052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جهت اجراي طرحهاي هيدروليکي </a:t>
            </a:r>
          </a:p>
          <a:p>
            <a:pPr marL="0" indent="0" algn="r" rtl="1" eaLnBrk="1" hangingPunct="1">
              <a:buNone/>
            </a:pPr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162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801835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تعداد باران سنجها در شبکه باران سنجي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468052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در مناطق خشک و نيمه خشک جهت برنامه هشدار سيل 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8786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801835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تعداد باران سنجها در شبکه باران سنجي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468052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براي حوضه هاي واجد تعدادي ايستگاه با توجه به دقت اندازه گيري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3951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801835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تعداد باران سنجها در شبکه باران سنجي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468052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براي حوضه هاي واجد تعدادي ايستگاه با توجه به دقت اندازه گيري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3951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4" r="1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8929688" cy="733425"/>
          </a:xfrm>
        </p:spPr>
        <p:txBody>
          <a:bodyPr/>
          <a:lstStyle/>
          <a:p>
            <a:pPr algn="r" rtl="1" eaLnBrk="1" hangingPunct="1">
              <a:buFontTx/>
              <a:buNone/>
            </a:pPr>
            <a:r>
              <a:rPr lang="ar-SA" b="1" dirty="0" smtClean="0">
                <a:cs typeface="B Nazanin" pitchFamily="2" charset="-78"/>
              </a:rPr>
              <a:t>ارزشيابي</a:t>
            </a:r>
            <a:r>
              <a:rPr lang="fa-IR" b="1" dirty="0" smtClean="0">
                <a:cs typeface="B Nazanin" pitchFamily="2" charset="-78"/>
              </a:rPr>
              <a:t>:   </a:t>
            </a:r>
            <a:r>
              <a:rPr lang="ar-SA" sz="2000" dirty="0" smtClean="0">
                <a:cs typeface="B Nazanin" pitchFamily="2" charset="-78"/>
              </a:rPr>
              <a:t>تمرينات و پروژه </a:t>
            </a:r>
            <a:r>
              <a:rPr lang="fa-IR" sz="2000" dirty="0" smtClean="0">
                <a:cs typeface="B Nazanin" pitchFamily="2" charset="-78"/>
              </a:rPr>
              <a:t>4 نمره؛     </a:t>
            </a:r>
            <a:r>
              <a:rPr lang="ar-SA" sz="2000" dirty="0" smtClean="0">
                <a:cs typeface="B Nazanin" pitchFamily="2" charset="-78"/>
              </a:rPr>
              <a:t>ميان ترم </a:t>
            </a:r>
            <a:r>
              <a:rPr lang="fa-IR" sz="2000" dirty="0" smtClean="0">
                <a:cs typeface="B Nazanin" pitchFamily="2" charset="-78"/>
              </a:rPr>
              <a:t>6 نمره ؛       </a:t>
            </a:r>
            <a:r>
              <a:rPr lang="ar-SA" sz="2000" dirty="0" smtClean="0">
                <a:cs typeface="B Nazanin" pitchFamily="2" charset="-78"/>
              </a:rPr>
              <a:t>پايان ترم </a:t>
            </a:r>
            <a:r>
              <a:rPr lang="fa-IR" sz="2000" dirty="0" smtClean="0">
                <a:cs typeface="B Nazanin" pitchFamily="2" charset="-78"/>
              </a:rPr>
              <a:t>10 نمره</a:t>
            </a:r>
            <a:r>
              <a:rPr lang="en-US" sz="2000" dirty="0" smtClean="0"/>
              <a:t> </a:t>
            </a:r>
          </a:p>
        </p:txBody>
      </p:sp>
      <p:graphicFrame>
        <p:nvGraphicFramePr>
          <p:cNvPr id="13373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6648691"/>
              </p:ext>
            </p:extLst>
          </p:nvPr>
        </p:nvGraphicFramePr>
        <p:xfrm>
          <a:off x="1357313" y="1928813"/>
          <a:ext cx="6429375" cy="3234690"/>
        </p:xfrm>
        <a:graphic>
          <a:graphicData uri="http://schemas.openxmlformats.org/drawingml/2006/table">
            <a:tbl>
              <a:tblPr rtl="1"/>
              <a:tblGrid>
                <a:gridCol w="493713"/>
                <a:gridCol w="5935662"/>
              </a:tblGrid>
              <a:tr h="2301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هفته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موضوع درس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مقدمه و انگيزه، تعاريف، </a:t>
                      </a: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مرور درسهاي مرتبط قبلي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تجزيه و تحليل آمار 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بارندگي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محاسبه متوسط بارندگي، شدت و مدت بارندگي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تبخير و تعرق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اندازه گيري سرعت و شدت آبهاي سطحي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امتحان ميان ترم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رواناب ها و عوامل موثر در توليد آنها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بررسي مختصات حوزه آبي و نحوه محاسبه پارامتر هاي آن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برآورد ارتفاع رواناب و دبي اوج سيل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13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هيدروگراف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15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Nazanin" pitchFamily="2" charset="-78"/>
                        </a:rPr>
                        <a:t>امتحان يايان ترم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itchFamily="2" charset="-78"/>
                      </a:endParaRPr>
                    </a:p>
                  </a:txBody>
                  <a:tcPr marL="50242" marR="502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pPr rtl="1" eaLnBrk="1" hangingPunct="1"/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مشخصات </a:t>
            </a:r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5328592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مدت بارندگي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مقدار بارندگي</a:t>
            </a:r>
          </a:p>
          <a:p>
            <a:pPr lvl="1" algn="r" rtl="1" eaLnBrk="1" hangingPunct="1">
              <a:buFont typeface="Wingdings" pitchFamily="2" charset="2"/>
              <a:buChar char="Ø"/>
            </a:pPr>
            <a:r>
              <a:rPr lang="fa-IR" dirty="0" smtClean="0">
                <a:cs typeface="Nazanin" pitchFamily="2" charset="-78"/>
              </a:rPr>
              <a:t>متوسط بارندگي سالانه</a:t>
            </a:r>
          </a:p>
          <a:p>
            <a:pPr lvl="1" algn="r" rtl="1" eaLnBrk="1" hangingPunct="1">
              <a:buFont typeface="Wingdings" pitchFamily="2" charset="2"/>
              <a:buChar char="Ø"/>
            </a:pPr>
            <a:r>
              <a:rPr lang="fa-IR" dirty="0">
                <a:cs typeface="Nazanin" pitchFamily="2" charset="-78"/>
              </a:rPr>
              <a:t>متوسط </a:t>
            </a:r>
            <a:r>
              <a:rPr lang="fa-IR" dirty="0" smtClean="0">
                <a:cs typeface="Nazanin" pitchFamily="2" charset="-78"/>
              </a:rPr>
              <a:t>بارندگي ماهانه</a:t>
            </a:r>
          </a:p>
          <a:p>
            <a:pPr lvl="1" algn="r" rtl="1" eaLnBrk="1" hangingPunct="1">
              <a:buFont typeface="Wingdings" pitchFamily="2" charset="2"/>
              <a:buChar char="Ø"/>
            </a:pPr>
            <a:r>
              <a:rPr lang="fa-IR" dirty="0">
                <a:cs typeface="Nazanin" pitchFamily="2" charset="-78"/>
              </a:rPr>
              <a:t>حداکثر بارش </a:t>
            </a:r>
            <a:r>
              <a:rPr lang="fa-IR" dirty="0" smtClean="0">
                <a:cs typeface="Nazanin" pitchFamily="2" charset="-78"/>
              </a:rPr>
              <a:t>روزانه در سال</a:t>
            </a:r>
            <a:endParaRPr lang="fa-IR" dirty="0">
              <a:cs typeface="Nazanin" pitchFamily="2" charset="-78"/>
            </a:endParaRPr>
          </a:p>
          <a:p>
            <a:pPr lvl="1" algn="r" rtl="1" eaLnBrk="1" hangingPunct="1">
              <a:buFont typeface="Wingdings" pitchFamily="2" charset="2"/>
              <a:buChar char="Ø"/>
            </a:pPr>
            <a:r>
              <a:rPr lang="fa-IR" dirty="0">
                <a:cs typeface="Nazanin" pitchFamily="2" charset="-78"/>
              </a:rPr>
              <a:t>حداکثر بارش 6 ساعته</a:t>
            </a:r>
          </a:p>
          <a:p>
            <a:pPr lvl="1" algn="r" rtl="1" eaLnBrk="1" hangingPunct="1">
              <a:buFont typeface="Wingdings" pitchFamily="2" charset="2"/>
              <a:buChar char="Ø"/>
            </a:pPr>
            <a:r>
              <a:rPr lang="fa-IR" dirty="0">
                <a:cs typeface="Nazanin" pitchFamily="2" charset="-78"/>
              </a:rPr>
              <a:t>حداکثر بارش </a:t>
            </a:r>
            <a:r>
              <a:rPr lang="fa-IR" dirty="0" smtClean="0">
                <a:cs typeface="Nazanin" pitchFamily="2" charset="-78"/>
              </a:rPr>
              <a:t>يک </a:t>
            </a:r>
            <a:r>
              <a:rPr lang="fa-IR" dirty="0">
                <a:cs typeface="Nazanin" pitchFamily="2" charset="-78"/>
              </a:rPr>
              <a:t>ساعته 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شدت بارندگي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فراواني وقوع 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سطح بارش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3762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pPr rtl="1" eaLnBrk="1" hangingPunct="1"/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مشخصات </a:t>
            </a:r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5328592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مدت بارندگي</a:t>
            </a:r>
            <a:endParaRPr lang="en-US" dirty="0" smtClean="0">
              <a:cs typeface="Nazanin" pitchFamily="2" charset="-78"/>
            </a:endParaRP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فاصله زماني بين شروع و پايان هر بارندگي را مدت يا دوام بارندگي </a:t>
            </a:r>
            <a:r>
              <a:rPr lang="en-US" dirty="0" smtClean="0">
                <a:cs typeface="Nazanin" pitchFamily="2" charset="-78"/>
              </a:rPr>
              <a:t>(duration)</a:t>
            </a:r>
            <a:r>
              <a:rPr lang="fa-IR" dirty="0" smtClean="0">
                <a:cs typeface="Nazanin" pitchFamily="2" charset="-78"/>
              </a:rPr>
              <a:t> گويند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مدت بارندگي يک متغير تصادفي پيوسته است.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1001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pPr rtl="1" eaLnBrk="1" hangingPunct="1"/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مشخصات </a:t>
            </a:r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5328592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مقدار بارندگي</a:t>
            </a:r>
          </a:p>
          <a:p>
            <a:pPr lvl="1" algn="r" rtl="1" eaLnBrk="1" hangingPunct="1">
              <a:buFont typeface="Wingdings" pitchFamily="2" charset="2"/>
              <a:buChar char="Ø"/>
            </a:pPr>
            <a:r>
              <a:rPr lang="fa-IR" dirty="0" smtClean="0">
                <a:cs typeface="Nazanin" pitchFamily="2" charset="-78"/>
              </a:rPr>
              <a:t>متوسط بارندگي سالانه</a:t>
            </a:r>
          </a:p>
          <a:p>
            <a:pPr lvl="1" algn="r" rtl="1" eaLnBrk="1" hangingPunct="1">
              <a:buFont typeface="Wingdings" pitchFamily="2" charset="2"/>
              <a:buChar char="Ø"/>
            </a:pPr>
            <a:r>
              <a:rPr lang="fa-IR" dirty="0">
                <a:cs typeface="Nazanin" pitchFamily="2" charset="-78"/>
              </a:rPr>
              <a:t>متوسط </a:t>
            </a:r>
            <a:r>
              <a:rPr lang="fa-IR" dirty="0" smtClean="0">
                <a:cs typeface="Nazanin" pitchFamily="2" charset="-78"/>
              </a:rPr>
              <a:t>بارندگي ماهانه</a:t>
            </a:r>
          </a:p>
          <a:p>
            <a:pPr lvl="1" algn="r" rtl="1" eaLnBrk="1" hangingPunct="1">
              <a:buFont typeface="Wingdings" pitchFamily="2" charset="2"/>
              <a:buChar char="Ø"/>
            </a:pPr>
            <a:r>
              <a:rPr lang="fa-IR" dirty="0">
                <a:cs typeface="Nazanin" pitchFamily="2" charset="-78"/>
              </a:rPr>
              <a:t>حداکثر بارش </a:t>
            </a:r>
            <a:r>
              <a:rPr lang="fa-IR" dirty="0" smtClean="0">
                <a:cs typeface="Nazanin" pitchFamily="2" charset="-78"/>
              </a:rPr>
              <a:t>روزانه در سال</a:t>
            </a:r>
            <a:endParaRPr lang="fa-IR" dirty="0">
              <a:cs typeface="Nazanin" pitchFamily="2" charset="-78"/>
            </a:endParaRPr>
          </a:p>
          <a:p>
            <a:pPr lvl="1" algn="r" rtl="1" eaLnBrk="1" hangingPunct="1">
              <a:buFont typeface="Wingdings" pitchFamily="2" charset="2"/>
              <a:buChar char="Ø"/>
            </a:pPr>
            <a:r>
              <a:rPr lang="fa-IR" dirty="0">
                <a:cs typeface="Nazanin" pitchFamily="2" charset="-78"/>
              </a:rPr>
              <a:t>حداکثر بارش 6 ساعته</a:t>
            </a:r>
          </a:p>
          <a:p>
            <a:pPr lvl="1" algn="r" rtl="1" eaLnBrk="1" hangingPunct="1">
              <a:buFont typeface="Wingdings" pitchFamily="2" charset="2"/>
              <a:buChar char="Ø"/>
            </a:pPr>
            <a:r>
              <a:rPr lang="fa-IR" dirty="0">
                <a:cs typeface="Nazanin" pitchFamily="2" charset="-78"/>
              </a:rPr>
              <a:t>حداکثر بارش </a:t>
            </a:r>
            <a:r>
              <a:rPr lang="fa-IR" dirty="0" smtClean="0">
                <a:cs typeface="Nazanin" pitchFamily="2" charset="-78"/>
              </a:rPr>
              <a:t>يک </a:t>
            </a:r>
            <a:r>
              <a:rPr lang="fa-IR" dirty="0">
                <a:cs typeface="Nazanin" pitchFamily="2" charset="-78"/>
              </a:rPr>
              <a:t>ساعته 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1047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pPr rtl="1" eaLnBrk="1" hangingPunct="1"/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مشخصات </a:t>
            </a:r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5328592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شدت بارندگي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824440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789040"/>
            <a:ext cx="2333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797152"/>
            <a:ext cx="7200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86912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pPr rtl="1" eaLnBrk="1" hangingPunct="1"/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مشخصات </a:t>
            </a:r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41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196752"/>
                <a:ext cx="7772400" cy="5328592"/>
              </a:xfrm>
            </p:spPr>
            <p:txBody>
              <a:bodyPr/>
              <a:lstStyle/>
              <a:p>
                <a:pPr algn="r" rtl="1" eaLnBrk="1" hangingPunct="1"/>
                <a:r>
                  <a:rPr lang="fa-IR" dirty="0" smtClean="0">
                    <a:cs typeface="Nazanin" pitchFamily="2" charset="-78"/>
                  </a:rPr>
                  <a:t>فراواني وقوع </a:t>
                </a:r>
                <a:endParaRPr lang="en-US" dirty="0" smtClean="0">
                  <a:cs typeface="Nazanin" pitchFamily="2" charset="-78"/>
                </a:endParaRPr>
              </a:p>
              <a:p>
                <a:pPr algn="r" rtl="1" eaLnBrk="1" hangingPunct="1"/>
                <a:r>
                  <a:rPr lang="fa-IR" dirty="0" smtClean="0">
                    <a:cs typeface="Nazanin" pitchFamily="2" charset="-78"/>
                  </a:rPr>
                  <a:t>تعداد مرتبه وقوع يک رخداد در يک دوره زماني معين </a:t>
                </a:r>
              </a:p>
              <a:p>
                <a:pPr algn="r" rtl="1" eaLnBrk="1" hangingPunct="1"/>
                <a:r>
                  <a:rPr lang="fa-IR" dirty="0" smtClean="0">
                    <a:cs typeface="Nazanin" pitchFamily="2" charset="-78"/>
                  </a:rPr>
                  <a:t>دوره بازگشت : متوسط تعداد سال هايي است که بين وقوع دو رخداد مشابه وجود دارد</a:t>
                </a:r>
                <a:endParaRPr lang="en-US" dirty="0" smtClean="0">
                  <a:cs typeface="Nazanin" pitchFamily="2" charset="-78"/>
                </a:endParaRPr>
              </a:p>
              <a:p>
                <a:pPr marL="0" indent="0" algn="ctr" rtl="1" eaLnBrk="1" hangingPunct="1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Nazanin" pitchFamily="2" charset="-78"/>
                      </a:rPr>
                      <m:t>𝐹</m:t>
                    </m:r>
                    <m:r>
                      <a:rPr lang="en-US" i="1" smtClean="0">
                        <a:latin typeface="Cambria Math"/>
                        <a:cs typeface="Nazanin" pitchFamily="2" charset="-78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Nazanin" pitchFamily="2" charset="-78"/>
                      </a:rPr>
                      <m:t>1</m:t>
                    </m:r>
                    <m:r>
                      <a:rPr lang="en-US" b="0" i="1" smtClean="0">
                        <a:latin typeface="Cambria Math"/>
                        <a:cs typeface="Nazanin" pitchFamily="2" charset="-78"/>
                      </a:rPr>
                      <m:t>/</m:t>
                    </m:r>
                  </m:oMath>
                </a14:m>
                <a:r>
                  <a:rPr lang="en-US" dirty="0" smtClean="0">
                    <a:cs typeface="Nazanin" pitchFamily="2" charset="-78"/>
                  </a:rPr>
                  <a:t>T</a:t>
                </a:r>
                <a:endParaRPr lang="fa-IR" dirty="0" smtClean="0">
                  <a:cs typeface="Nazanin" pitchFamily="2" charset="-78"/>
                </a:endParaRPr>
              </a:p>
              <a:p>
                <a:pPr algn="r" rtl="1" eaLnBrk="1" hangingPunct="1"/>
                <a:r>
                  <a:rPr lang="en-US" dirty="0" smtClean="0">
                    <a:cs typeface="Nazanin" pitchFamily="2" charset="-78"/>
                  </a:rPr>
                  <a:t>F</a:t>
                </a:r>
                <a:r>
                  <a:rPr lang="fa-IR" dirty="0" smtClean="0">
                    <a:cs typeface="Nazanin" pitchFamily="2" charset="-78"/>
                  </a:rPr>
                  <a:t> : فراواني وقوع </a:t>
                </a:r>
              </a:p>
              <a:p>
                <a:pPr algn="r" rtl="1" eaLnBrk="1" hangingPunct="1"/>
                <a:r>
                  <a:rPr lang="en-US" dirty="0" smtClean="0">
                    <a:cs typeface="Nazanin" pitchFamily="2" charset="-78"/>
                  </a:rPr>
                  <a:t>T</a:t>
                </a:r>
                <a:r>
                  <a:rPr lang="fa-IR" dirty="0" smtClean="0">
                    <a:cs typeface="Nazanin" pitchFamily="2" charset="-78"/>
                  </a:rPr>
                  <a:t> : دوره برگشت </a:t>
                </a:r>
                <a:endParaRPr lang="en-US" dirty="0" smtClean="0">
                  <a:cs typeface="Nazanin" pitchFamily="2" charset="-78"/>
                </a:endParaRPr>
              </a:p>
              <a:p>
                <a:pPr algn="r" rtl="1" eaLnBrk="1" hangingPunct="1"/>
                <a:endParaRPr lang="fa-IR" dirty="0" smtClean="0">
                  <a:cs typeface="Nazanin" pitchFamily="2" charset="-78"/>
                </a:endParaRPr>
              </a:p>
            </p:txBody>
          </p:sp>
        </mc:Choice>
        <mc:Fallback>
          <p:sp>
            <p:nvSpPr>
              <p:cNvPr id="174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196752"/>
                <a:ext cx="7772400" cy="5328592"/>
              </a:xfrm>
              <a:blipFill rotWithShape="1">
                <a:blip r:embed="rId4" cstate="print"/>
                <a:stretch>
                  <a:fillRect l="-1882" t="-2517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719626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pPr rtl="1" eaLnBrk="1" hangingPunct="1"/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مشخصات </a:t>
            </a:r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5328592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فراواني وقوع </a:t>
            </a:r>
            <a:endParaRPr lang="en-US" dirty="0" smtClean="0">
              <a:cs typeface="Nazanin" pitchFamily="2" charset="-78"/>
            </a:endParaRP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براي </a:t>
            </a:r>
            <a:r>
              <a:rPr lang="en-US" dirty="0" smtClean="0">
                <a:cs typeface="Nazanin" pitchFamily="2" charset="-78"/>
              </a:rPr>
              <a:t>N </a:t>
            </a:r>
            <a:r>
              <a:rPr lang="fa-IR" dirty="0" smtClean="0">
                <a:cs typeface="Nazanin" pitchFamily="2" charset="-78"/>
              </a:rPr>
              <a:t> سال آمار ، مقادير وقوع بارندگي را به ترتيب نزولي يا صعودي مرتب و شماره گزاري کرده و با توجه به فرمول زير دوره برگشت محاسبه مي شود</a:t>
            </a:r>
            <a:endParaRPr lang="en-US" dirty="0" smtClean="0">
              <a:cs typeface="Nazanin" pitchFamily="2" charset="-78"/>
            </a:endParaRPr>
          </a:p>
          <a:p>
            <a:pPr marL="0" indent="0" algn="r" rtl="1" eaLnBrk="1" hangingPunct="1">
              <a:buNone/>
            </a:pPr>
            <a:r>
              <a:rPr lang="en-US" dirty="0" smtClean="0">
                <a:cs typeface="Nazanin" pitchFamily="2" charset="-78"/>
              </a:rPr>
              <a:t>N</a:t>
            </a:r>
            <a:r>
              <a:rPr lang="fa-IR" dirty="0" smtClean="0">
                <a:cs typeface="Nazanin" pitchFamily="2" charset="-78"/>
              </a:rPr>
              <a:t> : تعداد سال هاي آماري</a:t>
            </a:r>
          </a:p>
          <a:p>
            <a:pPr algn="r" rtl="1" eaLnBrk="1" hangingPunct="1"/>
            <a:r>
              <a:rPr lang="en-US" dirty="0" smtClean="0">
                <a:cs typeface="Nazanin" pitchFamily="2" charset="-78"/>
              </a:rPr>
              <a:t>T</a:t>
            </a:r>
            <a:r>
              <a:rPr lang="fa-IR" dirty="0" smtClean="0">
                <a:cs typeface="Nazanin" pitchFamily="2" charset="-78"/>
              </a:rPr>
              <a:t> : دوره برگشت </a:t>
            </a:r>
            <a:endParaRPr lang="en-US" dirty="0" smtClean="0">
              <a:cs typeface="Nazanin" pitchFamily="2" charset="-78"/>
            </a:endParaRPr>
          </a:p>
          <a:p>
            <a:pPr algn="r" rtl="1" eaLnBrk="1" hangingPunct="1"/>
            <a:r>
              <a:rPr lang="en-US" dirty="0" smtClean="0">
                <a:cs typeface="Nazanin" pitchFamily="2" charset="-78"/>
              </a:rPr>
              <a:t>M</a:t>
            </a:r>
            <a:r>
              <a:rPr lang="fa-IR" dirty="0" smtClean="0">
                <a:cs typeface="Nazanin" pitchFamily="2" charset="-78"/>
              </a:rPr>
              <a:t> : شماره رديف </a:t>
            </a:r>
          </a:p>
          <a:p>
            <a:pPr marL="0" indent="0" algn="ctr" rtl="1" eaLnBrk="1" hangingPunct="1">
              <a:buNone/>
            </a:pPr>
            <a:r>
              <a:rPr lang="en-US" dirty="0" smtClean="0">
                <a:cs typeface="Nazanin" pitchFamily="2" charset="-78"/>
              </a:rPr>
              <a:t>N=Tm</a:t>
            </a:r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484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pPr rtl="1" eaLnBrk="1" hangingPunct="1"/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مشخصات </a:t>
            </a:r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860444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1484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pPr rtl="1" eaLnBrk="1" hangingPunct="1"/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مشخصات </a:t>
            </a:r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0768"/>
            <a:ext cx="7416824" cy="524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1484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pPr rtl="1" eaLnBrk="1" hangingPunct="1"/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مشخصات </a:t>
            </a:r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8460432" cy="381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1484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pPr rtl="1" eaLnBrk="1" hangingPunct="1"/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مشخصات </a:t>
            </a:r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14513"/>
            <a:ext cx="8606055" cy="305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1484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85813" y="1143000"/>
            <a:ext cx="741521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/>
          <a:p>
            <a:pPr algn="r" rtl="1"/>
            <a:r>
              <a:rPr lang="fa-IR" sz="2800" b="1" dirty="0">
                <a:solidFill>
                  <a:srgbClr val="CC3300"/>
                </a:solidFill>
                <a:cs typeface="B Titr" pitchFamily="2" charset="-78"/>
              </a:rPr>
              <a:t>فصل اول</a:t>
            </a:r>
          </a:p>
          <a:p>
            <a:pPr algn="r" rtl="1"/>
            <a:endParaRPr lang="fa-IR" b="1" dirty="0">
              <a:solidFill>
                <a:srgbClr val="CC3300"/>
              </a:solidFill>
              <a:cs typeface="B Titr" pitchFamily="2" charset="-78"/>
            </a:endParaRPr>
          </a:p>
          <a:p>
            <a:pPr algn="r" rtl="1"/>
            <a:r>
              <a:rPr lang="fa-IR" b="1" dirty="0" smtClean="0">
                <a:solidFill>
                  <a:srgbClr val="CC3300"/>
                </a:solidFill>
                <a:cs typeface="B Titr" pitchFamily="2" charset="-78"/>
              </a:rPr>
              <a:t>کليات </a:t>
            </a:r>
            <a:endParaRPr lang="fa-IR" sz="2800" b="1" dirty="0">
              <a:solidFill>
                <a:srgbClr val="CC3300"/>
              </a:solidFill>
              <a:cs typeface="B Titr" pitchFamily="2" charset="-78"/>
            </a:endParaRPr>
          </a:p>
          <a:p>
            <a:pPr algn="r" rtl="1">
              <a:buFontTx/>
              <a:buChar char="•"/>
            </a:pPr>
            <a:r>
              <a:rPr lang="fa-IR" dirty="0">
                <a:solidFill>
                  <a:schemeClr val="accent2"/>
                </a:solidFill>
                <a:cs typeface="B Nazanin" pitchFamily="2" charset="-78"/>
              </a:rPr>
              <a:t>  </a:t>
            </a:r>
            <a:r>
              <a:rPr lang="fa-IR" sz="2800" b="1" dirty="0" smtClean="0"/>
              <a:t>بارندگي</a:t>
            </a:r>
            <a:r>
              <a:rPr lang="fa-IR" sz="2800" dirty="0" smtClean="0"/>
              <a:t> (</a:t>
            </a:r>
            <a:r>
              <a:rPr lang="en-US" sz="2800" dirty="0" smtClean="0"/>
              <a:t>Precipitation</a:t>
            </a:r>
            <a:r>
              <a:rPr lang="fa-IR" sz="2800" dirty="0"/>
              <a:t>) </a:t>
            </a:r>
            <a:r>
              <a:rPr lang="fa-IR" sz="2800" dirty="0" smtClean="0">
                <a:cs typeface="Zar" pitchFamily="2" charset="-78"/>
              </a:rPr>
              <a:t>فرايندي </a:t>
            </a:r>
            <a:r>
              <a:rPr lang="fa-IR" sz="2800" dirty="0">
                <a:cs typeface="Zar" pitchFamily="2" charset="-78"/>
              </a:rPr>
              <a:t>است که </a:t>
            </a:r>
            <a:r>
              <a:rPr lang="fa-IR" sz="2800" dirty="0" smtClean="0">
                <a:cs typeface="Zar" pitchFamily="2" charset="-78"/>
              </a:rPr>
              <a:t>طي </a:t>
            </a:r>
            <a:r>
              <a:rPr lang="fa-IR" sz="2800" dirty="0">
                <a:cs typeface="Zar" pitchFamily="2" charset="-78"/>
              </a:rPr>
              <a:t>آن </a:t>
            </a:r>
            <a:r>
              <a:rPr lang="fa-IR" sz="2800" dirty="0" smtClean="0">
                <a:cs typeface="Zar" pitchFamily="2" charset="-78"/>
              </a:rPr>
              <a:t>بخار آب تحت شرايط جوي </a:t>
            </a:r>
            <a:r>
              <a:rPr lang="fa-IR" sz="2800" dirty="0">
                <a:cs typeface="Zar" pitchFamily="2" charset="-78"/>
              </a:rPr>
              <a:t>متراکم شده و بصورت </a:t>
            </a:r>
            <a:r>
              <a:rPr lang="fa-IR" sz="2800" dirty="0" smtClean="0">
                <a:cs typeface="Zar" pitchFamily="2" charset="-78"/>
              </a:rPr>
              <a:t>مايع يا </a:t>
            </a:r>
            <a:r>
              <a:rPr lang="fa-IR" sz="2800" dirty="0">
                <a:cs typeface="Zar" pitchFamily="2" charset="-78"/>
              </a:rPr>
              <a:t>جامد بر اثر </a:t>
            </a:r>
            <a:r>
              <a:rPr lang="fa-IR" sz="2800" dirty="0" smtClean="0">
                <a:cs typeface="Zar" pitchFamily="2" charset="-78"/>
              </a:rPr>
              <a:t>نيروي گرانش زمين </a:t>
            </a:r>
            <a:r>
              <a:rPr lang="fa-IR" sz="2800" dirty="0">
                <a:cs typeface="Zar" pitchFamily="2" charset="-78"/>
              </a:rPr>
              <a:t>بر سطح </a:t>
            </a:r>
            <a:r>
              <a:rPr lang="fa-IR" sz="2800" dirty="0" smtClean="0">
                <a:cs typeface="Zar" pitchFamily="2" charset="-78"/>
              </a:rPr>
              <a:t>زمين ببارد.</a:t>
            </a:r>
          </a:p>
          <a:p>
            <a:pPr algn="r" rtl="1">
              <a:buFontTx/>
              <a:buChar char="•"/>
            </a:pPr>
            <a:r>
              <a:rPr lang="fa-IR" sz="2800" dirty="0" smtClean="0">
                <a:cs typeface="Zar" pitchFamily="2" charset="-78"/>
              </a:rPr>
              <a:t> شکلهاي اصلي بارندگي </a:t>
            </a:r>
            <a:r>
              <a:rPr lang="fa-IR" sz="2800" dirty="0">
                <a:cs typeface="Zar" pitchFamily="2" charset="-78"/>
              </a:rPr>
              <a:t>شامل نم نم باران، باران، برف و باران، برف و تگرگ </a:t>
            </a:r>
            <a:r>
              <a:rPr lang="fa-IR" sz="2800" dirty="0" smtClean="0">
                <a:cs typeface="Zar" pitchFamily="2" charset="-78"/>
              </a:rPr>
              <a:t>است.</a:t>
            </a:r>
          </a:p>
          <a:p>
            <a:pPr algn="r" rtl="1">
              <a:buFontTx/>
              <a:buChar char="•"/>
            </a:pPr>
            <a:endParaRPr lang="fa-IR" sz="2800" baseline="30000" dirty="0">
              <a:solidFill>
                <a:schemeClr val="accent2"/>
              </a:solidFill>
              <a:cs typeface="B Nazanin" pitchFamily="2" charset="-78"/>
            </a:endParaRPr>
          </a:p>
          <a:p>
            <a:pPr algn="r" rtl="1">
              <a:buFontTx/>
              <a:buChar char="•"/>
            </a:pPr>
            <a:endParaRPr lang="fa-IR" sz="2800" baseline="30000" dirty="0">
              <a:solidFill>
                <a:schemeClr val="accent2"/>
              </a:solidFill>
              <a:cs typeface="B Nazanin" pitchFamily="2" charset="-78"/>
            </a:endParaRPr>
          </a:p>
          <a:p>
            <a:pPr algn="r" rtl="1">
              <a:buFontTx/>
              <a:buChar char="•"/>
            </a:pPr>
            <a:endParaRPr lang="fa-IR" sz="2800" baseline="30000" dirty="0" smtClean="0">
              <a:solidFill>
                <a:schemeClr val="accent2"/>
              </a:solidFill>
              <a:cs typeface="B Nazanin" pitchFamily="2" charset="-78"/>
            </a:endParaRPr>
          </a:p>
          <a:p>
            <a:pPr algn="r" rtl="1">
              <a:buFontTx/>
              <a:buChar char="•"/>
            </a:pPr>
            <a:endParaRPr lang="fa-IR" sz="2800" baseline="30000" dirty="0">
              <a:solidFill>
                <a:schemeClr val="accent2"/>
              </a:solidFill>
              <a:cs typeface="B Nazanin" pitchFamily="2" charset="-78"/>
            </a:endParaRPr>
          </a:p>
          <a:p>
            <a:pPr algn="r" rtl="1">
              <a:buFontTx/>
              <a:buChar char="•"/>
            </a:pPr>
            <a:endParaRPr lang="en-US" sz="2800" dirty="0">
              <a:solidFill>
                <a:schemeClr val="accent2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pPr rtl="1" eaLnBrk="1" hangingPunct="1"/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مشخصات </a:t>
            </a:r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cs typeface="Zar" pitchFamily="2" charset="-78"/>
              </a:rPr>
              <a:t>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5328592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سطح بارش</a:t>
            </a:r>
            <a:endParaRPr lang="en-US" dirty="0" smtClean="0">
              <a:cs typeface="Nazanin" pitchFamily="2" charset="-78"/>
            </a:endParaRPr>
          </a:p>
          <a:p>
            <a:pPr marL="0" indent="0" algn="r" rtl="1" eaLnBrk="1" hangingPunct="1">
              <a:buNone/>
            </a:pPr>
            <a:r>
              <a:rPr lang="fa-IR" dirty="0" smtClean="0">
                <a:cs typeface="Nazanin" pitchFamily="2" charset="-78"/>
              </a:rPr>
              <a:t>به مساحتي گفته مي شود که هنگام اندازه گيري باران در منطقه مي توان به اطراف تعميم داد.</a:t>
            </a:r>
          </a:p>
          <a:p>
            <a:pPr marL="0" indent="0" algn="r" rtl="1" eaLnBrk="1" hangingPunct="1">
              <a:buNone/>
            </a:pPr>
            <a:r>
              <a:rPr lang="fa-IR" dirty="0" smtClean="0">
                <a:cs typeface="Nazanin" pitchFamily="2" charset="-78"/>
              </a:rPr>
              <a:t>مساحتي را که هر بارش در هنگام وقوع در بر مي گيرد</a:t>
            </a:r>
          </a:p>
          <a:p>
            <a:pPr marL="0" indent="0" algn="r" rtl="1" eaLnBrk="1" hangingPunct="1">
              <a:buNone/>
            </a:pPr>
            <a:r>
              <a:rPr lang="fa-IR" dirty="0" smtClean="0">
                <a:cs typeface="Nazanin" pitchFamily="2" charset="-78"/>
              </a:rPr>
              <a:t>سطح بارش ثابت نيست و در طول مدت بارش تغيير مي کند</a:t>
            </a:r>
          </a:p>
          <a:p>
            <a:pPr marL="0" indent="0" algn="r" rtl="1" eaLnBrk="1" hangingPunct="1">
              <a:buNone/>
            </a:pPr>
            <a:r>
              <a:rPr lang="fa-IR" dirty="0" smtClean="0">
                <a:cs typeface="Nazanin" pitchFamily="2" charset="-78"/>
              </a:rPr>
              <a:t>براي اندازه گيري سطح بارش به تعدادي بارا سنج که در نقاط مختلف وجود داشته باشد نياز است.</a:t>
            </a:r>
          </a:p>
          <a:p>
            <a:pPr marL="0" indent="0" algn="r" rtl="1" eaLnBrk="1" hangingPunct="1">
              <a:buNone/>
            </a:pPr>
            <a:endParaRPr lang="fa-IR" dirty="0" smtClean="0">
              <a:cs typeface="Nazanin" pitchFamily="2" charset="-78"/>
            </a:endParaRPr>
          </a:p>
          <a:p>
            <a:pPr marL="0" indent="0" algn="r" rtl="1" eaLnBrk="1" hangingPunct="1">
              <a:buNone/>
            </a:pPr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7993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تخمين بارندگي در سطح يک منطقه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ميانگين رياضي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چند ضلعي هاي تيسن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خطوط همباران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4791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تخمين بارندگي در سطح يک منطقه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ميانگين رياضي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071813"/>
            <a:ext cx="4205064" cy="82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80537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تخمين بارندگي در سطح يک منطقه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چند ضلعي هاي تيسن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6988" y="3033713"/>
            <a:ext cx="40100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76348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تخمين بارندگي در سطح يک منطقه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چند ضلعي هاي تيسن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36912"/>
            <a:ext cx="4680520" cy="38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76348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تخمين بارندگي در سطح يک منطقه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خطوط همباران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132856"/>
            <a:ext cx="40481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636912"/>
            <a:ext cx="41052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10464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روابط بين خصوصيات 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رابطه بين شدت و مدت بارش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رابطه بين مقدار و مساحت بارندگي</a:t>
            </a:r>
          </a:p>
          <a:p>
            <a:pPr algn="r" rtl="1" eaLnBrk="1" hangingPunct="1"/>
            <a:r>
              <a:rPr lang="fa-IR" dirty="0">
                <a:cs typeface="Nazanin" pitchFamily="2" charset="-78"/>
              </a:rPr>
              <a:t>رابطه </a:t>
            </a:r>
            <a:r>
              <a:rPr lang="fa-IR" dirty="0" smtClean="0">
                <a:cs typeface="Nazanin" pitchFamily="2" charset="-78"/>
              </a:rPr>
              <a:t>بين </a:t>
            </a:r>
            <a:r>
              <a:rPr lang="fa-IR" dirty="0">
                <a:cs typeface="Nazanin" pitchFamily="2" charset="-78"/>
              </a:rPr>
              <a:t>مقدار و </a:t>
            </a:r>
            <a:r>
              <a:rPr lang="fa-IR" dirty="0" smtClean="0">
                <a:cs typeface="Nazanin" pitchFamily="2" charset="-78"/>
              </a:rPr>
              <a:t>مساحت و مدت  بارندگي</a:t>
            </a:r>
            <a:endParaRPr lang="fa-IR" dirty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7119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روابط بين خصوصيات 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رابطه بين شدت و مدت بارش</a:t>
            </a:r>
            <a:endParaRPr lang="en-US" dirty="0" smtClean="0">
              <a:cs typeface="Nazanin" pitchFamily="2" charset="-78"/>
            </a:endParaRP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بطورکلي در يک رگبار شدت بارندگي با مدت آن نسبت عکس دارد.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باران هاي دراز مدت از شدت کمتري برخوردارند.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r>
              <a:rPr lang="en-US" dirty="0" smtClean="0">
                <a:cs typeface="Nazanin" pitchFamily="2" charset="-78"/>
              </a:rPr>
              <a:t>i</a:t>
            </a:r>
            <a:r>
              <a:rPr lang="fa-IR" dirty="0" smtClean="0">
                <a:cs typeface="Nazanin" pitchFamily="2" charset="-78"/>
              </a:rPr>
              <a:t> : شدت بارندگي</a:t>
            </a:r>
          </a:p>
          <a:p>
            <a:pPr algn="r" rtl="1" eaLnBrk="1" hangingPunct="1"/>
            <a:r>
              <a:rPr lang="en-US" dirty="0" smtClean="0">
                <a:cs typeface="Nazanin" pitchFamily="2" charset="-78"/>
              </a:rPr>
              <a:t>t</a:t>
            </a:r>
            <a:r>
              <a:rPr lang="fa-IR" dirty="0" smtClean="0">
                <a:cs typeface="Nazanin" pitchFamily="2" charset="-78"/>
              </a:rPr>
              <a:t> : مدت بارندگي به ساعت</a:t>
            </a:r>
          </a:p>
          <a:p>
            <a:pPr algn="r" rtl="1" eaLnBrk="1" hangingPunct="1"/>
            <a:r>
              <a:rPr lang="en-US" dirty="0" smtClean="0">
                <a:cs typeface="Nazanin" pitchFamily="2" charset="-78"/>
              </a:rPr>
              <a:t>a</a:t>
            </a:r>
            <a:r>
              <a:rPr lang="fa-IR" dirty="0" smtClean="0">
                <a:cs typeface="Nazanin" pitchFamily="2" charset="-78"/>
              </a:rPr>
              <a:t> ، </a:t>
            </a:r>
            <a:r>
              <a:rPr lang="en-US" dirty="0" smtClean="0">
                <a:cs typeface="Nazanin" pitchFamily="2" charset="-78"/>
              </a:rPr>
              <a:t>b</a:t>
            </a:r>
            <a:r>
              <a:rPr lang="fa-IR" dirty="0" smtClean="0">
                <a:cs typeface="Nazanin" pitchFamily="2" charset="-78"/>
              </a:rPr>
              <a:t> و </a:t>
            </a:r>
            <a:r>
              <a:rPr lang="en-US" dirty="0" smtClean="0">
                <a:cs typeface="Nazanin" pitchFamily="2" charset="-78"/>
              </a:rPr>
              <a:t>c</a:t>
            </a:r>
            <a:r>
              <a:rPr lang="fa-IR" dirty="0" smtClean="0">
                <a:cs typeface="Nazanin" pitchFamily="2" charset="-78"/>
              </a:rPr>
              <a:t> اعداد تجربي 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437112"/>
            <a:ext cx="190101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4843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روابط بين خصوصيات 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رابطه بين شدت و مدت بارش با تناوب يا دوره برگشت آنها تغيير مي کند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هر چه دوره برگشت طولاني باشد بايد انتظار باران هاي شديد تر را داشت.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به ازاي يک مدت معين هرچه دوره بازگشت افزايش يابد </a:t>
            </a:r>
            <a:r>
              <a:rPr lang="fa-IR" smtClean="0">
                <a:cs typeface="Nazanin" pitchFamily="2" charset="-78"/>
              </a:rPr>
              <a:t>شدت بارانهايي </a:t>
            </a:r>
            <a:r>
              <a:rPr lang="fa-IR" dirty="0" smtClean="0">
                <a:cs typeface="Nazanin" pitchFamily="2" charset="-78"/>
              </a:rPr>
              <a:t>که اتفاق خواهد افتاد بيشتر مي شود.</a:t>
            </a:r>
            <a:endParaRPr lang="en-US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0396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-10329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روابط بين خصوصيات 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755" y="1628800"/>
            <a:ext cx="5722392" cy="510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74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8"/>
            <a:ext cx="8229600" cy="1385887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مکانيسم تشکيل </a:t>
            </a:r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باران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نظريه برژرون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هماميزي 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باروري ابرها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روابط بين خصوصيات 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060848"/>
            <a:ext cx="6787755" cy="417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05974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روابط بين خصوصيات 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5722330"/>
              </p:ext>
            </p:extLst>
          </p:nvPr>
        </p:nvGraphicFramePr>
        <p:xfrm>
          <a:off x="1331640" y="1916832"/>
          <a:ext cx="5616624" cy="4320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156"/>
                <a:gridCol w="1404156"/>
                <a:gridCol w="1404156"/>
                <a:gridCol w="1404156"/>
              </a:tblGrid>
              <a:tr h="332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row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rain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row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rain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0.1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0.11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0.12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0.15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0.16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0.17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0.27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0.3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0.3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0.3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15671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089868"/>
          </a:xfrm>
        </p:spPr>
        <p:txBody>
          <a:bodyPr/>
          <a:lstStyle/>
          <a:p>
            <a:pPr algn="r"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            روابط بين خصوصيات بارندگي</a:t>
            </a:r>
            <a:b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</a:br>
            <a:r>
              <a:rPr lang="fa-IR" sz="3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Zar" pitchFamily="2" charset="-78"/>
              </a:rPr>
              <a:t>هايتوگراف</a:t>
            </a:r>
            <a:endParaRPr lang="en-US" sz="3600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06751"/>
            <a:ext cx="6336704" cy="405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88840"/>
            <a:ext cx="8028384" cy="8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913255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2776"/>
            <a:ext cx="8229600" cy="790109"/>
          </a:xfrm>
        </p:spPr>
        <p:txBody>
          <a:bodyPr/>
          <a:lstStyle/>
          <a:p>
            <a:pPr algn="r"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      روابط بين خصوصيات بارندگي</a:t>
            </a:r>
            <a:b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</a:br>
            <a:r>
              <a:rPr lang="fa-IR" sz="3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Zar" pitchFamily="2" charset="-78"/>
              </a:rPr>
              <a:t>هايتوگراف تجمعي </a:t>
            </a:r>
            <a:endParaRPr lang="en-US" sz="3600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55128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59085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65781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روابط بين خصوصيات 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340768"/>
            <a:ext cx="60674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8757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روابط بين خصوصيات 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رابطه بين مقدار و مساحت بارندگي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2934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روابط بين خصوصيات 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رابطه بين </a:t>
            </a:r>
            <a:r>
              <a:rPr lang="fa-IR" dirty="0">
                <a:cs typeface="Nazanin" pitchFamily="2" charset="-78"/>
              </a:rPr>
              <a:t>مقدار و </a:t>
            </a:r>
            <a:r>
              <a:rPr lang="fa-IR" dirty="0" smtClean="0">
                <a:cs typeface="Nazanin" pitchFamily="2" charset="-78"/>
              </a:rPr>
              <a:t>مساحت و مدت  بارندگي</a:t>
            </a:r>
            <a:endParaRPr lang="fa-IR" dirty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3680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حداکثر بارش محتمل 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(PMP)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 rtl="1" eaLnBrk="1" hangingPunct="1"/>
            <a:r>
              <a:rPr lang="fa-IR" dirty="0" smtClean="0">
                <a:cs typeface="Nazanin" pitchFamily="2" charset="-78"/>
              </a:rPr>
              <a:t>بزرگترين باراني که از نظر مقدار با يک تداوم مشخص، احتمال وقوع آن را مي توان انتظار داشت حداکثر باران محتمل </a:t>
            </a:r>
            <a:r>
              <a:rPr lang="en-US" dirty="0" smtClean="0">
                <a:cs typeface="Nazanin" pitchFamily="2" charset="-78"/>
              </a:rPr>
              <a:t>(Probable Maximum precipitation) </a:t>
            </a:r>
            <a:r>
              <a:rPr lang="fa-IR" dirty="0" smtClean="0">
                <a:cs typeface="Nazanin" pitchFamily="2" charset="-78"/>
              </a:rPr>
              <a:t> گويند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هاي تخمين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سينوپتيکي 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آماري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9294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حداکثر بارش محتمل 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(PMP)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سينوپتيکي : در اين روش از وضعيت توده هوا، آمار بارش و رطوبت و مشخصه هاي ديگر هوا استفاده مي شود.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آماري : براساس داده هاي گذشته صورت مي گيرد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814305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72634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حداکثر بارش محتمل 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(PMP)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r>
              <a:rPr lang="fa-IR" dirty="0" smtClean="0">
                <a:cs typeface="Nazanin" pitchFamily="2" charset="-78"/>
              </a:rPr>
              <a:t>مثال</a:t>
            </a:r>
          </a:p>
          <a:p>
            <a:pPr algn="r" rtl="1" eaLnBrk="1" hangingPunct="1">
              <a:buFontTx/>
              <a:buNone/>
            </a:pPr>
            <a:r>
              <a:rPr lang="fa-IR" smtClean="0">
                <a:cs typeface="Nazanin" pitchFamily="2" charset="-78"/>
              </a:rPr>
              <a:t>متوسط بارش </a:t>
            </a:r>
            <a:r>
              <a:rPr lang="fa-IR" dirty="0" smtClean="0">
                <a:cs typeface="Nazanin" pitchFamily="2" charset="-78"/>
              </a:rPr>
              <a:t>يک ساعته = 12 ميلي متر</a:t>
            </a:r>
          </a:p>
          <a:p>
            <a:pPr algn="r" rtl="1" eaLnBrk="1" hangingPunct="1">
              <a:buFontTx/>
              <a:buNone/>
            </a:pPr>
            <a:r>
              <a:rPr lang="fa-IR" dirty="0" smtClean="0">
                <a:cs typeface="Nazanin" pitchFamily="2" charset="-78"/>
              </a:rPr>
              <a:t>انحراف معيار = 3 ميلي متر</a:t>
            </a:r>
          </a:p>
          <a:p>
            <a:pPr algn="r" rtl="1" eaLnBrk="1" hangingPunct="1">
              <a:buFontTx/>
              <a:buNone/>
            </a:pPr>
            <a:r>
              <a:rPr lang="en-US" dirty="0" smtClean="0">
                <a:cs typeface="Nazanin" pitchFamily="2" charset="-78"/>
              </a:rPr>
              <a:t>K=15</a:t>
            </a:r>
            <a:r>
              <a:rPr lang="fa-IR" dirty="0" smtClean="0">
                <a:cs typeface="Nazanin" pitchFamily="2" charset="-78"/>
              </a:rPr>
              <a:t> </a:t>
            </a:r>
          </a:p>
          <a:p>
            <a:pPr algn="r" rtl="1" eaLnBrk="1" hangingPunct="1">
              <a:buFontTx/>
              <a:buNone/>
            </a:pPr>
            <a:r>
              <a:rPr lang="en-US" dirty="0" smtClean="0">
                <a:cs typeface="Nazanin" pitchFamily="2" charset="-78"/>
              </a:rPr>
              <a:t>PMP=?</a:t>
            </a: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3885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664"/>
            <a:ext cx="8229600" cy="1052736"/>
          </a:xfrm>
        </p:spPr>
        <p:txBody>
          <a:bodyPr/>
          <a:lstStyle/>
          <a:p>
            <a:pPr algn="r"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مکانيسم تشکيل </a:t>
            </a:r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باران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4744"/>
            <a:ext cx="8206680" cy="4971256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نظريه برژرون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8676456" cy="102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20888"/>
            <a:ext cx="8748464" cy="428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18322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باران طرح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(Design storm)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 rtl="1" eaLnBrk="1" hangingPunct="1"/>
            <a:r>
              <a:rPr lang="fa-IR" dirty="0" smtClean="0">
                <a:cs typeface="Nazanin" pitchFamily="2" charset="-78"/>
              </a:rPr>
              <a:t>يکي از اهداف از اندازه گيري و تجزيه و تحليل داده هاي اندازه گيري در هيدرولوژي  محاسبه باران طرح است. 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از نظر تئوري به به دوره اي از يک بارندگي شديد همراه با باد گفته مي شود که بتواند ارتفاع مشخصي را از نظر مقدار بارش توليد نمايد و براي يک سازه خطرناک باشد.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سازه هاي آبي بايد بتوانند در مقابل باران طرح مقاومت کنند. </a:t>
            </a:r>
          </a:p>
        </p:txBody>
      </p:sp>
    </p:spTree>
    <p:extLst>
      <p:ext uri="{BB962C8B-B14F-4D97-AF65-F5344CB8AC3E}">
        <p14:creationId xmlns:p14="http://schemas.microsoft.com/office/powerpoint/2010/main" xmlns="" val="32930352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باران طرح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(Design storm)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هاي محاسبه باران طرح</a:t>
            </a:r>
          </a:p>
          <a:p>
            <a:pPr algn="r" rtl="1" eaLnBrk="1" hangingPunct="1"/>
            <a:r>
              <a:rPr lang="fa-IR" dirty="0">
                <a:cs typeface="Nazanin" pitchFamily="2" charset="-78"/>
              </a:rPr>
              <a:t>روش </a:t>
            </a:r>
            <a:r>
              <a:rPr lang="fa-IR" dirty="0" smtClean="0">
                <a:cs typeface="Nazanin" pitchFamily="2" charset="-78"/>
              </a:rPr>
              <a:t>آماري </a:t>
            </a:r>
            <a:r>
              <a:rPr lang="en-US" dirty="0">
                <a:cs typeface="Nazanin" pitchFamily="2" charset="-78"/>
              </a:rPr>
              <a:t>(Frequency Based Storm, FBS)</a:t>
            </a:r>
            <a:endParaRPr lang="fa-IR" dirty="0">
              <a:cs typeface="Nazanin" pitchFamily="2" charset="-78"/>
            </a:endParaRP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محاسبه از روي </a:t>
            </a:r>
            <a:r>
              <a:rPr lang="en-US" dirty="0" smtClean="0">
                <a:cs typeface="Nazanin" pitchFamily="2" charset="-78"/>
              </a:rPr>
              <a:t>PMP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محاسبه از روي بارش هاي استاندارد </a:t>
            </a:r>
            <a:r>
              <a:rPr lang="en-US" dirty="0" smtClean="0">
                <a:cs typeface="Nazanin" pitchFamily="2" charset="-78"/>
              </a:rPr>
              <a:t>(Standard Project Storm, SPS) </a:t>
            </a: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8528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باران طرح</a:t>
            </a:r>
            <a:r>
              <a:rPr lang="en-US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(Design storm) 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 rtl="1" eaLnBrk="1" hangingPunct="1"/>
            <a:r>
              <a:rPr lang="fa-IR" dirty="0" smtClean="0">
                <a:cs typeface="Nazanin" pitchFamily="2" charset="-78"/>
              </a:rPr>
              <a:t>بارش هاي استاندارد </a:t>
            </a:r>
            <a:endParaRPr lang="en-US" dirty="0" smtClean="0">
              <a:cs typeface="Nazanin" pitchFamily="2" charset="-78"/>
            </a:endParaRP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از روي </a:t>
            </a:r>
            <a:r>
              <a:rPr lang="en-US" dirty="0" smtClean="0">
                <a:cs typeface="Nazanin" pitchFamily="2" charset="-78"/>
              </a:rPr>
              <a:t>PMP</a:t>
            </a:r>
            <a:r>
              <a:rPr lang="fa-IR" dirty="0" smtClean="0">
                <a:cs typeface="Nazanin" pitchFamily="2" charset="-78"/>
              </a:rPr>
              <a:t> محاسبه مي شود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معمولا 40 تا 60 درصد </a:t>
            </a:r>
            <a:r>
              <a:rPr lang="en-US" dirty="0" smtClean="0">
                <a:cs typeface="Nazanin" pitchFamily="2" charset="-78"/>
              </a:rPr>
              <a:t>PMP </a:t>
            </a:r>
            <a:r>
              <a:rPr lang="fa-IR" dirty="0" smtClean="0">
                <a:cs typeface="Nazanin" pitchFamily="2" charset="-78"/>
              </a:rPr>
              <a:t> در نظر گرفته مي شود. </a:t>
            </a:r>
          </a:p>
        </p:txBody>
      </p:sp>
    </p:spTree>
    <p:extLst>
      <p:ext uri="{BB962C8B-B14F-4D97-AF65-F5344CB8AC3E}">
        <p14:creationId xmlns:p14="http://schemas.microsoft.com/office/powerpoint/2010/main" xmlns="" val="24145002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42989"/>
            <a:ext cx="8229600" cy="1089868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تجزيه و تحليل آمار بارندگي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روش ميانگين گيري براي يافتن آمار مفقود شده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آزمون همگني داده هاي آماري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تجزيه و تحليل آمار بارندگي يک ايستگاه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3459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74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85813" y="1772816"/>
            <a:ext cx="74152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/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r>
              <a:rPr lang="fa-IR" sz="2800" b="1" dirty="0" smtClean="0">
                <a:solidFill>
                  <a:srgbClr val="CC3300"/>
                </a:solidFill>
                <a:cs typeface="B Titr" pitchFamily="2" charset="-78"/>
              </a:rPr>
              <a:t> </a:t>
            </a:r>
            <a:endParaRPr lang="en-US" sz="2800" dirty="0">
              <a:solidFill>
                <a:schemeClr val="accent2"/>
              </a:solidFill>
              <a:cs typeface="B Nazanin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6553" y="836712"/>
            <a:ext cx="7924800" cy="679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rtl="1"/>
            <a:r>
              <a:rPr lang="fa-IR" sz="2800" b="1" dirty="0" smtClean="0">
                <a:solidFill>
                  <a:srgbClr val="C00000"/>
                </a:solidFill>
                <a:cs typeface="B Zar" pitchFamily="2" charset="-78"/>
              </a:rPr>
              <a:t>توازن هيدرولوژيکي </a:t>
            </a:r>
            <a:endParaRPr lang="fa-IR" sz="28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57200" y="1331168"/>
                <a:ext cx="8305800" cy="54102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609600" indent="-609600" algn="just" rtl="1">
                  <a:lnSpc>
                    <a:spcPct val="90000"/>
                  </a:lnSpc>
                  <a:defRPr/>
                </a:pPr>
                <a:endParaRPr lang="fa-IR" sz="3000" b="1" dirty="0" smtClean="0">
                  <a:solidFill>
                    <a:srgbClr val="FF0000"/>
                  </a:solidFill>
                  <a:latin typeface="Times New Roman" pitchFamily="18" charset="0"/>
                  <a:cs typeface="B Nazanin" pitchFamily="2" charset="-78"/>
                </a:endParaRPr>
              </a:p>
              <a:p>
                <a:pPr marL="609600" indent="-609600" algn="just" rtl="1">
                  <a:lnSpc>
                    <a:spcPct val="90000"/>
                  </a:lnSpc>
                  <a:defRPr/>
                </a:pPr>
                <a:r>
                  <a:rPr lang="fa-IR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B Nazanin" pitchFamily="2" charset="-78"/>
                  </a:rPr>
                  <a:t>سيستم هيدرولوزيک کره زمين يک سيستم بسته مي باشد</a:t>
                </a:r>
              </a:p>
              <a:p>
                <a:pPr marL="609600" indent="-609600" algn="just" rtl="1">
                  <a:lnSpc>
                    <a:spcPct val="90000"/>
                  </a:lnSpc>
                  <a:defRPr/>
                </a:pPr>
                <a:r>
                  <a:rPr lang="fa-IR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B Nazanin" pitchFamily="2" charset="-78"/>
                  </a:rPr>
                  <a:t>سيستم هيدرولوژيک در يک حوضه آبريز يک سيستم باز تلقي مي گردد</a:t>
                </a:r>
                <a:endPara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B Nazanin" pitchFamily="2" charset="-78"/>
                </a:endParaRPr>
              </a:p>
              <a:p>
                <a:pPr marL="0" indent="0" algn="ctr" rtl="1">
                  <a:lnSpc>
                    <a:spcPct val="90000"/>
                  </a:lnSpc>
                  <a:buNone/>
                  <a:defRPr/>
                </a:pPr>
                <a:endParaRPr lang="fa-IR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B Nazanin" pitchFamily="2" charset="-78"/>
                </a:endParaRPr>
              </a:p>
              <a:p>
                <a:pPr marL="0" indent="0" algn="ctr" rtl="1">
                  <a:lnSpc>
                    <a:spcPct val="90000"/>
                  </a:lnSpc>
                  <a:buNone/>
                  <a:defRPr/>
                </a:pPr>
                <a:r>
                  <a:rPr lang="fa-IR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B Nazanin" pitchFamily="2" charset="-78"/>
                  </a:rPr>
                  <a:t>معادله کلي بيلان آب 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B Nazanin" pitchFamily="2" charset="-78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I</m:t>
                    </m:r>
                    <m:r>
                      <a:rPr lang="en-US" sz="3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−</m:t>
                    </m:r>
                    <m:r>
                      <a:rPr lang="en-US" sz="3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𝑸</m:t>
                    </m:r>
                    <m:r>
                      <a:rPr lang="en-US" sz="3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=∆</m:t>
                    </m:r>
                    <m:r>
                      <a:rPr lang="en-US" sz="3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B Nazanin" pitchFamily="2" charset="-78"/>
                      </a:rPr>
                      <m:t>𝑺</m:t>
                    </m:r>
                  </m:oMath>
                </a14:m>
                <a:endPara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B Nazanin" pitchFamily="2" charset="-78"/>
                </a:endParaRPr>
              </a:p>
              <a:p>
                <a:pPr marL="0" indent="0" algn="ctr" rtl="1">
                  <a:lnSpc>
                    <a:spcPct val="90000"/>
                  </a:lnSpc>
                  <a:buNone/>
                  <a:defRPr/>
                </a:pPr>
                <a:endParaRPr lang="fa-IR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B Nazanin" pitchFamily="2" charset="-78"/>
                </a:endParaRPr>
              </a:p>
              <a:p>
                <a:pPr marL="0" indent="0" algn="ctr" rtl="1">
                  <a:lnSpc>
                    <a:spcPct val="90000"/>
                  </a:lnSpc>
                  <a:buNone/>
                  <a:defRPr/>
                </a:pPr>
                <a:r>
                  <a:rPr lang="fa-IR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B Nazanin" pitchFamily="2" charset="-78"/>
                  </a:rPr>
                  <a:t>معادله کلي بيلان آب با لحاظ بعد زمان 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B Nazanin" pitchFamily="2" charset="-78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𝑰</m:t>
                        </m:r>
                      </m:e>
                      <m:sub>
                        <m:r>
                          <a:rPr lang="en-US" sz="3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𝒕</m:t>
                        </m:r>
                      </m:sub>
                    </m:sSub>
                    <m:r>
                      <a:rPr lang="en-US" sz="3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−</m:t>
                    </m:r>
                    <m:sSub>
                      <m:sSubPr>
                        <m:ctrlPr>
                          <a:rPr lang="en-US" sz="3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𝑸</m:t>
                        </m:r>
                      </m:e>
                      <m:sub>
                        <m:r>
                          <a:rPr lang="en-US" sz="3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B Nazanin" pitchFamily="2" charset="-78"/>
                          </a:rPr>
                          <m:t>𝒕</m:t>
                        </m:r>
                      </m:sub>
                    </m:sSub>
                    <m:r>
                      <a:rPr lang="en-US" sz="3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B Nazanin" pitchFamily="2" charset="-78"/>
                      </a:rPr>
                      <m:t>=</m:t>
                    </m:r>
                    <m:r>
                      <a:rPr lang="el-GR" sz="3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B Nazanin" pitchFamily="2" charset="-78"/>
                      </a:rPr>
                      <m:t>∆</m:t>
                    </m:r>
                    <m:sSub>
                      <m:sSubPr>
                        <m:ctrlPr>
                          <a:rPr lang="el-GR" sz="3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B Nazanin" pitchFamily="2" charset="-78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B Nazanin" pitchFamily="2" charset="-78"/>
                          </a:rPr>
                          <m:t>𝑺</m:t>
                        </m:r>
                      </m:e>
                      <m:sub>
                        <m:r>
                          <a:rPr lang="en-US" sz="3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B Nazanin" pitchFamily="2" charset="-78"/>
                          </a:rPr>
                          <m:t>𝒕</m:t>
                        </m:r>
                      </m:sub>
                    </m:sSub>
                  </m:oMath>
                </a14:m>
                <a:endPara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B Nazanin" pitchFamily="2" charset="-78"/>
                </a:endParaRPr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31168"/>
                <a:ext cx="8305800" cy="54102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641" t="-2027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141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-2785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85813" y="1772816"/>
            <a:ext cx="74152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/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r>
              <a:rPr lang="fa-IR" sz="2800" b="1" dirty="0" smtClean="0">
                <a:solidFill>
                  <a:srgbClr val="CC3300"/>
                </a:solidFill>
                <a:cs typeface="B Titr" pitchFamily="2" charset="-78"/>
              </a:rPr>
              <a:t> </a:t>
            </a:r>
            <a:endParaRPr lang="en-US" sz="2800" dirty="0">
              <a:solidFill>
                <a:schemeClr val="accent2"/>
              </a:solidFill>
              <a:cs typeface="B Nazanin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6553" y="836712"/>
            <a:ext cx="7924800" cy="679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rtl="1"/>
            <a:r>
              <a:rPr lang="fa-IR" sz="2800" b="1" dirty="0" smtClean="0">
                <a:solidFill>
                  <a:srgbClr val="C00000"/>
                </a:solidFill>
                <a:cs typeface="B Zar" pitchFamily="2" charset="-78"/>
              </a:rPr>
              <a:t>توازن هيدرولوژيکي </a:t>
            </a:r>
            <a:endParaRPr lang="fa-IR" sz="28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57200" y="1331168"/>
                <a:ext cx="8305800" cy="54102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 algn="ctr" rtl="1">
                  <a:lnSpc>
                    <a:spcPct val="90000"/>
                  </a:lnSpc>
                  <a:buNone/>
                  <a:defRPr/>
                </a:pPr>
                <a:endPara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B Nazanin" pitchFamily="2" charset="-78"/>
                </a:endParaRPr>
              </a:p>
              <a:p>
                <a:pPr marL="0" indent="0" algn="ctr" rtl="1">
                  <a:lnSpc>
                    <a:spcPct val="90000"/>
                  </a:lnSpc>
                  <a:buNone/>
                  <a:defRPr/>
                </a:pPr>
                <a:r>
                  <a:rPr lang="fa-IR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B Nazanin" pitchFamily="2" charset="-78"/>
                  </a:rPr>
                  <a:t>معادله </a:t>
                </a:r>
                <a:r>
                  <a:rPr lang="fa-IR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B Nazanin" pitchFamily="2" charset="-78"/>
                  </a:rPr>
                  <a:t>کلي بيلان با لحاظ اجزاي تشکيل دهنده آن </a:t>
                </a:r>
              </a:p>
              <a:p>
                <a:pPr marL="0" indent="0" algn="r" rtl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cs typeface="B Nazanin" pitchFamily="2" charset="-78"/>
                        </a:rPr>
                        <m:t>𝑃</m:t>
                      </m:r>
                      <m:r>
                        <a:rPr lang="en-US" sz="3000" b="0" i="1" smtClean="0">
                          <a:latin typeface="Cambria Math"/>
                          <a:cs typeface="B Nazanin" pitchFamily="2" charset="-78"/>
                        </a:rPr>
                        <m:t>−</m:t>
                      </m:r>
                      <m:r>
                        <a:rPr lang="en-US" sz="3000" b="0" i="1" smtClean="0">
                          <a:latin typeface="Cambria Math"/>
                          <a:cs typeface="B Nazanin" pitchFamily="2" charset="-78"/>
                        </a:rPr>
                        <m:t>𝑅</m:t>
                      </m:r>
                      <m:r>
                        <a:rPr lang="en-US" sz="3000" b="0" i="1" smtClean="0">
                          <a:latin typeface="Cambria Math"/>
                          <a:cs typeface="B Nazanin" pitchFamily="2" charset="-78"/>
                        </a:rPr>
                        <m:t>−</m:t>
                      </m:r>
                      <m:r>
                        <a:rPr lang="en-US" sz="3000" b="0" i="1" smtClean="0">
                          <a:latin typeface="Cambria Math"/>
                          <a:cs typeface="B Nazanin" pitchFamily="2" charset="-78"/>
                        </a:rPr>
                        <m:t>𝐺</m:t>
                      </m:r>
                      <m:r>
                        <a:rPr lang="en-US" sz="3000" b="0" i="1" smtClean="0">
                          <a:latin typeface="Cambria Math"/>
                          <a:cs typeface="B Nazanin" pitchFamily="2" charset="-78"/>
                        </a:rPr>
                        <m:t>−</m:t>
                      </m:r>
                      <m:r>
                        <a:rPr lang="en-US" sz="3000" b="0" i="1" smtClean="0">
                          <a:latin typeface="Cambria Math"/>
                          <a:cs typeface="B Nazanin" pitchFamily="2" charset="-78"/>
                        </a:rPr>
                        <m:t>𝐸</m:t>
                      </m:r>
                      <m:r>
                        <a:rPr lang="fa-IR" sz="3000" b="0" i="1" smtClean="0">
                          <a:latin typeface="Cambria Math"/>
                          <a:cs typeface="B Nazanin" pitchFamily="2" charset="-78"/>
                        </a:rPr>
                        <m:t>−</m:t>
                      </m:r>
                      <m:r>
                        <a:rPr lang="en-US" sz="3000" b="0" i="1" smtClean="0">
                          <a:latin typeface="Cambria Math"/>
                          <a:cs typeface="B Nazanin" pitchFamily="2" charset="-78"/>
                        </a:rPr>
                        <m:t>𝑇</m:t>
                      </m:r>
                      <m:r>
                        <a:rPr lang="en-US" sz="3000" i="1" smtClean="0">
                          <a:latin typeface="Cambria Math"/>
                          <a:cs typeface="B Nazanin" pitchFamily="2" charset="-78"/>
                        </a:rPr>
                        <m:t>=</m:t>
                      </m:r>
                      <m:r>
                        <a:rPr lang="el-GR" sz="3000" i="1" smtClean="0">
                          <a:latin typeface="Cambria Math"/>
                          <a:ea typeface="Cambria Math"/>
                          <a:cs typeface="B Nazanin" pitchFamily="2" charset="-78"/>
                        </a:rPr>
                        <m:t>∆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  <a:cs typeface="B Nazanin" pitchFamily="2" charset="-78"/>
                        </a:rPr>
                        <m:t>𝑆</m:t>
                      </m:r>
                    </m:oMath>
                  </m:oMathPara>
                </a14:m>
                <a:endParaRPr lang="fa-IR" sz="3000" dirty="0" smtClean="0">
                  <a:cs typeface="B Nazanin" pitchFamily="2" charset="-78"/>
                </a:endParaRPr>
              </a:p>
              <a:p>
                <a:pPr marL="0" indent="0" algn="r" rtl="1">
                  <a:buNone/>
                  <a:defRPr/>
                </a:pPr>
                <a:r>
                  <a:rPr lang="fa-IR" sz="3000" dirty="0" smtClean="0">
                    <a:cs typeface="B Nazanin" pitchFamily="2" charset="-78"/>
                  </a:rPr>
                  <a:t>تبخير و تعرق را معمولاً با هم تخمين مي زنند</a:t>
                </a:r>
                <a:endParaRPr lang="fa-IR" sz="3000" dirty="0">
                  <a:cs typeface="B Nazanin" pitchFamily="2" charset="-78"/>
                </a:endParaRPr>
              </a:p>
              <a:p>
                <a:pPr marL="0" indent="0" algn="r" rtl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/>
                          <a:cs typeface="B Nazanin" pitchFamily="2" charset="-78"/>
                        </a:rPr>
                        <m:t>𝑃</m:t>
                      </m:r>
                      <m:r>
                        <a:rPr lang="en-US" sz="3000" i="1">
                          <a:latin typeface="Cambria Math"/>
                          <a:cs typeface="B Nazanin" pitchFamily="2" charset="-78"/>
                        </a:rPr>
                        <m:t>−</m:t>
                      </m:r>
                      <m:r>
                        <a:rPr lang="en-US" sz="3000" i="1">
                          <a:latin typeface="Cambria Math"/>
                          <a:cs typeface="B Nazanin" pitchFamily="2" charset="-78"/>
                        </a:rPr>
                        <m:t>𝑅</m:t>
                      </m:r>
                      <m:r>
                        <a:rPr lang="en-US" sz="3000" i="1">
                          <a:latin typeface="Cambria Math"/>
                          <a:cs typeface="B Nazanin" pitchFamily="2" charset="-78"/>
                        </a:rPr>
                        <m:t>−</m:t>
                      </m:r>
                      <m:r>
                        <a:rPr lang="en-US" sz="3000" i="1">
                          <a:latin typeface="Cambria Math"/>
                          <a:cs typeface="B Nazanin" pitchFamily="2" charset="-78"/>
                        </a:rPr>
                        <m:t>𝐺</m:t>
                      </m:r>
                      <m:r>
                        <a:rPr lang="en-US" sz="3000" i="1">
                          <a:latin typeface="Cambria Math"/>
                          <a:cs typeface="B Nazanin" pitchFamily="2" charset="-78"/>
                        </a:rPr>
                        <m:t>−</m:t>
                      </m:r>
                      <m:r>
                        <a:rPr lang="en-US" sz="3000" i="1">
                          <a:latin typeface="Cambria Math"/>
                          <a:cs typeface="B Nazanin" pitchFamily="2" charset="-78"/>
                        </a:rPr>
                        <m:t>𝐸𝑇</m:t>
                      </m:r>
                      <m:r>
                        <a:rPr lang="en-US" sz="3000" i="1">
                          <a:latin typeface="Cambria Math"/>
                          <a:cs typeface="B Nazanin" pitchFamily="2" charset="-78"/>
                        </a:rPr>
                        <m:t>=∆</m:t>
                      </m:r>
                      <m:r>
                        <a:rPr lang="en-US" sz="3000" i="1">
                          <a:latin typeface="Cambria Math"/>
                          <a:ea typeface="Cambria Math"/>
                          <a:cs typeface="B Nazanin" pitchFamily="2" charset="-78"/>
                        </a:rPr>
                        <m:t>𝑆</m:t>
                      </m:r>
                    </m:oMath>
                  </m:oMathPara>
                </a14:m>
                <a:endParaRPr lang="fa-IR" sz="3000" dirty="0">
                  <a:cs typeface="B Nazanin" pitchFamily="2" charset="-78"/>
                </a:endParaRPr>
              </a:p>
              <a:p>
                <a:pPr marL="0" indent="0" algn="r" rtl="1">
                  <a:buNone/>
                  <a:defRPr/>
                </a:pPr>
                <a:endParaRPr lang="fa-IR" sz="3000" dirty="0" smtClean="0">
                  <a:cs typeface="B Nazanin" pitchFamily="2" charset="-78"/>
                </a:endParaRPr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31168"/>
                <a:ext cx="8305800" cy="54102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2252" r="-1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684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85813" y="1772816"/>
            <a:ext cx="74152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/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r>
              <a:rPr lang="fa-IR" sz="2800" b="1" dirty="0" smtClean="0">
                <a:solidFill>
                  <a:srgbClr val="CC3300"/>
                </a:solidFill>
                <a:cs typeface="B Titr" pitchFamily="2" charset="-78"/>
              </a:rPr>
              <a:t> </a:t>
            </a:r>
            <a:endParaRPr lang="en-US" sz="2800" dirty="0">
              <a:solidFill>
                <a:schemeClr val="accent2"/>
              </a:solidFill>
              <a:cs typeface="B Nazanin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6553" y="836712"/>
            <a:ext cx="7924800" cy="679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rtl="1"/>
            <a:r>
              <a:rPr lang="fa-IR" sz="2800" b="1" dirty="0" smtClean="0">
                <a:solidFill>
                  <a:srgbClr val="C00000"/>
                </a:solidFill>
                <a:cs typeface="B Zar" pitchFamily="2" charset="-78"/>
              </a:rPr>
              <a:t>توازن هيدرولوژيکي </a:t>
            </a:r>
            <a:endParaRPr lang="fa-IR" sz="2800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8892480" cy="31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84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85813" y="1772816"/>
            <a:ext cx="74152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/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r>
              <a:rPr lang="fa-IR" sz="2800" b="1" dirty="0" smtClean="0">
                <a:solidFill>
                  <a:srgbClr val="CC3300"/>
                </a:solidFill>
                <a:cs typeface="B Titr" pitchFamily="2" charset="-78"/>
              </a:rPr>
              <a:t> </a:t>
            </a:r>
            <a:endParaRPr lang="en-US" sz="2800" dirty="0">
              <a:solidFill>
                <a:schemeClr val="accent2"/>
              </a:solidFill>
              <a:cs typeface="B Nazanin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6553" y="836712"/>
            <a:ext cx="7924800" cy="679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rtl="1"/>
            <a:r>
              <a:rPr lang="fa-IR" sz="2800" b="1" dirty="0" smtClean="0">
                <a:solidFill>
                  <a:srgbClr val="C00000"/>
                </a:solidFill>
                <a:cs typeface="B Zar" pitchFamily="2" charset="-78"/>
              </a:rPr>
              <a:t>توازن هيدرولوژيکي </a:t>
            </a:r>
            <a:endParaRPr lang="fa-IR" sz="2800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8175302" cy="48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84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85813" y="1772816"/>
            <a:ext cx="74152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/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endParaRPr lang="fa-IR" sz="2800" b="1" dirty="0" smtClean="0">
              <a:cs typeface="B Zar" pitchFamily="2" charset="-78"/>
            </a:endParaRPr>
          </a:p>
          <a:p>
            <a:pPr algn="r" rtl="1"/>
            <a:endParaRPr lang="fa-IR" sz="2800" b="1" dirty="0">
              <a:cs typeface="B Zar" pitchFamily="2" charset="-78"/>
            </a:endParaRPr>
          </a:p>
          <a:p>
            <a:pPr algn="r" rtl="1"/>
            <a:r>
              <a:rPr lang="fa-IR" sz="2800" b="1" dirty="0" smtClean="0">
                <a:solidFill>
                  <a:srgbClr val="CC3300"/>
                </a:solidFill>
                <a:cs typeface="B Titr" pitchFamily="2" charset="-78"/>
              </a:rPr>
              <a:t> </a:t>
            </a:r>
            <a:endParaRPr lang="en-US" sz="2800" dirty="0">
              <a:solidFill>
                <a:schemeClr val="accent2"/>
              </a:solidFill>
              <a:cs typeface="B Nazanin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6553" y="836712"/>
            <a:ext cx="7924800" cy="679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rtl="1"/>
            <a:r>
              <a:rPr lang="fa-IR" sz="2800" b="1" dirty="0" smtClean="0">
                <a:solidFill>
                  <a:srgbClr val="C00000"/>
                </a:solidFill>
                <a:cs typeface="B Zar" pitchFamily="2" charset="-78"/>
              </a:rPr>
              <a:t>توازن هيدرولوژيکي </a:t>
            </a:r>
            <a:endParaRPr lang="fa-IR" sz="2800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24050"/>
            <a:ext cx="8568952" cy="287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84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85813" y="908721"/>
            <a:ext cx="741521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/>
          <a:p>
            <a:pPr algn="r" rtl="1"/>
            <a:endParaRPr lang="fa-IR" b="1" dirty="0">
              <a:solidFill>
                <a:srgbClr val="CC3300"/>
              </a:solidFill>
              <a:cs typeface="B Titr" pitchFamily="2" charset="-78"/>
            </a:endParaRPr>
          </a:p>
          <a:p>
            <a:pPr algn="r" rtl="1">
              <a:buFontTx/>
              <a:buChar char="•"/>
            </a:pPr>
            <a:endParaRPr lang="fa-IR" sz="2800" baseline="30000" dirty="0">
              <a:solidFill>
                <a:schemeClr val="accent2"/>
              </a:solidFill>
              <a:cs typeface="B Nazanin" pitchFamily="2" charset="-78"/>
            </a:endParaRPr>
          </a:p>
          <a:p>
            <a:pPr algn="r" rtl="1">
              <a:buFontTx/>
              <a:buChar char="•"/>
            </a:pPr>
            <a:endParaRPr lang="fa-IR" sz="2800" baseline="30000" dirty="0" smtClean="0">
              <a:solidFill>
                <a:schemeClr val="accent2"/>
              </a:solidFill>
              <a:cs typeface="B Nazanin" pitchFamily="2" charset="-78"/>
            </a:endParaRPr>
          </a:p>
          <a:p>
            <a:pPr algn="r" rtl="1"/>
            <a:r>
              <a:rPr lang="fa-IR" sz="2800" b="1" dirty="0">
                <a:solidFill>
                  <a:srgbClr val="CC3300"/>
                </a:solidFill>
                <a:cs typeface="B Titr" pitchFamily="2" charset="-78"/>
              </a:rPr>
              <a:t>واحد </a:t>
            </a:r>
            <a:r>
              <a:rPr lang="fa-IR" sz="2800" b="1" dirty="0" smtClean="0">
                <a:solidFill>
                  <a:srgbClr val="CC3300"/>
                </a:solidFill>
                <a:cs typeface="B Titr" pitchFamily="2" charset="-78"/>
              </a:rPr>
              <a:t>هاي </a:t>
            </a:r>
            <a:r>
              <a:rPr lang="fa-IR" sz="2800" b="1" dirty="0">
                <a:solidFill>
                  <a:srgbClr val="CC3300"/>
                </a:solidFill>
                <a:cs typeface="B Titr" pitchFamily="2" charset="-78"/>
              </a:rPr>
              <a:t>اندازه </a:t>
            </a:r>
            <a:r>
              <a:rPr lang="fa-IR" sz="2800" b="1" dirty="0" smtClean="0">
                <a:solidFill>
                  <a:srgbClr val="CC3300"/>
                </a:solidFill>
                <a:cs typeface="B Titr" pitchFamily="2" charset="-78"/>
              </a:rPr>
              <a:t>گيري </a:t>
            </a:r>
            <a:r>
              <a:rPr lang="fa-IR" sz="2800" b="1" dirty="0">
                <a:solidFill>
                  <a:srgbClr val="CC3300"/>
                </a:solidFill>
                <a:cs typeface="B Titr" pitchFamily="2" charset="-78"/>
              </a:rPr>
              <a:t>در </a:t>
            </a:r>
            <a:r>
              <a:rPr lang="fa-IR" sz="2800" b="1" dirty="0" smtClean="0">
                <a:solidFill>
                  <a:srgbClr val="CC3300"/>
                </a:solidFill>
                <a:cs typeface="B Titr" pitchFamily="2" charset="-78"/>
              </a:rPr>
              <a:t>هيدرولوژي </a:t>
            </a:r>
            <a:endParaRPr lang="fa-IR" sz="3200" b="1" dirty="0">
              <a:solidFill>
                <a:srgbClr val="CC3300"/>
              </a:solidFill>
              <a:cs typeface="B Titr" pitchFamily="2" charset="-78"/>
            </a:endParaRPr>
          </a:p>
          <a:p>
            <a:pPr algn="r" rtl="1">
              <a:buFontTx/>
              <a:buChar char="•"/>
            </a:pPr>
            <a:endParaRPr lang="fa-IR" sz="2800" baseline="30000" dirty="0">
              <a:solidFill>
                <a:schemeClr val="accent2"/>
              </a:solidFill>
              <a:cs typeface="B Nazanin" pitchFamily="2" charset="-78"/>
            </a:endParaRPr>
          </a:p>
          <a:p>
            <a:pPr algn="r" rtl="1">
              <a:buFontTx/>
              <a:buChar char="•"/>
            </a:pPr>
            <a:endParaRPr lang="en-US" sz="2800" dirty="0">
              <a:solidFill>
                <a:schemeClr val="accent2"/>
              </a:solidFill>
              <a:cs typeface="B Nazanin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3255946"/>
              </p:ext>
            </p:extLst>
          </p:nvPr>
        </p:nvGraphicFramePr>
        <p:xfrm>
          <a:off x="785813" y="1429595"/>
          <a:ext cx="7674619" cy="4087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067"/>
                <a:gridCol w="3133932"/>
                <a:gridCol w="1834620"/>
              </a:tblGrid>
              <a:tr h="43246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واحد انگليسي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واحد متريک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پارامتر</a:t>
                      </a:r>
                      <a:endParaRPr lang="en-US" dirty="0"/>
                    </a:p>
                  </a:txBody>
                  <a:tcPr/>
                </a:tc>
              </a:tr>
              <a:tr h="746438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ايکر </a:t>
                      </a:r>
                      <a:r>
                        <a:rPr lang="en-US" dirty="0" smtClean="0"/>
                        <a:t>(ac)</a:t>
                      </a:r>
                      <a:r>
                        <a:rPr lang="fa-IR" dirty="0" smtClean="0"/>
                        <a:t> ، ميل مربع </a:t>
                      </a:r>
                      <a:r>
                        <a:rPr lang="en-US" dirty="0" smtClean="0"/>
                        <a:t>(mi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هکتار</a:t>
                      </a:r>
                      <a:r>
                        <a:rPr lang="fa-IR" baseline="0" dirty="0" smtClean="0"/>
                        <a:t> </a:t>
                      </a:r>
                      <a:r>
                        <a:rPr lang="en-US" baseline="0" dirty="0" smtClean="0"/>
                        <a:t>(ha) </a:t>
                      </a:r>
                      <a:r>
                        <a:rPr lang="fa-IR" baseline="0" dirty="0" smtClean="0"/>
                        <a:t>، کيلومتر مربع </a:t>
                      </a:r>
                      <a:r>
                        <a:rPr lang="en-US" baseline="0" dirty="0" smtClean="0"/>
                        <a:t>(km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solidFill>
                            <a:srgbClr val="C00000"/>
                          </a:solidFill>
                        </a:rPr>
                        <a:t>مساحت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32460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اينچ</a:t>
                      </a:r>
                      <a:r>
                        <a:rPr lang="en-US" dirty="0" smtClean="0"/>
                        <a:t>  (in)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ميلي متر، سانتي متر، متر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solidFill>
                            <a:srgbClr val="C00000"/>
                          </a:solidFill>
                        </a:rPr>
                        <a:t>ارتفاع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46438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اينچ بر ساعت و ....</a:t>
                      </a:r>
                      <a:r>
                        <a:rPr lang="en-US" dirty="0" smtClean="0"/>
                        <a:t> (in/hour)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ميلي متر بر ساعت و ......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solidFill>
                            <a:srgbClr val="C00000"/>
                          </a:solidFill>
                        </a:rPr>
                        <a:t>شدت بارندگي ، شدت تبخير، سرعت نفوذ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32460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فوت</a:t>
                      </a:r>
                      <a:r>
                        <a:rPr lang="fa-IR" baseline="0" dirty="0" smtClean="0"/>
                        <a:t> مکعب </a:t>
                      </a:r>
                      <a:r>
                        <a:rPr lang="en-US" baseline="0" dirty="0" smtClean="0"/>
                        <a:t>(ft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متر مکعب </a:t>
                      </a:r>
                      <a:r>
                        <a:rPr lang="en-US" dirty="0" smtClean="0"/>
                        <a:t>(m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solidFill>
                            <a:srgbClr val="C00000"/>
                          </a:solidFill>
                        </a:rPr>
                        <a:t>حجم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32460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فوت</a:t>
                      </a:r>
                      <a:r>
                        <a:rPr lang="fa-IR" baseline="0" dirty="0" smtClean="0"/>
                        <a:t> مکعب بر ثانيه </a:t>
                      </a:r>
                      <a:r>
                        <a:rPr lang="en-US" baseline="0" dirty="0" smtClean="0"/>
                        <a:t>(ft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/s, </a:t>
                      </a:r>
                      <a:r>
                        <a:rPr lang="en-US" baseline="0" dirty="0" err="1" smtClean="0"/>
                        <a:t>cfs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متر مکعب بر ثانيه </a:t>
                      </a:r>
                      <a:r>
                        <a:rPr lang="en-US" dirty="0" smtClean="0"/>
                        <a:t>(m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solidFill>
                            <a:srgbClr val="C00000"/>
                          </a:solidFill>
                        </a:rPr>
                        <a:t>دبي جريان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32460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فوت بر ثانيه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متر بر ثانيه </a:t>
                      </a:r>
                      <a:r>
                        <a:rPr lang="en-US" dirty="0" smtClean="0"/>
                        <a:t>(m/s)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solidFill>
                            <a:srgbClr val="C00000"/>
                          </a:solidFill>
                        </a:rPr>
                        <a:t>سرعت</a:t>
                      </a:r>
                      <a:r>
                        <a:rPr lang="fa-IR" b="1" baseline="0" dirty="0" smtClean="0">
                          <a:solidFill>
                            <a:srgbClr val="C00000"/>
                          </a:solidFill>
                        </a:rPr>
                        <a:t> جريان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32460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گالن درروز </a:t>
                      </a:r>
                      <a:r>
                        <a:rPr lang="en-US" dirty="0" smtClean="0"/>
                        <a:t>(gal/day)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ليتر بر روز </a:t>
                      </a:r>
                      <a:r>
                        <a:rPr lang="en-US" dirty="0" smtClean="0"/>
                        <a:t>(L/day)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solidFill>
                            <a:srgbClr val="C00000"/>
                          </a:solidFill>
                        </a:rPr>
                        <a:t>مصرف</a:t>
                      </a:r>
                      <a:r>
                        <a:rPr lang="fa-IR" b="1" baseline="0" dirty="0" smtClean="0">
                          <a:solidFill>
                            <a:srgbClr val="C00000"/>
                          </a:solidFill>
                        </a:rPr>
                        <a:t> سرانه آب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83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664"/>
            <a:ext cx="8229600" cy="1052736"/>
          </a:xfrm>
        </p:spPr>
        <p:txBody>
          <a:bodyPr/>
          <a:lstStyle/>
          <a:p>
            <a:pPr algn="r"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مکانيسم تشکيل </a:t>
            </a:r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باران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4744"/>
            <a:ext cx="8206680" cy="4971256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هماميزي</a:t>
            </a: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8784976" cy="363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18322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664"/>
            <a:ext cx="8229600" cy="1052736"/>
          </a:xfrm>
        </p:spPr>
        <p:txBody>
          <a:bodyPr/>
          <a:lstStyle/>
          <a:p>
            <a:pPr algn="r"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مکانيسم تشکيل </a:t>
            </a:r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باران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4744"/>
            <a:ext cx="8206680" cy="4971256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باروري ابرها</a:t>
            </a: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8820472" cy="226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4437112"/>
            <a:ext cx="8748464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18322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720079"/>
          </a:xfrm>
        </p:spPr>
        <p:txBody>
          <a:bodyPr/>
          <a:lstStyle/>
          <a:p>
            <a:pPr rtl="1" eaLnBrk="1" hangingPunct="1"/>
            <a:r>
              <a:rPr lang="fa-IR" sz="36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مکانيسم تشکيل </a:t>
            </a:r>
            <a:r>
              <a:rPr lang="fa-IR" sz="3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Zar" pitchFamily="2" charset="-78"/>
              </a:rPr>
              <a:t>باران</a:t>
            </a:r>
            <a:endParaRPr lang="en-US" sz="36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Zar" pitchFamily="2" charset="-7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772400" cy="5256584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Nazanin" pitchFamily="2" charset="-78"/>
              </a:rPr>
              <a:t>گرچه وجود رطوبت در هوا براي ايجاد بارندگي الزامي است اما تنها اين شرط کافي نيست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لذا علاوه بر وجود رطوبت و هستکهاي خارجي براي انجام عمل تراکم، فرايند خنک شدن </a:t>
            </a:r>
            <a:r>
              <a:rPr lang="fa-IR" smtClean="0">
                <a:cs typeface="Nazanin" pitchFamily="2" charset="-78"/>
              </a:rPr>
              <a:t>ديناميک </a:t>
            </a:r>
            <a:r>
              <a:rPr lang="fa-IR" smtClean="0">
                <a:cs typeface="Nazanin" pitchFamily="2" charset="-78"/>
              </a:rPr>
              <a:t>هوای </a:t>
            </a:r>
            <a:r>
              <a:rPr lang="fa-IR" dirty="0" smtClean="0">
                <a:cs typeface="Nazanin" pitchFamily="2" charset="-78"/>
              </a:rPr>
              <a:t>مرطوب نيز الزامي است.</a:t>
            </a:r>
          </a:p>
          <a:p>
            <a:pPr algn="r" rtl="1" eaLnBrk="1" hangingPunct="1"/>
            <a:r>
              <a:rPr lang="fa-IR" dirty="0" smtClean="0">
                <a:cs typeface="Nazanin" pitchFamily="2" charset="-78"/>
              </a:rPr>
              <a:t>سرد شدن ديناميک هوا به طروق زير صورت ميگيرد: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dirty="0" smtClean="0">
                <a:cs typeface="Nazanin" pitchFamily="2" charset="-78"/>
              </a:rPr>
              <a:t>انبساط بي دررو هوا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dirty="0" smtClean="0">
                <a:cs typeface="Nazanin" pitchFamily="2" charset="-78"/>
              </a:rPr>
              <a:t>برخورد دو توده هوا با خصوصيات مختلف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dirty="0" smtClean="0">
                <a:cs typeface="Nazanin" pitchFamily="2" charset="-78"/>
              </a:rPr>
              <a:t>تصادم يک توده هواي مرطوب به جسم سردي مانند زمين</a:t>
            </a: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/>
            <a:endParaRPr lang="fa-IR" dirty="0" smtClean="0">
              <a:cs typeface="Nazanin" pitchFamily="2" charset="-78"/>
            </a:endParaRPr>
          </a:p>
          <a:p>
            <a:pPr algn="r" rtl="1" eaLnBrk="1" hangingPunct="1">
              <a:buFontTx/>
              <a:buNone/>
            </a:pPr>
            <a:endParaRPr lang="fa-IR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108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4642</TotalTime>
  <Words>1661</Words>
  <Application>Microsoft Office PowerPoint</Application>
  <PresentationFormat>On-screen Show (4:3)</PresentationFormat>
  <Paragraphs>449</Paragraphs>
  <Slides>69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Default Design</vt:lpstr>
      <vt:lpstr>Slide 1</vt:lpstr>
      <vt:lpstr>Slide 2</vt:lpstr>
      <vt:lpstr>Slide 3</vt:lpstr>
      <vt:lpstr>Slide 4</vt:lpstr>
      <vt:lpstr>مکانيسم تشکيل باران</vt:lpstr>
      <vt:lpstr>مکانيسم تشکيل باران</vt:lpstr>
      <vt:lpstr>مکانيسم تشکيل باران</vt:lpstr>
      <vt:lpstr>مکانيسم تشکيل باران</vt:lpstr>
      <vt:lpstr>مکانيسم تشکيل باران</vt:lpstr>
      <vt:lpstr>الگوهاي مختلف بارش</vt:lpstr>
      <vt:lpstr>الگوهاي مختلف بارش</vt:lpstr>
      <vt:lpstr>الگوهاي مختلف بارش</vt:lpstr>
      <vt:lpstr>الگوهاي مختلف بارش</vt:lpstr>
      <vt:lpstr>اندازه گيري نزولات جوي</vt:lpstr>
      <vt:lpstr>اندازه گيري نزولات جوي</vt:lpstr>
      <vt:lpstr>اندازه گيري نزولات جوي</vt:lpstr>
      <vt:lpstr>اندازه گيري نزولات جوي</vt:lpstr>
      <vt:lpstr>اندازه گيري نزولات جوي</vt:lpstr>
      <vt:lpstr>اندازه گيري نزولات جوي</vt:lpstr>
      <vt:lpstr>اندازه گيري نزولات جوي</vt:lpstr>
      <vt:lpstr>اندازه گيري نزولات جوي</vt:lpstr>
      <vt:lpstr>محل نصب باران سنجها</vt:lpstr>
      <vt:lpstr>محل نصب باران سنجها</vt:lpstr>
      <vt:lpstr>تعداد باران سنجها در شبکه باران سنجي</vt:lpstr>
      <vt:lpstr>تعداد باران سنجها در شبکه باران سنجي</vt:lpstr>
      <vt:lpstr>تعداد باران سنجها در شبکه باران سنجي</vt:lpstr>
      <vt:lpstr>تعداد باران سنجها در شبکه باران سنجي</vt:lpstr>
      <vt:lpstr>تعداد باران سنجها در شبکه باران سنجي</vt:lpstr>
      <vt:lpstr>تعداد باران سنجها در شبکه باران سنجي</vt:lpstr>
      <vt:lpstr>مشخصات بارندگي</vt:lpstr>
      <vt:lpstr>مشخصات بارندگي</vt:lpstr>
      <vt:lpstr>مشخصات بارندگي</vt:lpstr>
      <vt:lpstr>مشخصات بارندگي</vt:lpstr>
      <vt:lpstr>مشخصات بارندگي</vt:lpstr>
      <vt:lpstr>مشخصات بارندگي</vt:lpstr>
      <vt:lpstr>مشخصات بارندگي</vt:lpstr>
      <vt:lpstr>مشخصات بارندگي</vt:lpstr>
      <vt:lpstr>مشخصات بارندگي</vt:lpstr>
      <vt:lpstr>مشخصات بارندگي</vt:lpstr>
      <vt:lpstr>مشخصات بارندگي</vt:lpstr>
      <vt:lpstr>تخمين بارندگي در سطح يک منطقه</vt:lpstr>
      <vt:lpstr>تخمين بارندگي در سطح يک منطقه</vt:lpstr>
      <vt:lpstr>تخمين بارندگي در سطح يک منطقه</vt:lpstr>
      <vt:lpstr>تخمين بارندگي در سطح يک منطقه</vt:lpstr>
      <vt:lpstr>تخمين بارندگي در سطح يک منطقه</vt:lpstr>
      <vt:lpstr>روابط بين خصوصيات بارندگي</vt:lpstr>
      <vt:lpstr>روابط بين خصوصيات بارندگي</vt:lpstr>
      <vt:lpstr>روابط بين خصوصيات بارندگي</vt:lpstr>
      <vt:lpstr>روابط بين خصوصيات بارندگي</vt:lpstr>
      <vt:lpstr>روابط بين خصوصيات بارندگي</vt:lpstr>
      <vt:lpstr>روابط بين خصوصيات بارندگي</vt:lpstr>
      <vt:lpstr>            روابط بين خصوصيات بارندگي هايتوگراف</vt:lpstr>
      <vt:lpstr>      روابط بين خصوصيات بارندگي هايتوگراف تجمعي </vt:lpstr>
      <vt:lpstr>روابط بين خصوصيات بارندگي</vt:lpstr>
      <vt:lpstr>روابط بين خصوصيات بارندگي</vt:lpstr>
      <vt:lpstr>روابط بين خصوصيات بارندگي</vt:lpstr>
      <vt:lpstr>حداکثر بارش محتمل (PMP)</vt:lpstr>
      <vt:lpstr>حداکثر بارش محتمل (PMP)</vt:lpstr>
      <vt:lpstr>حداکثر بارش محتمل (PMP)</vt:lpstr>
      <vt:lpstr>باران طرح(Design storm) </vt:lpstr>
      <vt:lpstr>باران طرح(Design storm) </vt:lpstr>
      <vt:lpstr>باران طرح(Design storm) </vt:lpstr>
      <vt:lpstr>تجزيه و تحليل آمار بارندگي</vt:lpstr>
      <vt:lpstr>Slide 64</vt:lpstr>
      <vt:lpstr>Slide 65</vt:lpstr>
      <vt:lpstr>Slide 66</vt:lpstr>
      <vt:lpstr>Slide 67</vt:lpstr>
      <vt:lpstr>Slide 68</vt:lpstr>
      <vt:lpstr>Slide 69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kheyri</cp:lastModifiedBy>
  <cp:revision>256</cp:revision>
  <dcterms:created xsi:type="dcterms:W3CDTF">2004-06-24T15:21:45Z</dcterms:created>
  <dcterms:modified xsi:type="dcterms:W3CDTF">2017-04-09T06:05:50Z</dcterms:modified>
</cp:coreProperties>
</file>