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9" r:id="rId2"/>
    <p:sldId id="259" r:id="rId3"/>
    <p:sldId id="260" r:id="rId4"/>
    <p:sldId id="277" r:id="rId5"/>
    <p:sldId id="261" r:id="rId6"/>
    <p:sldId id="262" r:id="rId7"/>
    <p:sldId id="264" r:id="rId8"/>
    <p:sldId id="263" r:id="rId9"/>
    <p:sldId id="286" r:id="rId10"/>
    <p:sldId id="287" r:id="rId11"/>
    <p:sldId id="288" r:id="rId12"/>
    <p:sldId id="266" r:id="rId13"/>
    <p:sldId id="267" r:id="rId14"/>
    <p:sldId id="283" r:id="rId15"/>
    <p:sldId id="271" r:id="rId16"/>
    <p:sldId id="268" r:id="rId17"/>
    <p:sldId id="269" r:id="rId18"/>
    <p:sldId id="276" r:id="rId19"/>
    <p:sldId id="279" r:id="rId20"/>
    <p:sldId id="278" r:id="rId21"/>
    <p:sldId id="29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038EF5A-037A-4347-89C7-63464D4DBFAA}" type="datetimeFigureOut">
              <a:rPr lang="en-US" smtClean="0"/>
              <a:t>12/10/2018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A29C9F-33FA-4255-86B1-0A62B171057D}" type="slidenum">
              <a:rPr lang="en-US" smtClean="0"/>
              <a:t>‹#›</a:t>
            </a:fld>
            <a:endParaRPr lang="en-US" dirty="0"/>
          </a:p>
        </p:txBody>
      </p:sp>
    </p:spTree>
    <p:extLst>
      <p:ext uri="{BB962C8B-B14F-4D97-AF65-F5344CB8AC3E}">
        <p14:creationId xmlns:p14="http://schemas.microsoft.com/office/powerpoint/2010/main" val="1322467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38EF5A-037A-4347-89C7-63464D4DBFAA}" type="datetimeFigureOut">
              <a:rPr lang="en-US" smtClean="0"/>
              <a:t>12/10/2018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A29C9F-33FA-4255-86B1-0A62B171057D}" type="slidenum">
              <a:rPr lang="en-US" smtClean="0"/>
              <a:t>‹#›</a:t>
            </a:fld>
            <a:endParaRPr lang="en-US" dirty="0"/>
          </a:p>
        </p:txBody>
      </p:sp>
    </p:spTree>
    <p:extLst>
      <p:ext uri="{BB962C8B-B14F-4D97-AF65-F5344CB8AC3E}">
        <p14:creationId xmlns:p14="http://schemas.microsoft.com/office/powerpoint/2010/main" val="3560666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38EF5A-037A-4347-89C7-63464D4DBFAA}" type="datetimeFigureOut">
              <a:rPr lang="en-US" smtClean="0"/>
              <a:t>12/10/2018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A29C9F-33FA-4255-86B1-0A62B171057D}" type="slidenum">
              <a:rPr lang="en-US" smtClean="0"/>
              <a:t>‹#›</a:t>
            </a:fld>
            <a:endParaRPr lang="en-US" dirty="0"/>
          </a:p>
        </p:txBody>
      </p:sp>
    </p:spTree>
    <p:extLst>
      <p:ext uri="{BB962C8B-B14F-4D97-AF65-F5344CB8AC3E}">
        <p14:creationId xmlns:p14="http://schemas.microsoft.com/office/powerpoint/2010/main" val="3151038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38EF5A-037A-4347-89C7-63464D4DBFAA}" type="datetimeFigureOut">
              <a:rPr lang="en-US" smtClean="0"/>
              <a:t>12/10/2018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A29C9F-33FA-4255-86B1-0A62B171057D}" type="slidenum">
              <a:rPr lang="en-US" smtClean="0"/>
              <a:t>‹#›</a:t>
            </a:fld>
            <a:endParaRPr lang="en-US" dirty="0"/>
          </a:p>
        </p:txBody>
      </p:sp>
    </p:spTree>
    <p:extLst>
      <p:ext uri="{BB962C8B-B14F-4D97-AF65-F5344CB8AC3E}">
        <p14:creationId xmlns:p14="http://schemas.microsoft.com/office/powerpoint/2010/main" val="1044575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38EF5A-037A-4347-89C7-63464D4DBFAA}" type="datetimeFigureOut">
              <a:rPr lang="en-US" smtClean="0"/>
              <a:t>12/10/2018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EA29C9F-33FA-4255-86B1-0A62B171057D}" type="slidenum">
              <a:rPr lang="en-US" smtClean="0"/>
              <a:t>‹#›</a:t>
            </a:fld>
            <a:endParaRPr lang="en-US" dirty="0"/>
          </a:p>
        </p:txBody>
      </p:sp>
    </p:spTree>
    <p:extLst>
      <p:ext uri="{BB962C8B-B14F-4D97-AF65-F5344CB8AC3E}">
        <p14:creationId xmlns:p14="http://schemas.microsoft.com/office/powerpoint/2010/main" val="1568371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038EF5A-037A-4347-89C7-63464D4DBFAA}" type="datetimeFigureOut">
              <a:rPr lang="en-US" smtClean="0"/>
              <a:t>12/10/2018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EA29C9F-33FA-4255-86B1-0A62B171057D}" type="slidenum">
              <a:rPr lang="en-US" smtClean="0"/>
              <a:t>‹#›</a:t>
            </a:fld>
            <a:endParaRPr lang="en-US" dirty="0"/>
          </a:p>
        </p:txBody>
      </p:sp>
    </p:spTree>
    <p:extLst>
      <p:ext uri="{BB962C8B-B14F-4D97-AF65-F5344CB8AC3E}">
        <p14:creationId xmlns:p14="http://schemas.microsoft.com/office/powerpoint/2010/main" val="2058184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038EF5A-037A-4347-89C7-63464D4DBFAA}" type="datetimeFigureOut">
              <a:rPr lang="en-US" smtClean="0"/>
              <a:t>12/10/2018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EA29C9F-33FA-4255-86B1-0A62B171057D}" type="slidenum">
              <a:rPr lang="en-US" smtClean="0"/>
              <a:t>‹#›</a:t>
            </a:fld>
            <a:endParaRPr lang="en-US" dirty="0"/>
          </a:p>
        </p:txBody>
      </p:sp>
    </p:spTree>
    <p:extLst>
      <p:ext uri="{BB962C8B-B14F-4D97-AF65-F5344CB8AC3E}">
        <p14:creationId xmlns:p14="http://schemas.microsoft.com/office/powerpoint/2010/main" val="18978731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038EF5A-037A-4347-89C7-63464D4DBFAA}" type="datetimeFigureOut">
              <a:rPr lang="en-US" smtClean="0"/>
              <a:t>12/10/2018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EA29C9F-33FA-4255-86B1-0A62B171057D}" type="slidenum">
              <a:rPr lang="en-US" smtClean="0"/>
              <a:t>‹#›</a:t>
            </a:fld>
            <a:endParaRPr lang="en-US" dirty="0"/>
          </a:p>
        </p:txBody>
      </p:sp>
    </p:spTree>
    <p:extLst>
      <p:ext uri="{BB962C8B-B14F-4D97-AF65-F5344CB8AC3E}">
        <p14:creationId xmlns:p14="http://schemas.microsoft.com/office/powerpoint/2010/main" val="40716385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38EF5A-037A-4347-89C7-63464D4DBFAA}" type="datetimeFigureOut">
              <a:rPr lang="en-US" smtClean="0"/>
              <a:t>12/10/2018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EA29C9F-33FA-4255-86B1-0A62B171057D}" type="slidenum">
              <a:rPr lang="en-US" smtClean="0"/>
              <a:t>‹#›</a:t>
            </a:fld>
            <a:endParaRPr lang="en-US" dirty="0"/>
          </a:p>
        </p:txBody>
      </p:sp>
    </p:spTree>
    <p:extLst>
      <p:ext uri="{BB962C8B-B14F-4D97-AF65-F5344CB8AC3E}">
        <p14:creationId xmlns:p14="http://schemas.microsoft.com/office/powerpoint/2010/main" val="2857160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38EF5A-037A-4347-89C7-63464D4DBFAA}" type="datetimeFigureOut">
              <a:rPr lang="en-US" smtClean="0"/>
              <a:t>12/10/2018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EA29C9F-33FA-4255-86B1-0A62B171057D}" type="slidenum">
              <a:rPr lang="en-US" smtClean="0"/>
              <a:t>‹#›</a:t>
            </a:fld>
            <a:endParaRPr lang="en-US" dirty="0"/>
          </a:p>
        </p:txBody>
      </p:sp>
    </p:spTree>
    <p:extLst>
      <p:ext uri="{BB962C8B-B14F-4D97-AF65-F5344CB8AC3E}">
        <p14:creationId xmlns:p14="http://schemas.microsoft.com/office/powerpoint/2010/main" val="3515062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38EF5A-037A-4347-89C7-63464D4DBFAA}" type="datetimeFigureOut">
              <a:rPr lang="en-US" smtClean="0"/>
              <a:t>12/10/2018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EA29C9F-33FA-4255-86B1-0A62B171057D}" type="slidenum">
              <a:rPr lang="en-US" smtClean="0"/>
              <a:t>‹#›</a:t>
            </a:fld>
            <a:endParaRPr lang="en-US" dirty="0"/>
          </a:p>
        </p:txBody>
      </p:sp>
    </p:spTree>
    <p:extLst>
      <p:ext uri="{BB962C8B-B14F-4D97-AF65-F5344CB8AC3E}">
        <p14:creationId xmlns:p14="http://schemas.microsoft.com/office/powerpoint/2010/main" val="1088682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38EF5A-037A-4347-89C7-63464D4DBFAA}" type="datetimeFigureOut">
              <a:rPr lang="en-US" smtClean="0"/>
              <a:t>12/10/2018</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A29C9F-33FA-4255-86B1-0A62B171057D}" type="slidenum">
              <a:rPr lang="en-US" smtClean="0"/>
              <a:t>‹#›</a:t>
            </a:fld>
            <a:endParaRPr lang="en-US" dirty="0"/>
          </a:p>
        </p:txBody>
      </p:sp>
    </p:spTree>
    <p:extLst>
      <p:ext uri="{BB962C8B-B14F-4D97-AF65-F5344CB8AC3E}">
        <p14:creationId xmlns:p14="http://schemas.microsoft.com/office/powerpoint/2010/main" val="18202756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4.jpg"/><Relationship Id="rId1" Type="http://schemas.openxmlformats.org/officeDocument/2006/relationships/slideLayout" Target="../slideLayouts/slideLayout7.xml"/><Relationship Id="rId6" Type="http://schemas.openxmlformats.org/officeDocument/2006/relationships/image" Target="../media/image18.jpg"/><Relationship Id="rId11" Type="http://schemas.openxmlformats.org/officeDocument/2006/relationships/image" Target="../media/image23.jpg"/><Relationship Id="rId5" Type="http://schemas.openxmlformats.org/officeDocument/2006/relationships/image" Target="../media/image17.jpg"/><Relationship Id="rId10" Type="http://schemas.openxmlformats.org/officeDocument/2006/relationships/image" Target="../media/image22.jpg"/><Relationship Id="rId4" Type="http://schemas.openxmlformats.org/officeDocument/2006/relationships/image" Target="../media/image16.jpg"/><Relationship Id="rId9" Type="http://schemas.openxmlformats.org/officeDocument/2006/relationships/image" Target="../media/image21.jpg"/></Relationships>
</file>

<file path=ppt/slides/_rels/slide1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4.jpg"/><Relationship Id="rId1" Type="http://schemas.openxmlformats.org/officeDocument/2006/relationships/slideLayout" Target="../slideLayouts/slideLayout7.xml"/><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12542" y="126609"/>
            <a:ext cx="11774658" cy="6731391"/>
          </a:xfrm>
          <a:prstGeom prst="rect">
            <a:avLst/>
          </a:prstGeom>
        </p:spPr>
      </p:pic>
    </p:spTree>
    <p:extLst>
      <p:ext uri="{BB962C8B-B14F-4D97-AF65-F5344CB8AC3E}">
        <p14:creationId xmlns:p14="http://schemas.microsoft.com/office/powerpoint/2010/main" val="204389588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9000" r="-49000"/>
          </a:stretch>
        </a:blipFill>
        <a:effectLst/>
      </p:bgPr>
    </p:bg>
    <p:spTree>
      <p:nvGrpSpPr>
        <p:cNvPr id="1" name=""/>
        <p:cNvGrpSpPr/>
        <p:nvPr/>
      </p:nvGrpSpPr>
      <p:grpSpPr>
        <a:xfrm>
          <a:off x="0" y="0"/>
          <a:ext cx="0" cy="0"/>
          <a:chOff x="0" y="0"/>
          <a:chExt cx="0" cy="0"/>
        </a:xfrm>
      </p:grpSpPr>
      <p:sp>
        <p:nvSpPr>
          <p:cNvPr id="2" name="Rectangle 1"/>
          <p:cNvSpPr/>
          <p:nvPr/>
        </p:nvSpPr>
        <p:spPr>
          <a:xfrm>
            <a:off x="9936996" y="689317"/>
            <a:ext cx="2119015" cy="3416320"/>
          </a:xfrm>
          <a:prstGeom prst="rect">
            <a:avLst/>
          </a:prstGeom>
        </p:spPr>
        <p:txBody>
          <a:bodyPr wrap="square">
            <a:spAutoFit/>
          </a:bodyPr>
          <a:lstStyle/>
          <a:p>
            <a:r>
              <a:rPr lang="fa-IR" sz="2400" b="1" dirty="0">
                <a:solidFill>
                  <a:schemeClr val="bg1"/>
                </a:solidFill>
              </a:rPr>
              <a:t>راهبردهاي توسعه بلندمدت منابع آب كشور » كه در تاريخ ٢٧/٧/١٣٨٢ به تصويب هيأت وزيران جمهوري اسلامي ايران رسيده‌ است</a:t>
            </a:r>
            <a:endParaRPr lang="en-US" sz="2400" b="1" dirty="0">
              <a:solidFill>
                <a:schemeClr val="bg1"/>
              </a:solidFill>
            </a:endParaRPr>
          </a:p>
        </p:txBody>
      </p:sp>
      <p:sp>
        <p:nvSpPr>
          <p:cNvPr id="3" name="Rectangle 2"/>
          <p:cNvSpPr/>
          <p:nvPr/>
        </p:nvSpPr>
        <p:spPr>
          <a:xfrm>
            <a:off x="8112369" y="140677"/>
            <a:ext cx="3634154" cy="400110"/>
          </a:xfrm>
          <a:prstGeom prst="rect">
            <a:avLst/>
          </a:prstGeom>
        </p:spPr>
        <p:txBody>
          <a:bodyPr wrap="square">
            <a:spAutoFit/>
          </a:bodyPr>
          <a:lstStyle/>
          <a:p>
            <a:r>
              <a:rPr lang="fa-IR" sz="2000" b="1" dirty="0">
                <a:solidFill>
                  <a:schemeClr val="bg1"/>
                </a:solidFill>
              </a:rPr>
              <a:t>مديريت كلان</a:t>
            </a:r>
            <a:endParaRPr lang="en-US" sz="2000" b="1" dirty="0">
              <a:solidFill>
                <a:schemeClr val="bg1"/>
              </a:solidFill>
            </a:endParaRPr>
          </a:p>
        </p:txBody>
      </p:sp>
      <p:sp>
        <p:nvSpPr>
          <p:cNvPr id="4" name="Rectangle 3"/>
          <p:cNvSpPr/>
          <p:nvPr/>
        </p:nvSpPr>
        <p:spPr>
          <a:xfrm>
            <a:off x="8152940" y="510009"/>
            <a:ext cx="4039059" cy="369332"/>
          </a:xfrm>
          <a:prstGeom prst="rect">
            <a:avLst/>
          </a:prstGeom>
        </p:spPr>
        <p:txBody>
          <a:bodyPr wrap="square">
            <a:spAutoFit/>
          </a:bodyPr>
          <a:lstStyle/>
          <a:p>
            <a:r>
              <a:rPr lang="fa-IR" b="1" dirty="0">
                <a:solidFill>
                  <a:schemeClr val="bg1"/>
                </a:solidFill>
              </a:rPr>
              <a:t>مديريت منابع</a:t>
            </a:r>
            <a:endParaRPr lang="en-US" dirty="0">
              <a:solidFill>
                <a:schemeClr val="bg1"/>
              </a:solidFill>
            </a:endParaRPr>
          </a:p>
        </p:txBody>
      </p:sp>
      <p:sp>
        <p:nvSpPr>
          <p:cNvPr id="5" name="Rectangle 4"/>
          <p:cNvSpPr/>
          <p:nvPr/>
        </p:nvSpPr>
        <p:spPr>
          <a:xfrm>
            <a:off x="7920109" y="879341"/>
            <a:ext cx="6035041" cy="400110"/>
          </a:xfrm>
          <a:prstGeom prst="rect">
            <a:avLst/>
          </a:prstGeom>
        </p:spPr>
        <p:txBody>
          <a:bodyPr wrap="square">
            <a:spAutoFit/>
          </a:bodyPr>
          <a:lstStyle/>
          <a:p>
            <a:r>
              <a:rPr lang="fa-IR" sz="2000" b="1" dirty="0" smtClean="0">
                <a:solidFill>
                  <a:schemeClr val="bg1"/>
                </a:solidFill>
              </a:rPr>
              <a:t>مديريت م صارف</a:t>
            </a:r>
            <a:endParaRPr lang="en-US" sz="2000" dirty="0">
              <a:solidFill>
                <a:schemeClr val="bg1"/>
              </a:solidFill>
            </a:endParaRPr>
          </a:p>
        </p:txBody>
      </p:sp>
      <p:sp>
        <p:nvSpPr>
          <p:cNvPr id="6" name="Rectangle 5"/>
          <p:cNvSpPr/>
          <p:nvPr/>
        </p:nvSpPr>
        <p:spPr>
          <a:xfrm>
            <a:off x="7877187" y="1307321"/>
            <a:ext cx="1447543" cy="369332"/>
          </a:xfrm>
          <a:prstGeom prst="rect">
            <a:avLst/>
          </a:prstGeom>
        </p:spPr>
        <p:txBody>
          <a:bodyPr wrap="square">
            <a:spAutoFit/>
          </a:bodyPr>
          <a:lstStyle/>
          <a:p>
            <a:r>
              <a:rPr lang="fa-IR" b="1" dirty="0">
                <a:solidFill>
                  <a:schemeClr val="bg1"/>
                </a:solidFill>
              </a:rPr>
              <a:t>ارزش اقتصادي</a:t>
            </a:r>
            <a:endParaRPr lang="en-US" dirty="0">
              <a:solidFill>
                <a:schemeClr val="bg1"/>
              </a:solidFill>
            </a:endParaRPr>
          </a:p>
        </p:txBody>
      </p:sp>
      <p:sp>
        <p:nvSpPr>
          <p:cNvPr id="7" name="Rectangle 6"/>
          <p:cNvSpPr/>
          <p:nvPr/>
        </p:nvSpPr>
        <p:spPr>
          <a:xfrm>
            <a:off x="8152940" y="1735302"/>
            <a:ext cx="1730327" cy="369332"/>
          </a:xfrm>
          <a:prstGeom prst="rect">
            <a:avLst/>
          </a:prstGeom>
        </p:spPr>
        <p:txBody>
          <a:bodyPr wrap="square">
            <a:spAutoFit/>
          </a:bodyPr>
          <a:lstStyle/>
          <a:p>
            <a:r>
              <a:rPr lang="fa-IR" b="1" dirty="0">
                <a:solidFill>
                  <a:schemeClr val="bg1"/>
                </a:solidFill>
              </a:rPr>
              <a:t>کنترل کيفيت</a:t>
            </a:r>
            <a:endParaRPr lang="en-US" dirty="0">
              <a:solidFill>
                <a:schemeClr val="bg1"/>
              </a:solidFill>
            </a:endParaRPr>
          </a:p>
        </p:txBody>
      </p:sp>
      <p:sp>
        <p:nvSpPr>
          <p:cNvPr id="8" name="Rectangle 7"/>
          <p:cNvSpPr/>
          <p:nvPr/>
        </p:nvSpPr>
        <p:spPr>
          <a:xfrm>
            <a:off x="8213700" y="2172003"/>
            <a:ext cx="1150693" cy="369332"/>
          </a:xfrm>
          <a:prstGeom prst="rect">
            <a:avLst/>
          </a:prstGeom>
        </p:spPr>
        <p:txBody>
          <a:bodyPr wrap="square">
            <a:spAutoFit/>
          </a:bodyPr>
          <a:lstStyle/>
          <a:p>
            <a:r>
              <a:rPr lang="fa-IR" b="1" dirty="0">
                <a:solidFill>
                  <a:schemeClr val="bg1"/>
                </a:solidFill>
              </a:rPr>
              <a:t>هزينه تأمين</a:t>
            </a:r>
            <a:endParaRPr lang="en-US" dirty="0">
              <a:solidFill>
                <a:schemeClr val="bg1"/>
              </a:solidFill>
            </a:endParaRPr>
          </a:p>
        </p:txBody>
      </p:sp>
      <p:sp>
        <p:nvSpPr>
          <p:cNvPr id="9" name="Rectangle 8"/>
          <p:cNvSpPr/>
          <p:nvPr/>
        </p:nvSpPr>
        <p:spPr>
          <a:xfrm>
            <a:off x="8267430" y="2488667"/>
            <a:ext cx="1136626" cy="369332"/>
          </a:xfrm>
          <a:prstGeom prst="rect">
            <a:avLst/>
          </a:prstGeom>
        </p:spPr>
        <p:txBody>
          <a:bodyPr wrap="square">
            <a:spAutoFit/>
          </a:bodyPr>
          <a:lstStyle/>
          <a:p>
            <a:r>
              <a:rPr lang="fa-IR" b="1" dirty="0">
                <a:solidFill>
                  <a:schemeClr val="bg1"/>
                </a:solidFill>
              </a:rPr>
              <a:t>مبادله آب</a:t>
            </a:r>
            <a:endParaRPr lang="en-US" dirty="0">
              <a:solidFill>
                <a:schemeClr val="bg1"/>
              </a:solidFill>
            </a:endParaRPr>
          </a:p>
        </p:txBody>
      </p:sp>
      <p:sp>
        <p:nvSpPr>
          <p:cNvPr id="10" name="Rectangle 9"/>
          <p:cNvSpPr/>
          <p:nvPr/>
        </p:nvSpPr>
        <p:spPr>
          <a:xfrm>
            <a:off x="7920109" y="2921912"/>
            <a:ext cx="1512223" cy="369332"/>
          </a:xfrm>
          <a:prstGeom prst="rect">
            <a:avLst/>
          </a:prstGeom>
        </p:spPr>
        <p:txBody>
          <a:bodyPr wrap="square">
            <a:spAutoFit/>
          </a:bodyPr>
          <a:lstStyle/>
          <a:p>
            <a:r>
              <a:rPr lang="fa-IR" b="1" dirty="0">
                <a:solidFill>
                  <a:schemeClr val="bg1"/>
                </a:solidFill>
              </a:rPr>
              <a:t>آمايش سرزمين</a:t>
            </a:r>
            <a:endParaRPr lang="en-US" dirty="0">
              <a:solidFill>
                <a:schemeClr val="bg1"/>
              </a:solidFill>
            </a:endParaRPr>
          </a:p>
        </p:txBody>
      </p:sp>
      <p:sp>
        <p:nvSpPr>
          <p:cNvPr id="11" name="Rectangle 10"/>
          <p:cNvSpPr/>
          <p:nvPr/>
        </p:nvSpPr>
        <p:spPr>
          <a:xfrm>
            <a:off x="7562044" y="3445079"/>
            <a:ext cx="2010250" cy="369332"/>
          </a:xfrm>
          <a:prstGeom prst="rect">
            <a:avLst/>
          </a:prstGeom>
        </p:spPr>
        <p:txBody>
          <a:bodyPr wrap="square">
            <a:spAutoFit/>
          </a:bodyPr>
          <a:lstStyle/>
          <a:p>
            <a:r>
              <a:rPr lang="fa-IR" b="1" dirty="0">
                <a:solidFill>
                  <a:schemeClr val="bg1"/>
                </a:solidFill>
              </a:rPr>
              <a:t>انتقال ميان حوضه اي</a:t>
            </a:r>
            <a:endParaRPr lang="en-US" dirty="0">
              <a:solidFill>
                <a:schemeClr val="bg1"/>
              </a:solidFill>
            </a:endParaRPr>
          </a:p>
        </p:txBody>
      </p:sp>
      <p:sp>
        <p:nvSpPr>
          <p:cNvPr id="12" name="Rectangle 11"/>
          <p:cNvSpPr/>
          <p:nvPr/>
        </p:nvSpPr>
        <p:spPr>
          <a:xfrm>
            <a:off x="7920110" y="3968246"/>
            <a:ext cx="1600855" cy="369332"/>
          </a:xfrm>
          <a:prstGeom prst="rect">
            <a:avLst/>
          </a:prstGeom>
        </p:spPr>
        <p:txBody>
          <a:bodyPr wrap="square">
            <a:spAutoFit/>
          </a:bodyPr>
          <a:lstStyle/>
          <a:p>
            <a:r>
              <a:rPr lang="fa-IR" b="1" dirty="0">
                <a:solidFill>
                  <a:schemeClr val="bg1"/>
                </a:solidFill>
              </a:rPr>
              <a:t>مديريت و ساختار</a:t>
            </a:r>
            <a:endParaRPr lang="en-US" dirty="0">
              <a:solidFill>
                <a:schemeClr val="bg1"/>
              </a:solidFill>
            </a:endParaRPr>
          </a:p>
        </p:txBody>
      </p:sp>
      <p:sp>
        <p:nvSpPr>
          <p:cNvPr id="13" name="Rectangle 12"/>
          <p:cNvSpPr/>
          <p:nvPr/>
        </p:nvSpPr>
        <p:spPr>
          <a:xfrm>
            <a:off x="7751397" y="4392884"/>
            <a:ext cx="2421072" cy="369332"/>
          </a:xfrm>
          <a:prstGeom prst="rect">
            <a:avLst/>
          </a:prstGeom>
        </p:spPr>
        <p:txBody>
          <a:bodyPr wrap="square">
            <a:spAutoFit/>
          </a:bodyPr>
          <a:lstStyle/>
          <a:p>
            <a:r>
              <a:rPr lang="fa-IR" b="1" dirty="0" smtClean="0">
                <a:solidFill>
                  <a:schemeClr val="bg1"/>
                </a:solidFill>
              </a:rPr>
              <a:t>تقسيمات حوضه اي</a:t>
            </a:r>
            <a:endParaRPr lang="en-US" dirty="0">
              <a:solidFill>
                <a:schemeClr val="bg1"/>
              </a:solidFill>
            </a:endParaRPr>
          </a:p>
        </p:txBody>
      </p:sp>
      <p:sp>
        <p:nvSpPr>
          <p:cNvPr id="14" name="Rectangle 13"/>
          <p:cNvSpPr/>
          <p:nvPr/>
        </p:nvSpPr>
        <p:spPr>
          <a:xfrm>
            <a:off x="7876475" y="4849484"/>
            <a:ext cx="1644490" cy="369332"/>
          </a:xfrm>
          <a:prstGeom prst="rect">
            <a:avLst/>
          </a:prstGeom>
        </p:spPr>
        <p:txBody>
          <a:bodyPr wrap="square">
            <a:spAutoFit/>
          </a:bodyPr>
          <a:lstStyle/>
          <a:p>
            <a:r>
              <a:rPr lang="fa-IR" b="1" dirty="0">
                <a:solidFill>
                  <a:schemeClr val="bg1"/>
                </a:solidFill>
              </a:rPr>
              <a:t>مديريت پيشگيري</a:t>
            </a:r>
            <a:endParaRPr lang="en-US" dirty="0">
              <a:solidFill>
                <a:schemeClr val="bg1"/>
              </a:solidFill>
            </a:endParaRPr>
          </a:p>
        </p:txBody>
      </p:sp>
      <p:sp>
        <p:nvSpPr>
          <p:cNvPr id="21" name="Right Brace 20"/>
          <p:cNvSpPr/>
          <p:nvPr/>
        </p:nvSpPr>
        <p:spPr>
          <a:xfrm>
            <a:off x="9364393" y="140677"/>
            <a:ext cx="478302" cy="6717323"/>
          </a:xfrm>
          <a:prstGeom prst="rightBrace">
            <a:avLst>
              <a:gd name="adj1" fmla="val 86855"/>
              <a:gd name="adj2" fmla="val 50196"/>
            </a:avLst>
          </a:prstGeom>
          <a:noFill/>
          <a:ln>
            <a:solidFill>
              <a:srgbClr val="00FFFF"/>
            </a:solidFill>
          </a:ln>
        </p:spPr>
        <p:style>
          <a:lnRef idx="2">
            <a:schemeClr val="accent1"/>
          </a:lnRef>
          <a:fillRef idx="0">
            <a:schemeClr val="accent1"/>
          </a:fillRef>
          <a:effectRef idx="1">
            <a:schemeClr val="accent1"/>
          </a:effectRef>
          <a:fontRef idx="minor">
            <a:schemeClr val="tx1"/>
          </a:fontRef>
        </p:style>
        <p:txBody>
          <a:bodyPr rtlCol="1" anchor="ctr"/>
          <a:lstStyle/>
          <a:p>
            <a:pPr algn="ctr" eaLnBrk="1" hangingPunct="1">
              <a:defRPr/>
            </a:pPr>
            <a:endParaRPr lang="fa-IR" dirty="0">
              <a:ln>
                <a:solidFill>
                  <a:srgbClr val="66FFFF"/>
                </a:solidFill>
              </a:ln>
              <a:solidFill>
                <a:schemeClr val="bg1"/>
              </a:solidFill>
            </a:endParaRPr>
          </a:p>
        </p:txBody>
      </p:sp>
      <p:sp>
        <p:nvSpPr>
          <p:cNvPr id="22" name="Rectangle 21"/>
          <p:cNvSpPr/>
          <p:nvPr/>
        </p:nvSpPr>
        <p:spPr>
          <a:xfrm>
            <a:off x="7870670" y="5306084"/>
            <a:ext cx="1804817" cy="369332"/>
          </a:xfrm>
          <a:prstGeom prst="rect">
            <a:avLst/>
          </a:prstGeom>
        </p:spPr>
        <p:txBody>
          <a:bodyPr wrap="square">
            <a:spAutoFit/>
          </a:bodyPr>
          <a:lstStyle/>
          <a:p>
            <a:r>
              <a:rPr lang="fa-IR" b="1" dirty="0">
                <a:solidFill>
                  <a:schemeClr val="bg1"/>
                </a:solidFill>
              </a:rPr>
              <a:t>توزيع آب شهري</a:t>
            </a:r>
            <a:endParaRPr lang="en-US" dirty="0">
              <a:solidFill>
                <a:schemeClr val="bg1"/>
              </a:solidFill>
            </a:endParaRPr>
          </a:p>
        </p:txBody>
      </p:sp>
      <p:sp>
        <p:nvSpPr>
          <p:cNvPr id="23" name="Rectangle 22"/>
          <p:cNvSpPr/>
          <p:nvPr/>
        </p:nvSpPr>
        <p:spPr>
          <a:xfrm>
            <a:off x="7595933" y="5747289"/>
            <a:ext cx="1923925" cy="369332"/>
          </a:xfrm>
          <a:prstGeom prst="rect">
            <a:avLst/>
          </a:prstGeom>
        </p:spPr>
        <p:txBody>
          <a:bodyPr wrap="none">
            <a:spAutoFit/>
          </a:bodyPr>
          <a:lstStyle/>
          <a:p>
            <a:r>
              <a:rPr lang="fa-IR" b="1" dirty="0">
                <a:solidFill>
                  <a:schemeClr val="bg1"/>
                </a:solidFill>
              </a:rPr>
              <a:t>آبهاي مشترک و مرزي</a:t>
            </a:r>
            <a:endParaRPr lang="en-US" dirty="0">
              <a:solidFill>
                <a:schemeClr val="bg1"/>
              </a:solidFill>
            </a:endParaRPr>
          </a:p>
        </p:txBody>
      </p:sp>
      <p:sp>
        <p:nvSpPr>
          <p:cNvPr id="24" name="Rectangle 23"/>
          <p:cNvSpPr/>
          <p:nvPr/>
        </p:nvSpPr>
        <p:spPr>
          <a:xfrm>
            <a:off x="7940605" y="6117823"/>
            <a:ext cx="1423788" cy="369332"/>
          </a:xfrm>
          <a:prstGeom prst="rect">
            <a:avLst/>
          </a:prstGeom>
        </p:spPr>
        <p:txBody>
          <a:bodyPr wrap="none">
            <a:spAutoFit/>
          </a:bodyPr>
          <a:lstStyle/>
          <a:p>
            <a:r>
              <a:rPr lang="fa-IR" b="1" dirty="0">
                <a:solidFill>
                  <a:schemeClr val="bg1"/>
                </a:solidFill>
              </a:rPr>
              <a:t>مديريت اطلاعات</a:t>
            </a:r>
            <a:endParaRPr lang="en-US" dirty="0">
              <a:solidFill>
                <a:schemeClr val="bg1"/>
              </a:solidFill>
            </a:endParaRPr>
          </a:p>
        </p:txBody>
      </p:sp>
      <p:sp>
        <p:nvSpPr>
          <p:cNvPr id="25" name="Rectangle 24"/>
          <p:cNvSpPr/>
          <p:nvPr/>
        </p:nvSpPr>
        <p:spPr>
          <a:xfrm>
            <a:off x="7562044" y="6388555"/>
            <a:ext cx="2195129" cy="369332"/>
          </a:xfrm>
          <a:prstGeom prst="rect">
            <a:avLst/>
          </a:prstGeom>
        </p:spPr>
        <p:txBody>
          <a:bodyPr wrap="square">
            <a:spAutoFit/>
          </a:bodyPr>
          <a:lstStyle/>
          <a:p>
            <a:r>
              <a:rPr lang="fa-IR" b="1" dirty="0">
                <a:solidFill>
                  <a:schemeClr val="bg1"/>
                </a:solidFill>
              </a:rPr>
              <a:t>حفاظت بناهاي تاريخي</a:t>
            </a:r>
            <a:endParaRPr lang="en-US" dirty="0">
              <a:solidFill>
                <a:schemeClr val="bg1"/>
              </a:solidFill>
            </a:endParaRPr>
          </a:p>
        </p:txBody>
      </p:sp>
    </p:spTree>
    <p:extLst>
      <p:ext uri="{BB962C8B-B14F-4D97-AF65-F5344CB8AC3E}">
        <p14:creationId xmlns:p14="http://schemas.microsoft.com/office/powerpoint/2010/main" val="14162475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to="" calcmode="lin" valueType="num">
                                      <p:cBhvr>
                                        <p:cTn id="7" dur="1" fill="hold"/>
                                        <p:tgtEl>
                                          <p:spTgt spid="2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4000" b="-104000"/>
          </a:stretch>
        </a:blipFill>
        <a:effectLst/>
      </p:bgPr>
    </p:bg>
    <p:spTree>
      <p:nvGrpSpPr>
        <p:cNvPr id="1" name=""/>
        <p:cNvGrpSpPr/>
        <p:nvPr/>
      </p:nvGrpSpPr>
      <p:grpSpPr>
        <a:xfrm>
          <a:off x="0" y="0"/>
          <a:ext cx="0" cy="0"/>
          <a:chOff x="0" y="0"/>
          <a:chExt cx="0" cy="0"/>
        </a:xfrm>
      </p:grpSpPr>
      <p:sp>
        <p:nvSpPr>
          <p:cNvPr id="2" name="Rectangle 1"/>
          <p:cNvSpPr/>
          <p:nvPr/>
        </p:nvSpPr>
        <p:spPr>
          <a:xfrm>
            <a:off x="182880" y="211015"/>
            <a:ext cx="11774658" cy="1200329"/>
          </a:xfrm>
          <a:prstGeom prst="rect">
            <a:avLst/>
          </a:prstGeom>
        </p:spPr>
        <p:txBody>
          <a:bodyPr wrap="square">
            <a:spAutoFit/>
          </a:bodyPr>
          <a:lstStyle/>
          <a:p>
            <a:pPr algn="r"/>
            <a:r>
              <a:rPr lang="fa-IR" sz="2400" b="1" dirty="0">
                <a:solidFill>
                  <a:schemeClr val="bg1"/>
                </a:solidFill>
              </a:rPr>
              <a:t>شرکت توسعه منابع آب و نیروی ایران در سال 1368 تأسیس گردید. </a:t>
            </a:r>
            <a:r>
              <a:rPr lang="fa-IR" sz="2400" b="1" dirty="0" smtClean="0">
                <a:solidFill>
                  <a:schemeClr val="bg1"/>
                </a:solidFill>
              </a:rPr>
              <a:t>              رسالت </a:t>
            </a:r>
            <a:r>
              <a:rPr lang="fa-IR" sz="2400" b="1" dirty="0">
                <a:solidFill>
                  <a:schemeClr val="bg1"/>
                </a:solidFill>
              </a:rPr>
              <a:t>اصلی این شرکت بالفعل نمودن بخش قابل توجهی از پتانسیل های کشور در زمینه انرژی برق آبی و توسعه تأسیسات ذخیره و انتقال آب می‌باشد</a:t>
            </a:r>
            <a:endParaRPr lang="en-US" sz="2400" b="1" dirty="0">
              <a:solidFill>
                <a:schemeClr val="bg1"/>
              </a:solidFill>
            </a:endParaRPr>
          </a:p>
        </p:txBody>
      </p:sp>
      <p:sp>
        <p:nvSpPr>
          <p:cNvPr id="3" name="Left Arrow 2"/>
          <p:cNvSpPr/>
          <p:nvPr/>
        </p:nvSpPr>
        <p:spPr>
          <a:xfrm>
            <a:off x="3770142" y="1"/>
            <a:ext cx="1153687" cy="66118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3446584" y="1897616"/>
            <a:ext cx="9673883" cy="461665"/>
          </a:xfrm>
          <a:prstGeom prst="rect">
            <a:avLst/>
          </a:prstGeom>
        </p:spPr>
        <p:txBody>
          <a:bodyPr wrap="square">
            <a:spAutoFit/>
          </a:bodyPr>
          <a:lstStyle/>
          <a:p>
            <a:r>
              <a:rPr lang="fa-IR" sz="2400" b="1" dirty="0">
                <a:solidFill>
                  <a:schemeClr val="bg1"/>
                </a:solidFill>
              </a:rPr>
              <a:t>ایجاد، توسعه و تکمیل طرح‌ها و پروژه های تأمین و انتقال آب </a:t>
            </a:r>
            <a:endParaRPr lang="en-US" sz="2400" b="1" dirty="0">
              <a:solidFill>
                <a:schemeClr val="bg1"/>
              </a:solidFill>
            </a:endParaRPr>
          </a:p>
        </p:txBody>
      </p:sp>
      <p:sp>
        <p:nvSpPr>
          <p:cNvPr id="10" name="Down Arrow 9"/>
          <p:cNvSpPr/>
          <p:nvPr/>
        </p:nvSpPr>
        <p:spPr>
          <a:xfrm>
            <a:off x="5657257" y="1012874"/>
            <a:ext cx="1209840" cy="98776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Down Arrow 10"/>
          <p:cNvSpPr/>
          <p:nvPr/>
        </p:nvSpPr>
        <p:spPr>
          <a:xfrm>
            <a:off x="5657258" y="2343178"/>
            <a:ext cx="1209840" cy="129215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p:cNvSpPr/>
          <p:nvPr/>
        </p:nvSpPr>
        <p:spPr>
          <a:xfrm>
            <a:off x="3165232" y="3698734"/>
            <a:ext cx="7863978" cy="461665"/>
          </a:xfrm>
          <a:prstGeom prst="rect">
            <a:avLst/>
          </a:prstGeom>
        </p:spPr>
        <p:txBody>
          <a:bodyPr wrap="square">
            <a:spAutoFit/>
          </a:bodyPr>
          <a:lstStyle/>
          <a:p>
            <a:r>
              <a:rPr lang="fa-IR" sz="2400" b="1" dirty="0">
                <a:solidFill>
                  <a:schemeClr val="bg1"/>
                </a:solidFill>
              </a:rPr>
              <a:t>تولید انرژی برق‌آبی شامل نیروگاه های برق آبی و تأسیسات تلمبه ذخیره‌ای </a:t>
            </a:r>
            <a:endParaRPr lang="en-US" sz="2400" b="1" dirty="0">
              <a:solidFill>
                <a:schemeClr val="bg1"/>
              </a:solidFill>
            </a:endParaRPr>
          </a:p>
        </p:txBody>
      </p:sp>
      <p:sp>
        <p:nvSpPr>
          <p:cNvPr id="14" name="Rectangle 13"/>
          <p:cNvSpPr/>
          <p:nvPr/>
        </p:nvSpPr>
        <p:spPr>
          <a:xfrm>
            <a:off x="4923829" y="5538415"/>
            <a:ext cx="6485207" cy="461665"/>
          </a:xfrm>
          <a:prstGeom prst="rect">
            <a:avLst/>
          </a:prstGeom>
        </p:spPr>
        <p:txBody>
          <a:bodyPr wrap="square">
            <a:spAutoFit/>
          </a:bodyPr>
          <a:lstStyle/>
          <a:p>
            <a:r>
              <a:rPr lang="fa-IR" sz="2400" b="1" dirty="0">
                <a:solidFill>
                  <a:schemeClr val="bg1"/>
                </a:solidFill>
              </a:rPr>
              <a:t>انجام خدمات مدیریت </a:t>
            </a:r>
            <a:r>
              <a:rPr lang="fa-IR" sz="2400" b="1" dirty="0" smtClean="0">
                <a:solidFill>
                  <a:schemeClr val="bg1"/>
                </a:solidFill>
              </a:rPr>
              <a:t>طرح</a:t>
            </a:r>
            <a:endParaRPr lang="en-US" dirty="0"/>
          </a:p>
        </p:txBody>
      </p:sp>
      <p:sp>
        <p:nvSpPr>
          <p:cNvPr id="15" name="Down Arrow 14"/>
          <p:cNvSpPr/>
          <p:nvPr/>
        </p:nvSpPr>
        <p:spPr>
          <a:xfrm>
            <a:off x="5657257" y="4272541"/>
            <a:ext cx="1209840" cy="12658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0235741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295422" y="198178"/>
            <a:ext cx="11563643" cy="64633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algn="justLow" rtl="1"/>
            <a:r>
              <a:rPr lang="fa-IR" b="1" dirty="0" smtClean="0">
                <a:effectLst/>
                <a:latin typeface="Tahoma" panose="020B0604030504040204" pitchFamily="34" charset="0"/>
              </a:rPr>
              <a:t>ج- شرکت سهامی مادر تخصصی تولید، انتقال وتوزیع نیروی برق ایران(توانیر)</a:t>
            </a:r>
            <a:endParaRPr lang="fa-IR" dirty="0" smtClean="0">
              <a:effectLst/>
            </a:endParaRPr>
          </a:p>
          <a:p>
            <a:pPr algn="justLow" rtl="1"/>
            <a:r>
              <a:rPr lang="fa-IR" dirty="0" smtClean="0">
                <a:effectLst/>
                <a:latin typeface="Tahoma" panose="020B0604030504040204" pitchFamily="34" charset="0"/>
              </a:rPr>
              <a:t>وظیفه این شرکت راهبری و مدیریت انتقال و توزیع برق به سراسر کشور توسط شرکت های برق منطقه ای و توزیع برق است.</a:t>
            </a:r>
            <a:endParaRPr lang="fa-IR" dirty="0">
              <a:effectLst/>
            </a:endParaRPr>
          </a:p>
        </p:txBody>
      </p:sp>
      <p:pic>
        <p:nvPicPr>
          <p:cNvPr id="1026" name="Picture 2" descr="http://moe.gov.ir/Niroo_Portal/media/Pic/Chart/Tavanir-8-9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6603"/>
            <a:ext cx="11859065" cy="590139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xtLst/>
        </p:spPr>
      </p:pic>
    </p:spTree>
    <p:extLst>
      <p:ext uri="{BB962C8B-B14F-4D97-AF65-F5344CB8AC3E}">
        <p14:creationId xmlns:p14="http://schemas.microsoft.com/office/powerpoint/2010/main" val="206288895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7118252" y="309489"/>
            <a:ext cx="4754880" cy="369332"/>
          </a:xfrm>
          <a:prstGeom prst="rect">
            <a:avLst/>
          </a:prstGeom>
        </p:spPr>
        <p:txBody>
          <a:bodyPr wrap="square">
            <a:spAutoFit/>
          </a:bodyPr>
          <a:lstStyle/>
          <a:p>
            <a:r>
              <a:rPr lang="fa-IR" b="1" dirty="0" smtClean="0">
                <a:effectLst/>
              </a:rPr>
              <a:t>- شركت مادر تخصصی تولید نیروی برق حرارتی</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951" y="810284"/>
            <a:ext cx="11648049" cy="5885938"/>
          </a:xfrm>
          <a:prstGeom prst="rect">
            <a:avLst/>
          </a:prstGeom>
        </p:spPr>
      </p:pic>
    </p:spTree>
    <p:extLst>
      <p:ext uri="{BB962C8B-B14F-4D97-AF65-F5344CB8AC3E}">
        <p14:creationId xmlns:p14="http://schemas.microsoft.com/office/powerpoint/2010/main" val="1018169509"/>
      </p:ext>
    </p:extLst>
  </p:cSld>
  <p:clrMapOvr>
    <a:masterClrMapping/>
  </p:clrMapOvr>
  <p:transition spd="slow">
    <p:comb/>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9000" r="-49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8474" y="189915"/>
            <a:ext cx="7680960" cy="6668085"/>
          </a:xfrm>
          <a:prstGeom prst="rect">
            <a:avLst/>
          </a:prstGeom>
        </p:spPr>
      </p:pic>
      <p:sp>
        <p:nvSpPr>
          <p:cNvPr id="3" name="Title 2"/>
          <p:cNvSpPr>
            <a:spLocks noGrp="1"/>
          </p:cNvSpPr>
          <p:nvPr>
            <p:ph type="title"/>
          </p:nvPr>
        </p:nvSpPr>
        <p:spPr>
          <a:xfrm>
            <a:off x="9228406" y="365125"/>
            <a:ext cx="2963594" cy="4206875"/>
          </a:xfrm>
        </p:spPr>
        <p:txBody>
          <a:bodyPr>
            <a:normAutofit/>
          </a:bodyPr>
          <a:lstStyle/>
          <a:p>
            <a:pPr algn="r"/>
            <a:r>
              <a:rPr lang="fa-IR" sz="3600" dirty="0" smtClean="0">
                <a:solidFill>
                  <a:schemeClr val="bg1"/>
                </a:solidFill>
              </a:rPr>
              <a:t>بخشنامه  وزارت نیرو درمورد فهرست مشاغل شغلی </a:t>
            </a:r>
            <a:endParaRPr lang="en-US" sz="3600" dirty="0">
              <a:solidFill>
                <a:schemeClr val="bg1"/>
              </a:solidFill>
            </a:endParaRPr>
          </a:p>
        </p:txBody>
      </p:sp>
      <p:sp>
        <p:nvSpPr>
          <p:cNvPr id="4" name="Content Placeholder 3"/>
          <p:cNvSpPr>
            <a:spLocks noGrp="1"/>
          </p:cNvSpPr>
          <p:nvPr>
            <p:ph idx="1"/>
          </p:nvPr>
        </p:nvSpPr>
        <p:spPr>
          <a:xfrm flipV="1">
            <a:off x="838200" y="7006957"/>
            <a:ext cx="10515600" cy="378582"/>
          </a:xfrm>
        </p:spPr>
        <p:txBody>
          <a:bodyPr>
            <a:normAutofit fontScale="92500" lnSpcReduction="20000"/>
          </a:bodyPr>
          <a:lstStyle/>
          <a:p>
            <a:endParaRPr lang="en-US" dirty="0"/>
          </a:p>
        </p:txBody>
      </p:sp>
      <p:sp>
        <p:nvSpPr>
          <p:cNvPr id="5" name="Left Arrow 4"/>
          <p:cNvSpPr/>
          <p:nvPr/>
        </p:nvSpPr>
        <p:spPr>
          <a:xfrm>
            <a:off x="7920112" y="1547446"/>
            <a:ext cx="1899138" cy="142083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703434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 name="Rectangle 2"/>
          <p:cNvSpPr/>
          <p:nvPr/>
        </p:nvSpPr>
        <p:spPr>
          <a:xfrm>
            <a:off x="4866984" y="70396"/>
            <a:ext cx="3166251" cy="523220"/>
          </a:xfrm>
          <a:prstGeom prst="rect">
            <a:avLst/>
          </a:prstGeom>
        </p:spPr>
        <p:txBody>
          <a:bodyPr wrap="none">
            <a:spAutoFit/>
          </a:bodyPr>
          <a:lstStyle/>
          <a:p>
            <a:r>
              <a:rPr lang="fa-IR" sz="2800" b="1" dirty="0">
                <a:latin typeface="Tahoma" panose="020B0604030504040204" pitchFamily="34" charset="0"/>
              </a:rPr>
              <a:t>سطح سه (سطح عملیاتی</a:t>
            </a:r>
            <a:r>
              <a:rPr lang="fa-IR" b="1" dirty="0">
                <a:latin typeface="Tahoma" panose="020B0604030504040204" pitchFamily="34" charset="0"/>
              </a:rPr>
              <a:t>)</a:t>
            </a:r>
            <a:endParaRPr lang="en-US" dirty="0"/>
          </a:p>
        </p:txBody>
      </p:sp>
      <p:sp>
        <p:nvSpPr>
          <p:cNvPr id="4" name="Rectangle 3"/>
          <p:cNvSpPr/>
          <p:nvPr/>
        </p:nvSpPr>
        <p:spPr>
          <a:xfrm>
            <a:off x="309489" y="593616"/>
            <a:ext cx="11662117" cy="5632311"/>
          </a:xfrm>
          <a:prstGeom prst="rect">
            <a:avLst/>
          </a:prstGeom>
        </p:spPr>
        <p:txBody>
          <a:bodyPr wrap="square">
            <a:spAutoFit/>
          </a:bodyPr>
          <a:lstStyle/>
          <a:p>
            <a:pPr algn="r" rtl="1"/>
            <a:r>
              <a:rPr lang="fa-IR" sz="2000" b="1" dirty="0"/>
              <a:t>شرکت‌ها، مؤسسه‌ها و مجتمع‌های آموزشی، تحقیقاتی وپژوهشی که درسطح صف و عملیات اجرای طرح‌ها و برنامه‌های اصلی وزرات نیرو را برعهده دارند.</a:t>
            </a:r>
          </a:p>
          <a:p>
            <a:pPr algn="r" rtl="1"/>
            <a:r>
              <a:rPr lang="fa-IR" sz="2000" b="1" dirty="0"/>
              <a:t>۱- شرکت‌های برق منطقه‌ای - ۱۶ شرکت</a:t>
            </a:r>
          </a:p>
          <a:p>
            <a:pPr algn="r" rtl="1"/>
            <a:r>
              <a:rPr lang="fa-IR" sz="2000" b="1" dirty="0"/>
              <a:t>۲- شرکت‌های آب منطقه‌ای - ۳۰ شرکت</a:t>
            </a:r>
          </a:p>
          <a:p>
            <a:pPr algn="r" rtl="1"/>
            <a:r>
              <a:rPr lang="fa-IR" sz="2000" b="1" dirty="0"/>
              <a:t>۳- شرکت‌های آب و فاضلاب شهری (استانی) - ۳۴ شرکت</a:t>
            </a:r>
          </a:p>
          <a:p>
            <a:pPr algn="r" rtl="1"/>
            <a:r>
              <a:rPr lang="fa-IR" sz="2000" b="1" dirty="0"/>
              <a:t>۴- شرکت‌های آب و فاضلاب روستایی - ۳۰ شرکت</a:t>
            </a:r>
          </a:p>
          <a:p>
            <a:pPr algn="r" rtl="1"/>
            <a:r>
              <a:rPr lang="fa-IR" sz="2000" b="1" dirty="0"/>
              <a:t>۵- شرکت‌های توزیع نیروی برق - ۴۲ شرکت</a:t>
            </a:r>
          </a:p>
          <a:p>
            <a:pPr algn="r" rtl="1"/>
            <a:r>
              <a:rPr lang="fa-IR" sz="2000" b="1" dirty="0"/>
              <a:t>۶- شرکت‌های بهره‌برداری از شبکه‌های آبیاری و زه کشی - ۲۰ شرکت</a:t>
            </a:r>
          </a:p>
          <a:p>
            <a:pPr algn="r" rtl="1"/>
            <a:r>
              <a:rPr lang="fa-IR" sz="2000" b="1" dirty="0"/>
              <a:t>۷- شرکت‌های مدیریت تولید برق - ۲۸ شرکت</a:t>
            </a:r>
          </a:p>
          <a:p>
            <a:pPr algn="r" rtl="1"/>
            <a:r>
              <a:rPr lang="fa-IR" sz="2000" b="1" dirty="0"/>
              <a:t>۸- شرکت‌های اقماری (زیر مجموعه شرکت مادر تخصصی ساتکاب)- ۱۱۰ شرکت</a:t>
            </a:r>
          </a:p>
          <a:p>
            <a:pPr algn="r" rtl="1">
              <a:buFont typeface="Arial" panose="020B0604020202020204" pitchFamily="34" charset="0"/>
              <a:buChar char="•"/>
            </a:pPr>
            <a:r>
              <a:rPr lang="fa-IR" sz="2000" b="1" dirty="0"/>
              <a:t>این شرکت‌ها قرار است از طریق سهام به بخش خصوصی واگذار شوند.</a:t>
            </a:r>
          </a:p>
          <a:p>
            <a:pPr algn="r" rtl="1"/>
            <a:r>
              <a:rPr lang="fa-IR" sz="2000" b="1" dirty="0"/>
              <a:t>۹- مؤسسه آموزش عالی علمی- کاربردی صنعت آب و برق و مجتمع‌های آموزشی زیرمجموعه ۱۰ مجتمع</a:t>
            </a:r>
          </a:p>
          <a:p>
            <a:pPr algn="r" rtl="1"/>
            <a:r>
              <a:rPr lang="fa-IR" sz="2000" b="1" dirty="0"/>
              <a:t>۱۰- پژوهشگاه </a:t>
            </a:r>
            <a:r>
              <a:rPr lang="fa-IR" sz="2000" b="1" dirty="0" smtClean="0"/>
              <a:t>نیرو</a:t>
            </a:r>
            <a:endParaRPr lang="fa-IR" sz="2000" b="1" dirty="0"/>
          </a:p>
          <a:p>
            <a:pPr algn="r" rtl="1"/>
            <a:r>
              <a:rPr lang="fa-IR" sz="2000" b="1" dirty="0"/>
              <a:t>۱۱- </a:t>
            </a:r>
            <a:r>
              <a:rPr lang="fa-IR" sz="2000" b="1" dirty="0" smtClean="0"/>
              <a:t>دانشگاه صنعت اب وبرق (شهید </a:t>
            </a:r>
            <a:r>
              <a:rPr lang="fa-IR" sz="2000" b="1" dirty="0"/>
              <a:t>عباسپور) که به </a:t>
            </a:r>
            <a:r>
              <a:rPr lang="fa-IR" sz="2000" b="1" dirty="0" smtClean="0"/>
              <a:t>وزارت علوم منتقل </a:t>
            </a:r>
            <a:r>
              <a:rPr lang="fa-IR" sz="2000" b="1" dirty="0"/>
              <a:t>شده و در حال حاضر به عنوان پردیس </a:t>
            </a:r>
            <a:r>
              <a:rPr lang="fa-IR" sz="2000" b="1" dirty="0" smtClean="0"/>
              <a:t>فعلی فعال </a:t>
            </a:r>
            <a:r>
              <a:rPr lang="fa-IR" sz="2000" b="1" dirty="0"/>
              <a:t>است.</a:t>
            </a:r>
          </a:p>
          <a:p>
            <a:pPr algn="r" rtl="1"/>
            <a:r>
              <a:rPr lang="fa-IR" sz="2000" b="1" dirty="0"/>
              <a:t>۱۲- مؤسسه تحقیقات آب</a:t>
            </a:r>
          </a:p>
          <a:p>
            <a:pPr algn="r" rtl="1"/>
            <a:r>
              <a:rPr lang="fa-IR" sz="2000" b="1" dirty="0"/>
              <a:t>۱۳- سازمان توسعه برق ایران</a:t>
            </a:r>
          </a:p>
          <a:p>
            <a:pPr algn="r" rtl="1"/>
            <a:r>
              <a:rPr lang="fa-IR" sz="2000" b="1" dirty="0"/>
              <a:t>۱۴ شرکت توسعه منابع آب و نیروی ایران</a:t>
            </a:r>
          </a:p>
          <a:p>
            <a:pPr algn="r" rtl="1"/>
            <a:r>
              <a:rPr lang="fa-IR" sz="2000" b="1" dirty="0"/>
              <a:t>۱۵- سازمان آب و برق خوزستان</a:t>
            </a:r>
          </a:p>
        </p:txBody>
      </p:sp>
    </p:spTree>
    <p:extLst>
      <p:ext uri="{BB962C8B-B14F-4D97-AF65-F5344CB8AC3E}">
        <p14:creationId xmlns:p14="http://schemas.microsoft.com/office/powerpoint/2010/main" val="36584219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9000" r="-49000"/>
          </a:stretch>
        </a:blipFill>
        <a:effectLst/>
      </p:bgPr>
    </p:bg>
    <p:spTree>
      <p:nvGrpSpPr>
        <p:cNvPr id="1" name=""/>
        <p:cNvGrpSpPr/>
        <p:nvPr/>
      </p:nvGrpSpPr>
      <p:grpSpPr>
        <a:xfrm>
          <a:off x="0" y="0"/>
          <a:ext cx="0" cy="0"/>
          <a:chOff x="0" y="0"/>
          <a:chExt cx="0" cy="0"/>
        </a:xfrm>
      </p:grpSpPr>
      <p:sp>
        <p:nvSpPr>
          <p:cNvPr id="2" name="Rectangle 1"/>
          <p:cNvSpPr/>
          <p:nvPr/>
        </p:nvSpPr>
        <p:spPr>
          <a:xfrm>
            <a:off x="206062" y="0"/>
            <a:ext cx="12314184" cy="3539430"/>
          </a:xfrm>
          <a:prstGeom prst="rect">
            <a:avLst/>
          </a:prstGeom>
        </p:spPr>
        <p:txBody>
          <a:bodyPr wrap="square">
            <a:spAutoFit/>
          </a:bodyPr>
          <a:lstStyle/>
          <a:p>
            <a:pPr algn="r" rtl="1"/>
            <a:r>
              <a:rPr lang="fa-IR" sz="3200" b="1" spc="65" dirty="0" smtClean="0">
                <a:solidFill>
                  <a:schemeClr val="bg1"/>
                </a:solidFill>
                <a:effectLst/>
                <a:latin typeface="Tahoma" panose="020B0604030504040204" pitchFamily="34" charset="0"/>
              </a:rPr>
              <a:t>سایرشرکت‌های وابسته به شرکت توانیر</a:t>
            </a:r>
          </a:p>
          <a:p>
            <a:pPr algn="r" rtl="1"/>
            <a:endParaRPr lang="fa-IR" sz="3200" b="1" spc="65" dirty="0" smtClean="0">
              <a:solidFill>
                <a:schemeClr val="bg1"/>
              </a:solidFill>
              <a:effectLst/>
              <a:latin typeface="Tahoma" panose="020B0604030504040204" pitchFamily="34" charset="0"/>
            </a:endParaRPr>
          </a:p>
          <a:p>
            <a:pPr algn="ctr" rtl="1"/>
            <a:r>
              <a:rPr lang="fa-IR" sz="3200" b="1" dirty="0" smtClean="0">
                <a:solidFill>
                  <a:schemeClr val="bg1"/>
                </a:solidFill>
                <a:effectLst/>
                <a:latin typeface="Tahoma" panose="020B0604030504040204" pitchFamily="34" charset="0"/>
              </a:rPr>
              <a:t>شركت مدیریت پروژه‌های نیروگاهی ایران (مپنا)</a:t>
            </a:r>
            <a:endParaRPr lang="fa-IR" sz="3200" b="1" dirty="0" smtClean="0">
              <a:solidFill>
                <a:schemeClr val="bg1"/>
              </a:solidFill>
              <a:effectLst/>
            </a:endParaRPr>
          </a:p>
          <a:p>
            <a:pPr algn="ctr" rtl="1"/>
            <a:r>
              <a:rPr lang="fa-IR" sz="3200" b="1" dirty="0" smtClean="0">
                <a:solidFill>
                  <a:schemeClr val="bg1"/>
                </a:solidFill>
                <a:effectLst/>
                <a:latin typeface="Tahoma" panose="020B0604030504040204" pitchFamily="34" charset="0"/>
              </a:rPr>
              <a:t>شركت تعمیرات نیروگاهی ایران</a:t>
            </a:r>
            <a:endParaRPr lang="fa-IR" sz="3200" b="1" dirty="0" smtClean="0">
              <a:solidFill>
                <a:schemeClr val="bg1"/>
              </a:solidFill>
              <a:effectLst/>
            </a:endParaRPr>
          </a:p>
          <a:p>
            <a:pPr algn="ctr" rtl="1"/>
            <a:r>
              <a:rPr lang="fa-IR" sz="3200" b="1" dirty="0" smtClean="0">
                <a:solidFill>
                  <a:schemeClr val="bg1"/>
                </a:solidFill>
                <a:effectLst/>
                <a:latin typeface="Tahoma" panose="020B0604030504040204" pitchFamily="34" charset="0"/>
              </a:rPr>
              <a:t>سازمان انرژي‌های نو ایران (سانا)</a:t>
            </a:r>
            <a:endParaRPr lang="fa-IR" sz="3200" b="1" dirty="0" smtClean="0">
              <a:solidFill>
                <a:schemeClr val="bg1"/>
              </a:solidFill>
              <a:effectLst/>
            </a:endParaRPr>
          </a:p>
          <a:p>
            <a:pPr algn="ctr" rtl="1"/>
            <a:r>
              <a:rPr lang="fa-IR" sz="3200" b="1" dirty="0" smtClean="0">
                <a:solidFill>
                  <a:schemeClr val="bg1"/>
                </a:solidFill>
                <a:effectLst/>
                <a:latin typeface="Tahoma" panose="020B0604030504040204" pitchFamily="34" charset="0"/>
              </a:rPr>
              <a:t>سازمان بهره وری انرژی ایران (سابا)</a:t>
            </a:r>
            <a:endParaRPr lang="fa-IR" sz="3200" b="1" dirty="0" smtClean="0">
              <a:solidFill>
                <a:schemeClr val="bg1"/>
              </a:solidFill>
              <a:effectLst/>
            </a:endParaRPr>
          </a:p>
          <a:p>
            <a:pPr algn="ctr" rtl="1"/>
            <a:r>
              <a:rPr lang="fa-IR" sz="3200" b="1" dirty="0" smtClean="0">
                <a:solidFill>
                  <a:schemeClr val="bg1"/>
                </a:solidFill>
                <a:effectLst/>
                <a:latin typeface="Tahoma" panose="020B0604030504040204" pitchFamily="34" charset="0"/>
              </a:rPr>
              <a:t>شركت سهامی مدیریت شبكه برق ایران</a:t>
            </a:r>
            <a:endParaRPr lang="fa-IR" sz="3200" b="1" dirty="0">
              <a:solidFill>
                <a:schemeClr val="bg1"/>
              </a:solidFill>
              <a:effectLst/>
            </a:endParaRPr>
          </a:p>
        </p:txBody>
      </p:sp>
      <p:sp>
        <p:nvSpPr>
          <p:cNvPr id="3" name="Right Brace 2"/>
          <p:cNvSpPr/>
          <p:nvPr/>
        </p:nvSpPr>
        <p:spPr>
          <a:xfrm>
            <a:off x="9645747" y="787791"/>
            <a:ext cx="478302" cy="2751639"/>
          </a:xfrm>
          <a:prstGeom prst="rightBrace">
            <a:avLst>
              <a:gd name="adj1" fmla="val 86855"/>
              <a:gd name="adj2" fmla="val 50196"/>
            </a:avLst>
          </a:prstGeom>
          <a:noFill/>
          <a:ln>
            <a:solidFill>
              <a:srgbClr val="00FFFF"/>
            </a:solidFill>
          </a:ln>
        </p:spPr>
        <p:style>
          <a:lnRef idx="2">
            <a:schemeClr val="accent1"/>
          </a:lnRef>
          <a:fillRef idx="0">
            <a:schemeClr val="accent1"/>
          </a:fillRef>
          <a:effectRef idx="1">
            <a:schemeClr val="accent1"/>
          </a:effectRef>
          <a:fontRef idx="minor">
            <a:schemeClr val="tx1"/>
          </a:fontRef>
        </p:style>
        <p:txBody>
          <a:bodyPr rtlCol="1" anchor="ctr"/>
          <a:lstStyle/>
          <a:p>
            <a:pPr algn="ctr" eaLnBrk="1" hangingPunct="1">
              <a:defRPr/>
            </a:pPr>
            <a:endParaRPr lang="fa-IR" dirty="0">
              <a:ln>
                <a:solidFill>
                  <a:srgbClr val="66FFFF"/>
                </a:solidFill>
              </a:ln>
            </a:endParaRPr>
          </a:p>
        </p:txBody>
      </p:sp>
    </p:spTree>
    <p:extLst>
      <p:ext uri="{BB962C8B-B14F-4D97-AF65-F5344CB8AC3E}">
        <p14:creationId xmlns:p14="http://schemas.microsoft.com/office/powerpoint/2010/main" val="75520724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to="" calcmode="lin" valueType="num">
                                      <p:cBhvr>
                                        <p:cTn id="7" dur="1" fill="hold"/>
                                        <p:tgtEl>
                                          <p:spTgt spid="3"/>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025" y="253034"/>
            <a:ext cx="1632247" cy="2179178"/>
          </a:xfrm>
          <a:prstGeom prst="rect">
            <a:avLst/>
          </a:prstGeom>
          <a:noFill/>
          <a:ln>
            <a:noFill/>
          </a:ln>
        </p:spPr>
      </p:pic>
      <p:sp>
        <p:nvSpPr>
          <p:cNvPr id="3" name="Rectangle 2"/>
          <p:cNvSpPr/>
          <p:nvPr/>
        </p:nvSpPr>
        <p:spPr>
          <a:xfrm>
            <a:off x="3924886" y="-4017"/>
            <a:ext cx="5196490" cy="461665"/>
          </a:xfrm>
          <a:prstGeom prst="rect">
            <a:avLst/>
          </a:prstGeom>
        </p:spPr>
        <p:txBody>
          <a:bodyPr wrap="square">
            <a:spAutoFit/>
          </a:bodyPr>
          <a:lstStyle/>
          <a:p>
            <a:r>
              <a:rPr lang="fa-IR" sz="2400" dirty="0">
                <a:solidFill>
                  <a:schemeClr val="bg1"/>
                </a:solidFill>
              </a:rPr>
              <a:t>وزاری نیرو از ابتدی انقلاب اسلامی تا كنون</a:t>
            </a:r>
            <a:endParaRPr lang="en-US" sz="2400" dirty="0">
              <a:solidFill>
                <a:schemeClr val="bg1"/>
              </a:solidFill>
            </a:endParaRPr>
          </a:p>
        </p:txBody>
      </p:sp>
      <p:sp>
        <p:nvSpPr>
          <p:cNvPr id="5" name="Rectangle 4"/>
          <p:cNvSpPr/>
          <p:nvPr/>
        </p:nvSpPr>
        <p:spPr>
          <a:xfrm>
            <a:off x="445996" y="2650456"/>
            <a:ext cx="1486304" cy="400110"/>
          </a:xfrm>
          <a:prstGeom prst="rect">
            <a:avLst/>
          </a:prstGeom>
        </p:spPr>
        <p:txBody>
          <a:bodyPr wrap="none">
            <a:spAutoFit/>
          </a:bodyPr>
          <a:lstStyle/>
          <a:p>
            <a:r>
              <a:rPr lang="fa-IR" sz="2000" b="1" dirty="0" smtClean="0">
                <a:solidFill>
                  <a:schemeClr val="bg1"/>
                </a:solidFill>
              </a:rPr>
              <a:t>حمید چیت چیان</a:t>
            </a:r>
            <a:endParaRPr lang="en-US" sz="2000" b="1" dirty="0">
              <a:solidFill>
                <a:schemeClr val="bg1"/>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06002" y="1885071"/>
            <a:ext cx="1709624" cy="2354979"/>
          </a:xfrm>
          <a:prstGeom prst="rect">
            <a:avLst/>
          </a:prstGeom>
          <a:noFill/>
          <a:ln>
            <a:noFill/>
          </a:ln>
        </p:spPr>
      </p:pic>
      <p:sp>
        <p:nvSpPr>
          <p:cNvPr id="7" name="Rectangle 6"/>
          <p:cNvSpPr/>
          <p:nvPr/>
        </p:nvSpPr>
        <p:spPr>
          <a:xfrm>
            <a:off x="5598942" y="4557979"/>
            <a:ext cx="1545359" cy="400110"/>
          </a:xfrm>
          <a:prstGeom prst="rect">
            <a:avLst/>
          </a:prstGeom>
        </p:spPr>
        <p:txBody>
          <a:bodyPr wrap="square">
            <a:spAutoFit/>
          </a:bodyPr>
          <a:lstStyle/>
          <a:p>
            <a:r>
              <a:rPr lang="fa-IR" sz="2000" b="1" dirty="0" smtClean="0">
                <a:solidFill>
                  <a:schemeClr val="bg1"/>
                </a:solidFill>
              </a:rPr>
              <a:t>مجید نامجو</a:t>
            </a:r>
            <a:endParaRPr lang="en-US" sz="2000" b="1" dirty="0">
              <a:solidFill>
                <a:schemeClr val="bg1"/>
              </a:solidFill>
            </a:endParaRPr>
          </a:p>
        </p:txBody>
      </p:sp>
      <p:sp>
        <p:nvSpPr>
          <p:cNvPr id="10" name="Rectangle 9"/>
          <p:cNvSpPr/>
          <p:nvPr/>
        </p:nvSpPr>
        <p:spPr>
          <a:xfrm>
            <a:off x="5829741" y="3244334"/>
            <a:ext cx="184731" cy="369332"/>
          </a:xfrm>
          <a:prstGeom prst="rect">
            <a:avLst/>
          </a:prstGeom>
        </p:spPr>
        <p:txBody>
          <a:bodyPr wrap="none">
            <a:spAutoFit/>
          </a:bodyPr>
          <a:lstStyle/>
          <a:p>
            <a:endParaRPr lang="en-US" dirty="0"/>
          </a:p>
        </p:txBody>
      </p:sp>
      <p:sp>
        <p:nvSpPr>
          <p:cNvPr id="12" name="Rectangle 11"/>
          <p:cNvSpPr/>
          <p:nvPr/>
        </p:nvSpPr>
        <p:spPr>
          <a:xfrm>
            <a:off x="8795030" y="2432212"/>
            <a:ext cx="184731" cy="369332"/>
          </a:xfrm>
          <a:prstGeom prst="rect">
            <a:avLst/>
          </a:prstGeom>
        </p:spPr>
        <p:txBody>
          <a:bodyPr wrap="none">
            <a:spAutoFit/>
          </a:bodyPr>
          <a:lstStyle/>
          <a:p>
            <a:endParaRPr lang="en-US" dirty="0"/>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4553" y="3748951"/>
            <a:ext cx="1438275" cy="1981200"/>
          </a:xfrm>
          <a:prstGeom prst="rect">
            <a:avLst/>
          </a:prstGeom>
          <a:noFill/>
          <a:ln>
            <a:noFill/>
          </a:ln>
        </p:spPr>
      </p:pic>
      <p:sp>
        <p:nvSpPr>
          <p:cNvPr id="14" name="Rectangle 13"/>
          <p:cNvSpPr/>
          <p:nvPr/>
        </p:nvSpPr>
        <p:spPr>
          <a:xfrm>
            <a:off x="1004553" y="5859887"/>
            <a:ext cx="1541057" cy="400110"/>
          </a:xfrm>
          <a:prstGeom prst="rect">
            <a:avLst/>
          </a:prstGeom>
        </p:spPr>
        <p:txBody>
          <a:bodyPr wrap="square">
            <a:spAutoFit/>
          </a:bodyPr>
          <a:lstStyle/>
          <a:p>
            <a:r>
              <a:rPr lang="fa-IR" sz="2000" b="1" dirty="0">
                <a:solidFill>
                  <a:schemeClr val="bg1"/>
                </a:solidFill>
              </a:rPr>
              <a:t>سید </a:t>
            </a:r>
            <a:r>
              <a:rPr lang="fa-IR" sz="2000" b="1" dirty="0" smtClean="0">
                <a:solidFill>
                  <a:schemeClr val="bg1"/>
                </a:solidFill>
              </a:rPr>
              <a:t>پرویز فتاح </a:t>
            </a:r>
            <a:endParaRPr lang="en-US" sz="2000" b="1" dirty="0">
              <a:solidFill>
                <a:schemeClr val="bg1"/>
              </a:solidFill>
            </a:endParaRPr>
          </a:p>
        </p:txBody>
      </p:sp>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46224" y="3748951"/>
            <a:ext cx="1542170" cy="2110936"/>
          </a:xfrm>
          <a:prstGeom prst="rect">
            <a:avLst/>
          </a:prstGeom>
          <a:noFill/>
          <a:ln>
            <a:noFill/>
          </a:ln>
        </p:spPr>
      </p:pic>
      <p:sp>
        <p:nvSpPr>
          <p:cNvPr id="16" name="Rectangle 15"/>
          <p:cNvSpPr/>
          <p:nvPr/>
        </p:nvSpPr>
        <p:spPr>
          <a:xfrm>
            <a:off x="9544475" y="6044553"/>
            <a:ext cx="1574470" cy="400110"/>
          </a:xfrm>
          <a:prstGeom prst="rect">
            <a:avLst/>
          </a:prstGeom>
        </p:spPr>
        <p:txBody>
          <a:bodyPr wrap="none">
            <a:spAutoFit/>
          </a:bodyPr>
          <a:lstStyle/>
          <a:p>
            <a:r>
              <a:rPr lang="fa-IR" sz="2000" b="1" dirty="0">
                <a:solidFill>
                  <a:schemeClr val="bg1"/>
                </a:solidFill>
              </a:rPr>
              <a:t>حبیب </a:t>
            </a:r>
            <a:r>
              <a:rPr lang="fa-IR" sz="2000" b="1" dirty="0" smtClean="0">
                <a:solidFill>
                  <a:schemeClr val="bg1"/>
                </a:solidFill>
              </a:rPr>
              <a:t>الله بیطرف</a:t>
            </a:r>
            <a:endParaRPr lang="en-US" sz="2000" b="1" dirty="0">
              <a:solidFill>
                <a:schemeClr val="bg1"/>
              </a:solidFill>
            </a:endParaRPr>
          </a:p>
        </p:txBody>
      </p:sp>
      <p:sp>
        <p:nvSpPr>
          <p:cNvPr id="18" name="Rectangle 17"/>
          <p:cNvSpPr/>
          <p:nvPr/>
        </p:nvSpPr>
        <p:spPr>
          <a:xfrm>
            <a:off x="9544474" y="2234234"/>
            <a:ext cx="2272387" cy="400110"/>
          </a:xfrm>
          <a:prstGeom prst="rect">
            <a:avLst/>
          </a:prstGeom>
          <a:effectLst>
            <a:outerShdw blurRad="50800" dist="38100" algn="ctr" rotWithShape="0">
              <a:srgbClr val="000000">
                <a:alpha val="43137"/>
              </a:srgbClr>
            </a:outerShdw>
          </a:effectLst>
        </p:spPr>
        <p:txBody>
          <a:bodyPr wrap="square">
            <a:spAutoFit/>
          </a:bodyPr>
          <a:lstStyle/>
          <a:p>
            <a:r>
              <a:rPr lang="fa-IR" sz="2000" b="1" dirty="0" smtClean="0">
                <a:solidFill>
                  <a:schemeClr val="bg1"/>
                </a:solidFill>
              </a:rPr>
              <a:t>بیژن نامدار زنگنه</a:t>
            </a:r>
            <a:endParaRPr lang="en-US" sz="2000" b="1" dirty="0">
              <a:solidFill>
                <a:schemeClr val="bg1"/>
              </a:solidFill>
            </a:endParaRPr>
          </a:p>
        </p:txBody>
      </p:sp>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05188" y="703154"/>
            <a:ext cx="1516188" cy="1729058"/>
          </a:xfrm>
          <a:prstGeom prst="rect">
            <a:avLst/>
          </a:prstGeom>
          <a:noFill/>
          <a:ln>
            <a:noFill/>
          </a:ln>
        </p:spPr>
      </p:pic>
      <p:sp>
        <p:nvSpPr>
          <p:cNvPr id="20" name="Rectangle 19"/>
          <p:cNvSpPr/>
          <p:nvPr/>
        </p:nvSpPr>
        <p:spPr>
          <a:xfrm>
            <a:off x="7340958" y="2616991"/>
            <a:ext cx="2203516" cy="400110"/>
          </a:xfrm>
          <a:prstGeom prst="rect">
            <a:avLst/>
          </a:prstGeom>
        </p:spPr>
        <p:txBody>
          <a:bodyPr wrap="square">
            <a:spAutoFit/>
          </a:bodyPr>
          <a:lstStyle/>
          <a:p>
            <a:r>
              <a:rPr lang="fa-IR" sz="2000" b="1" dirty="0">
                <a:solidFill>
                  <a:schemeClr val="bg1"/>
                </a:solidFill>
              </a:rPr>
              <a:t>سید </a:t>
            </a:r>
            <a:r>
              <a:rPr lang="fa-IR" sz="2000" b="1" dirty="0" smtClean="0">
                <a:solidFill>
                  <a:schemeClr val="bg1"/>
                </a:solidFill>
              </a:rPr>
              <a:t>ابوالحسن خاموشی</a:t>
            </a:r>
            <a:endParaRPr lang="en-US" sz="2000" b="1" dirty="0">
              <a:solidFill>
                <a:schemeClr val="bg1"/>
              </a:solidFill>
            </a:endParaRPr>
          </a:p>
        </p:txBody>
      </p:sp>
      <p:sp>
        <p:nvSpPr>
          <p:cNvPr id="22" name="Rectangle 21"/>
          <p:cNvSpPr/>
          <p:nvPr/>
        </p:nvSpPr>
        <p:spPr>
          <a:xfrm>
            <a:off x="3139516" y="2801544"/>
            <a:ext cx="1589071" cy="400110"/>
          </a:xfrm>
          <a:prstGeom prst="rect">
            <a:avLst/>
          </a:prstGeom>
        </p:spPr>
        <p:txBody>
          <a:bodyPr wrap="square">
            <a:spAutoFit/>
          </a:bodyPr>
          <a:lstStyle/>
          <a:p>
            <a:r>
              <a:rPr lang="fa-IR" sz="2000" b="1" dirty="0" smtClean="0">
                <a:solidFill>
                  <a:schemeClr val="bg1"/>
                </a:solidFill>
              </a:rPr>
              <a:t>محمدتقی بانکی</a:t>
            </a:r>
            <a:endParaRPr lang="en-US" sz="2000" b="1" dirty="0">
              <a:solidFill>
                <a:schemeClr val="bg1"/>
              </a:solidFill>
            </a:endParaRPr>
          </a:p>
        </p:txBody>
      </p:sp>
      <p:pic>
        <p:nvPicPr>
          <p:cNvPr id="24" name="Picture 2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13782" y="4240050"/>
            <a:ext cx="1438275" cy="2167987"/>
          </a:xfrm>
          <a:prstGeom prst="rect">
            <a:avLst/>
          </a:prstGeom>
          <a:noFill/>
          <a:ln>
            <a:noFill/>
          </a:ln>
        </p:spPr>
      </p:pic>
      <p:sp>
        <p:nvSpPr>
          <p:cNvPr id="25" name="Rectangle 24"/>
          <p:cNvSpPr/>
          <p:nvPr/>
        </p:nvSpPr>
        <p:spPr>
          <a:xfrm>
            <a:off x="7132320" y="6408037"/>
            <a:ext cx="1847441" cy="400110"/>
          </a:xfrm>
          <a:prstGeom prst="rect">
            <a:avLst/>
          </a:prstGeom>
        </p:spPr>
        <p:txBody>
          <a:bodyPr wrap="square">
            <a:spAutoFit/>
          </a:bodyPr>
          <a:lstStyle/>
          <a:p>
            <a:r>
              <a:rPr lang="fa-IR" sz="2000" b="1" dirty="0" smtClean="0">
                <a:solidFill>
                  <a:schemeClr val="bg1"/>
                </a:solidFill>
              </a:rPr>
              <a:t>حسن عباسپو</a:t>
            </a:r>
            <a:r>
              <a:rPr lang="fa-IR" sz="2000" dirty="0" smtClean="0">
                <a:solidFill>
                  <a:schemeClr val="bg1"/>
                </a:solidFill>
              </a:rPr>
              <a:t>ر</a:t>
            </a:r>
            <a:endParaRPr lang="en-US" sz="2000" dirty="0">
              <a:solidFill>
                <a:schemeClr val="bg1"/>
              </a:solidFill>
            </a:endParaRPr>
          </a:p>
        </p:txBody>
      </p:sp>
      <p:pic>
        <p:nvPicPr>
          <p:cNvPr id="27" name="Picture 2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442819" y="4135902"/>
            <a:ext cx="1438275" cy="2218498"/>
          </a:xfrm>
          <a:prstGeom prst="rect">
            <a:avLst/>
          </a:prstGeom>
          <a:noFill/>
          <a:ln>
            <a:noFill/>
          </a:ln>
        </p:spPr>
      </p:pic>
      <p:sp>
        <p:nvSpPr>
          <p:cNvPr id="28" name="Rectangle 27"/>
          <p:cNvSpPr/>
          <p:nvPr/>
        </p:nvSpPr>
        <p:spPr>
          <a:xfrm flipH="1">
            <a:off x="3442819" y="6413885"/>
            <a:ext cx="1521996" cy="400110"/>
          </a:xfrm>
          <a:prstGeom prst="rect">
            <a:avLst/>
          </a:prstGeom>
        </p:spPr>
        <p:txBody>
          <a:bodyPr wrap="square">
            <a:spAutoFit/>
          </a:bodyPr>
          <a:lstStyle/>
          <a:p>
            <a:r>
              <a:rPr lang="fa-IR" sz="2000" b="1" dirty="0" smtClean="0">
                <a:solidFill>
                  <a:schemeClr val="bg1"/>
                </a:solidFill>
              </a:rPr>
              <a:t>عباس تاج</a:t>
            </a:r>
            <a:endParaRPr lang="en-US" sz="2000" b="1" dirty="0">
              <a:solidFill>
                <a:schemeClr val="bg1"/>
              </a:solidFill>
            </a:endParaRPr>
          </a:p>
        </p:txBody>
      </p:sp>
      <p:pic>
        <p:nvPicPr>
          <p:cNvPr id="21" name="Picture 2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139516" y="622366"/>
            <a:ext cx="1438275" cy="2106813"/>
          </a:xfrm>
          <a:prstGeom prst="rect">
            <a:avLst/>
          </a:prstGeom>
          <a:noFill/>
          <a:ln>
            <a:noFill/>
          </a:ln>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678406" y="253034"/>
            <a:ext cx="1552834" cy="1981200"/>
          </a:xfrm>
          <a:prstGeom prst="rect">
            <a:avLst/>
          </a:prstGeom>
          <a:noFill/>
          <a:ln>
            <a:noFill/>
          </a:ln>
        </p:spPr>
      </p:pic>
    </p:spTree>
    <p:extLst>
      <p:ext uri="{BB962C8B-B14F-4D97-AF65-F5344CB8AC3E}">
        <p14:creationId xmlns:p14="http://schemas.microsoft.com/office/powerpoint/2010/main" val="156948057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4000" b="-104000"/>
          </a:stretch>
        </a:blipFill>
        <a:effectLst/>
      </p:bgPr>
    </p:bg>
    <p:spTree>
      <p:nvGrpSpPr>
        <p:cNvPr id="1" name=""/>
        <p:cNvGrpSpPr/>
        <p:nvPr/>
      </p:nvGrpSpPr>
      <p:grpSpPr>
        <a:xfrm>
          <a:off x="0" y="0"/>
          <a:ext cx="0" cy="0"/>
          <a:chOff x="0" y="0"/>
          <a:chExt cx="0" cy="0"/>
        </a:xfrm>
      </p:grpSpPr>
      <p:sp>
        <p:nvSpPr>
          <p:cNvPr id="2" name="Rectangle 1"/>
          <p:cNvSpPr/>
          <p:nvPr/>
        </p:nvSpPr>
        <p:spPr>
          <a:xfrm>
            <a:off x="911627" y="0"/>
            <a:ext cx="11280374" cy="5909310"/>
          </a:xfrm>
          <a:prstGeom prst="rect">
            <a:avLst/>
          </a:prstGeom>
        </p:spPr>
        <p:txBody>
          <a:bodyPr wrap="square">
            <a:spAutoFit/>
          </a:bodyPr>
          <a:lstStyle/>
          <a:p>
            <a:pPr algn="ctr" rtl="1"/>
            <a:r>
              <a:rPr lang="fa-IR" sz="3200" b="1" dirty="0">
                <a:solidFill>
                  <a:schemeClr val="bg1"/>
                </a:solidFill>
                <a:latin typeface="Tahoma" panose="020B0604030504040204" pitchFamily="34" charset="0"/>
              </a:rPr>
              <a:t>اهداف كلان</a:t>
            </a:r>
            <a:endParaRPr lang="fa-IR" sz="3200" dirty="0">
              <a:solidFill>
                <a:schemeClr val="bg1"/>
              </a:solidFill>
            </a:endParaRPr>
          </a:p>
          <a:p>
            <a:pPr algn="r" rtl="1"/>
            <a:r>
              <a:rPr lang="fa-IR" dirty="0">
                <a:solidFill>
                  <a:schemeClr val="bg1"/>
                </a:solidFill>
                <a:latin typeface="Tahoma" panose="020B0604030504040204" pitchFamily="34" charset="0"/>
              </a:rPr>
              <a:t>     </a:t>
            </a:r>
            <a:r>
              <a:rPr lang="fa-IR" sz="2400" b="1" dirty="0">
                <a:solidFill>
                  <a:schemeClr val="bg1"/>
                </a:solidFill>
                <a:latin typeface="Tahoma" panose="020B0604030504040204" pitchFamily="34" charset="0"/>
              </a:rPr>
              <a:t>وزارت نیرو یکی از مهمترین وزارت خانه های اقتصادی دولت محسوب می شود. میزان اعتبارات سالیانه این وزارت خانه به طور طبیعی چند برابر برخی از وزارت خانه ها است. اهمیت تامین و توزیع آب و برق با کیفیت مطلوب که از حیاتی ترین نیازهای جامعه است، مهمترین هدف این وزارت خانه محسوب می شود. اما می توان مهمترین اهداف وزارت نیرو را به شرح زیر در چند محور ذکر کرد</a:t>
            </a:r>
            <a:r>
              <a:rPr lang="fa-IR" dirty="0" smtClean="0">
                <a:solidFill>
                  <a:schemeClr val="bg1"/>
                </a:solidFill>
                <a:latin typeface="Tahoma" panose="020B0604030504040204" pitchFamily="34" charset="0"/>
              </a:rPr>
              <a:t>:</a:t>
            </a:r>
          </a:p>
          <a:p>
            <a:pPr algn="r" rtl="1"/>
            <a:endParaRPr lang="fa-IR" dirty="0">
              <a:solidFill>
                <a:schemeClr val="bg1"/>
              </a:solidFill>
              <a:latin typeface="Tahoma" panose="020B0604030504040204" pitchFamily="34" charset="0"/>
            </a:endParaRPr>
          </a:p>
          <a:p>
            <a:pPr algn="r" rtl="1"/>
            <a:endParaRPr lang="fa-IR" dirty="0" smtClean="0">
              <a:solidFill>
                <a:schemeClr val="bg1"/>
              </a:solidFill>
              <a:latin typeface="Tahoma" panose="020B0604030504040204" pitchFamily="34" charset="0"/>
            </a:endParaRPr>
          </a:p>
          <a:p>
            <a:pPr algn="r" rtl="1"/>
            <a:endParaRPr lang="fa-IR" dirty="0">
              <a:solidFill>
                <a:schemeClr val="bg1"/>
              </a:solidFill>
            </a:endParaRPr>
          </a:p>
          <a:p>
            <a:pPr algn="r" rtl="1"/>
            <a:r>
              <a:rPr lang="fa-IR" dirty="0">
                <a:solidFill>
                  <a:schemeClr val="bg1"/>
                </a:solidFill>
                <a:latin typeface="Tahoma" panose="020B0604030504040204" pitchFamily="34" charset="0"/>
              </a:rPr>
              <a:t>1</a:t>
            </a:r>
            <a:r>
              <a:rPr lang="fa-IR" sz="2800" dirty="0">
                <a:solidFill>
                  <a:schemeClr val="bg1"/>
                </a:solidFill>
                <a:latin typeface="Tahoma" panose="020B0604030504040204" pitchFamily="34" charset="0"/>
              </a:rPr>
              <a:t>-حفاظت، نگهداری، بهره برداری و بهبود کمی و کیفی منابع آب های سطحی و زیرزمینی.</a:t>
            </a:r>
            <a:endParaRPr lang="fa-IR" sz="2800" dirty="0">
              <a:solidFill>
                <a:schemeClr val="bg1"/>
              </a:solidFill>
            </a:endParaRPr>
          </a:p>
          <a:p>
            <a:pPr algn="r" rtl="1"/>
            <a:r>
              <a:rPr lang="fa-IR" sz="2800" dirty="0">
                <a:solidFill>
                  <a:schemeClr val="bg1"/>
                </a:solidFill>
                <a:latin typeface="Tahoma" panose="020B0604030504040204" pitchFamily="34" charset="0"/>
              </a:rPr>
              <a:t>2-رضایت و اقناع مردم با تامین، تصفیه و توزیع مناسب آب بهداشتی سالم و دائمی برای انواع مصارف.</a:t>
            </a:r>
            <a:endParaRPr lang="fa-IR" sz="2800" dirty="0">
              <a:solidFill>
                <a:schemeClr val="bg1"/>
              </a:solidFill>
            </a:endParaRPr>
          </a:p>
          <a:p>
            <a:pPr algn="r" rtl="1"/>
            <a:r>
              <a:rPr lang="fa-IR" sz="2800" dirty="0">
                <a:solidFill>
                  <a:schemeClr val="bg1"/>
                </a:solidFill>
                <a:latin typeface="Tahoma" panose="020B0604030504040204" pitchFamily="34" charset="0"/>
              </a:rPr>
              <a:t>3- بالابردن بهداشت محیط شهرها و روستاها با طراحی و اجرای شبکه های جمع آوری و تصفیه خانه های فاضلاب.</a:t>
            </a:r>
            <a:endParaRPr lang="fa-IR" sz="2800" dirty="0">
              <a:solidFill>
                <a:schemeClr val="bg1"/>
              </a:solidFill>
            </a:endParaRPr>
          </a:p>
          <a:p>
            <a:pPr algn="r" rtl="1"/>
            <a:r>
              <a:rPr lang="fa-IR" sz="2800" dirty="0">
                <a:solidFill>
                  <a:schemeClr val="bg1"/>
                </a:solidFill>
                <a:latin typeface="Tahoma" panose="020B0604030504040204" pitchFamily="34" charset="0"/>
              </a:rPr>
              <a:t>4- تامین نیازهای انرژی با کیفیت مطلوب و تمام وقت برای انواع مصارف شهروندان</a:t>
            </a:r>
            <a:endParaRPr lang="fa-IR" sz="2800" dirty="0">
              <a:solidFill>
                <a:schemeClr val="bg1"/>
              </a:solidFill>
            </a:endParaRPr>
          </a:p>
          <a:p>
            <a:pPr algn="r" rtl="1"/>
            <a:r>
              <a:rPr lang="fa-IR" sz="2800" dirty="0">
                <a:solidFill>
                  <a:schemeClr val="bg1"/>
                </a:solidFill>
                <a:latin typeface="Tahoma" panose="020B0604030504040204" pitchFamily="34" charset="0"/>
              </a:rPr>
              <a:t>5-  دیدگاه بلند مدت (دورنگر) به صیانت از منابع آب و انرژی و انتقال آن به نسل های آینده</a:t>
            </a:r>
            <a:endParaRPr lang="fa-IR" sz="2800" dirty="0">
              <a:solidFill>
                <a:schemeClr val="bg1"/>
              </a:solidFill>
            </a:endParaRPr>
          </a:p>
        </p:txBody>
      </p:sp>
      <p:sp>
        <p:nvSpPr>
          <p:cNvPr id="3" name="Down Arrow 2"/>
          <p:cNvSpPr/>
          <p:nvPr/>
        </p:nvSpPr>
        <p:spPr>
          <a:xfrm>
            <a:off x="10185009" y="1969477"/>
            <a:ext cx="1026941" cy="91123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Down Arrow 3"/>
          <p:cNvSpPr/>
          <p:nvPr/>
        </p:nvSpPr>
        <p:spPr>
          <a:xfrm>
            <a:off x="6879101" y="1976247"/>
            <a:ext cx="1223890" cy="9044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own Arrow 4"/>
          <p:cNvSpPr/>
          <p:nvPr/>
        </p:nvSpPr>
        <p:spPr>
          <a:xfrm>
            <a:off x="2827606" y="1902303"/>
            <a:ext cx="1125416"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07260470"/>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9598594" y="1305128"/>
            <a:ext cx="2593406" cy="1200329"/>
          </a:xfrm>
          <a:prstGeom prst="rect">
            <a:avLst/>
          </a:prstGeom>
        </p:spPr>
        <p:txBody>
          <a:bodyPr wrap="square">
            <a:spAutoFit/>
          </a:bodyPr>
          <a:lstStyle/>
          <a:p>
            <a:r>
              <a:rPr lang="fa-IR" sz="3600" b="1" dirty="0">
                <a:solidFill>
                  <a:srgbClr val="FF0000"/>
                </a:solidFill>
                <a:ea typeface="Times New Roman" panose="02020603050405020304" pitchFamily="18" charset="0"/>
              </a:rPr>
              <a:t>چشم‌انداز وزارت نيرو</a:t>
            </a:r>
            <a:endParaRPr lang="en-US" sz="3600" b="1" dirty="0">
              <a:solidFill>
                <a:srgbClr val="FF0000"/>
              </a:solidFill>
            </a:endParaRPr>
          </a:p>
        </p:txBody>
      </p:sp>
      <p:sp>
        <p:nvSpPr>
          <p:cNvPr id="3" name="Rectangle 2"/>
          <p:cNvSpPr/>
          <p:nvPr/>
        </p:nvSpPr>
        <p:spPr>
          <a:xfrm>
            <a:off x="4286515" y="675297"/>
            <a:ext cx="5176911" cy="461665"/>
          </a:xfrm>
          <a:prstGeom prst="rect">
            <a:avLst/>
          </a:prstGeom>
          <a:blipFill>
            <a:blip r:embed="rId3"/>
            <a:stretch>
              <a:fillRect/>
            </a:stretch>
          </a:blipFill>
        </p:spPr>
        <p:txBody>
          <a:bodyPr wrap="square">
            <a:spAutoFit/>
          </a:bodyPr>
          <a:lstStyle/>
          <a:p>
            <a:r>
              <a:rPr lang="fa-IR" sz="2400" b="1" dirty="0">
                <a:solidFill>
                  <a:srgbClr val="FF0000"/>
                </a:solidFill>
                <a:ea typeface="Times New Roman" panose="02020603050405020304" pitchFamily="18" charset="0"/>
              </a:rPr>
              <a:t>دسترسی عادلانه همگان به: «برق مطمئن و پایا</a:t>
            </a:r>
            <a:endParaRPr lang="en-US" sz="2400" b="1" dirty="0">
              <a:solidFill>
                <a:srgbClr val="FF0000"/>
              </a:solidFill>
            </a:endParaRPr>
          </a:p>
        </p:txBody>
      </p:sp>
      <p:sp>
        <p:nvSpPr>
          <p:cNvPr id="4" name="Rectangle 3"/>
          <p:cNvSpPr/>
          <p:nvPr/>
        </p:nvSpPr>
        <p:spPr>
          <a:xfrm>
            <a:off x="3179299" y="1413353"/>
            <a:ext cx="6147582" cy="1938992"/>
          </a:xfrm>
          <a:prstGeom prst="rect">
            <a:avLst/>
          </a:prstGeom>
          <a:blipFill>
            <a:blip r:embed="rId4"/>
            <a:stretch>
              <a:fillRect/>
            </a:stretch>
          </a:blipFill>
        </p:spPr>
        <p:txBody>
          <a:bodyPr wrap="square">
            <a:spAutoFit/>
          </a:bodyPr>
          <a:lstStyle/>
          <a:p>
            <a:pPr algn="r"/>
            <a:r>
              <a:rPr lang="fa-IR" sz="2400" b="1" dirty="0">
                <a:ea typeface="Times New Roman" panose="02020603050405020304" pitchFamily="18" charset="0"/>
              </a:rPr>
              <a:t>آب سالم و کافی متناسب با ظرفيت‌هاي ملي» </a:t>
            </a:r>
            <a:endParaRPr lang="fa-IR" sz="2400" b="1" dirty="0" smtClean="0">
              <a:ea typeface="Times New Roman" panose="02020603050405020304" pitchFamily="18" charset="0"/>
            </a:endParaRPr>
          </a:p>
          <a:p>
            <a:pPr algn="r"/>
            <a:endParaRPr lang="fa-IR" sz="2400" b="1" dirty="0" smtClean="0">
              <a:ea typeface="Times New Roman" panose="02020603050405020304" pitchFamily="18" charset="0"/>
            </a:endParaRPr>
          </a:p>
          <a:p>
            <a:pPr algn="r"/>
            <a:r>
              <a:rPr lang="fa-IR" sz="2400" b="1" dirty="0" smtClean="0">
                <a:ea typeface="Times New Roman" panose="02020603050405020304" pitchFamily="18" charset="0"/>
              </a:rPr>
              <a:t>و </a:t>
            </a:r>
            <a:r>
              <a:rPr lang="fa-IR" sz="2400" b="1" dirty="0">
                <a:ea typeface="Times New Roman" panose="02020603050405020304" pitchFamily="18" charset="0"/>
              </a:rPr>
              <a:t>«خدمات بهداشتی فاضلاب» در جهان پیشرو شناخته </a:t>
            </a:r>
            <a:endParaRPr lang="fa-IR" sz="2400" b="1" dirty="0" smtClean="0">
              <a:ea typeface="Times New Roman" panose="02020603050405020304" pitchFamily="18" charset="0"/>
            </a:endParaRPr>
          </a:p>
          <a:p>
            <a:pPr algn="r"/>
            <a:endParaRPr lang="fa-IR" sz="2400" b="1" dirty="0" smtClean="0">
              <a:ea typeface="Times New Roman" panose="02020603050405020304" pitchFamily="18" charset="0"/>
            </a:endParaRPr>
          </a:p>
          <a:p>
            <a:pPr algn="r"/>
            <a:r>
              <a:rPr lang="fa-IR" sz="2400" b="1" dirty="0" smtClean="0">
                <a:ea typeface="Times New Roman" panose="02020603050405020304" pitchFamily="18" charset="0"/>
              </a:rPr>
              <a:t>و </a:t>
            </a:r>
            <a:r>
              <a:rPr lang="fa-IR" sz="2400" b="1" dirty="0">
                <a:ea typeface="Times New Roman" panose="02020603050405020304" pitchFamily="18" charset="0"/>
              </a:rPr>
              <a:t>نيز به عنوان مرکز راهبری برق در منطقه تثبیت شود</a:t>
            </a:r>
            <a:endParaRPr lang="en-US" sz="2400" b="1" dirty="0"/>
          </a:p>
        </p:txBody>
      </p:sp>
      <p:sp>
        <p:nvSpPr>
          <p:cNvPr id="5" name="Right Brace 4"/>
          <p:cNvSpPr/>
          <p:nvPr/>
        </p:nvSpPr>
        <p:spPr>
          <a:xfrm>
            <a:off x="9224275" y="253218"/>
            <a:ext cx="478302" cy="3214468"/>
          </a:xfrm>
          <a:prstGeom prst="rightBrace">
            <a:avLst>
              <a:gd name="adj1" fmla="val 86855"/>
              <a:gd name="adj2" fmla="val 50196"/>
            </a:avLst>
          </a:prstGeom>
          <a:noFill/>
          <a:ln>
            <a:solidFill>
              <a:srgbClr val="00FFFF"/>
            </a:solidFill>
          </a:ln>
        </p:spPr>
        <p:style>
          <a:lnRef idx="2">
            <a:schemeClr val="accent1"/>
          </a:lnRef>
          <a:fillRef idx="0">
            <a:schemeClr val="accent1"/>
          </a:fillRef>
          <a:effectRef idx="1">
            <a:schemeClr val="accent1"/>
          </a:effectRef>
          <a:fontRef idx="minor">
            <a:schemeClr val="tx1"/>
          </a:fontRef>
        </p:style>
        <p:txBody>
          <a:bodyPr rtlCol="1" anchor="ctr"/>
          <a:lstStyle/>
          <a:p>
            <a:pPr algn="ctr" eaLnBrk="1" hangingPunct="1">
              <a:defRPr/>
            </a:pPr>
            <a:endParaRPr lang="fa-IR" dirty="0">
              <a:ln>
                <a:solidFill>
                  <a:srgbClr val="66FFFF"/>
                </a:solidFill>
              </a:ln>
            </a:endParaRPr>
          </a:p>
        </p:txBody>
      </p:sp>
      <p:sp>
        <p:nvSpPr>
          <p:cNvPr id="6" name="Rectangle 5"/>
          <p:cNvSpPr/>
          <p:nvPr/>
        </p:nvSpPr>
        <p:spPr>
          <a:xfrm>
            <a:off x="1" y="4684541"/>
            <a:ext cx="11985674" cy="2677656"/>
          </a:xfrm>
          <a:prstGeom prst="rect">
            <a:avLst/>
          </a:prstGeom>
          <a:blipFill>
            <a:blip r:embed="rId4"/>
            <a:stretch>
              <a:fillRect/>
            </a:stretch>
          </a:blipFill>
        </p:spPr>
        <p:txBody>
          <a:bodyPr wrap="square">
            <a:spAutoFit/>
          </a:bodyPr>
          <a:lstStyle/>
          <a:p>
            <a:pPr algn="r"/>
            <a:r>
              <a:rPr lang="fa-IR" sz="2400" b="1" dirty="0"/>
              <a:t>دستیابی            به مدیریت یکپارچه اب وسازگاری با شرایط اقلیمی و زیست محیطی             ایجاد تعادل  وپایداری بین منابع ومصارف </a:t>
            </a:r>
            <a:br>
              <a:rPr lang="fa-IR" sz="2400" b="1" dirty="0"/>
            </a:br>
            <a:r>
              <a:rPr lang="fa-IR" sz="2400" b="1" dirty="0"/>
              <a:t>حفاظت کمی وکیفی </a:t>
            </a:r>
            <a:br>
              <a:rPr lang="fa-IR" sz="2400" b="1" dirty="0"/>
            </a:br>
            <a:r>
              <a:rPr lang="fa-IR" sz="2400" b="1" dirty="0"/>
              <a:t>ارتقا بهره وری از منابع اب </a:t>
            </a:r>
            <a:r>
              <a:rPr lang="fa-IR" dirty="0"/>
              <a:t/>
            </a:r>
            <a:br>
              <a:rPr lang="fa-IR" dirty="0"/>
            </a:br>
            <a:r>
              <a:rPr lang="fa-IR" sz="2400" dirty="0"/>
              <a:t/>
            </a:r>
            <a:br>
              <a:rPr lang="fa-IR" sz="2400" dirty="0"/>
            </a:br>
            <a:r>
              <a:rPr lang="fa-IR" sz="2400" dirty="0"/>
              <a:t/>
            </a:r>
            <a:br>
              <a:rPr lang="fa-IR" sz="2400" dirty="0"/>
            </a:br>
            <a:endParaRPr lang="en-US" sz="2400" dirty="0"/>
          </a:p>
        </p:txBody>
      </p:sp>
      <p:sp>
        <p:nvSpPr>
          <p:cNvPr id="7" name="Rectangle 6"/>
          <p:cNvSpPr/>
          <p:nvPr/>
        </p:nvSpPr>
        <p:spPr>
          <a:xfrm>
            <a:off x="5331656" y="3700767"/>
            <a:ext cx="3995225" cy="707886"/>
          </a:xfrm>
          <a:prstGeom prst="rect">
            <a:avLst/>
          </a:prstGeom>
        </p:spPr>
        <p:txBody>
          <a:bodyPr wrap="square">
            <a:spAutoFit/>
          </a:bodyPr>
          <a:lstStyle/>
          <a:p>
            <a:r>
              <a:rPr lang="fa-IR" sz="4000" b="1" dirty="0">
                <a:solidFill>
                  <a:srgbClr val="FF0000"/>
                </a:solidFill>
              </a:rPr>
              <a:t>چشم انداز بخش اب </a:t>
            </a:r>
            <a:endParaRPr lang="en-US" sz="4000" b="1" dirty="0">
              <a:solidFill>
                <a:srgbClr val="FF0000"/>
              </a:solidFill>
            </a:endParaRPr>
          </a:p>
        </p:txBody>
      </p:sp>
      <p:sp>
        <p:nvSpPr>
          <p:cNvPr id="8" name="Left Arrow 7"/>
          <p:cNvSpPr/>
          <p:nvPr/>
        </p:nvSpPr>
        <p:spPr>
          <a:xfrm>
            <a:off x="10156874" y="4684540"/>
            <a:ext cx="900332" cy="57677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Left Arrow 8"/>
          <p:cNvSpPr/>
          <p:nvPr/>
        </p:nvSpPr>
        <p:spPr>
          <a:xfrm>
            <a:off x="2417299" y="4583722"/>
            <a:ext cx="900332" cy="57677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1132328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to="" calcmode="lin" valueType="num">
                                      <p:cBhvr>
                                        <p:cTn id="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8000" r="-38000"/>
          </a:stretch>
        </a:blipFill>
        <a:effectLst/>
      </p:bgPr>
    </p:bg>
    <p:spTree>
      <p:nvGrpSpPr>
        <p:cNvPr id="1" name=""/>
        <p:cNvGrpSpPr/>
        <p:nvPr/>
      </p:nvGrpSpPr>
      <p:grpSpPr>
        <a:xfrm>
          <a:off x="0" y="0"/>
          <a:ext cx="0" cy="0"/>
          <a:chOff x="0" y="0"/>
          <a:chExt cx="0" cy="0"/>
        </a:xfrm>
      </p:grpSpPr>
      <p:sp>
        <p:nvSpPr>
          <p:cNvPr id="2" name="Rectangle 1"/>
          <p:cNvSpPr/>
          <p:nvPr/>
        </p:nvSpPr>
        <p:spPr>
          <a:xfrm>
            <a:off x="7793502" y="886265"/>
            <a:ext cx="4398498" cy="1815882"/>
          </a:xfrm>
          <a:prstGeom prst="rect">
            <a:avLst/>
          </a:prstGeom>
        </p:spPr>
        <p:txBody>
          <a:bodyPr wrap="square">
            <a:spAutoFit/>
          </a:bodyPr>
          <a:lstStyle/>
          <a:p>
            <a:pPr algn="r"/>
            <a:r>
              <a:rPr lang="fa-IR" sz="2800" b="1" dirty="0" smtClean="0">
                <a:effectLst/>
              </a:rPr>
              <a:t>وزارت نیرو یک سازمان چند وجهی است. به عبارت دیگر وظایف مدیریت چند صنعت بزرگ کشور دراین وزارت­خانه انجام می­شود</a:t>
            </a:r>
            <a:r>
              <a:rPr lang="fa-IR" dirty="0" smtClean="0">
                <a:effectLst/>
              </a:rPr>
              <a:t>. </a:t>
            </a:r>
            <a:endParaRPr lang="en-US" dirty="0"/>
          </a:p>
        </p:txBody>
      </p:sp>
      <p:sp>
        <p:nvSpPr>
          <p:cNvPr id="3" name="Rectangle 2"/>
          <p:cNvSpPr/>
          <p:nvPr/>
        </p:nvSpPr>
        <p:spPr>
          <a:xfrm>
            <a:off x="5268319" y="763155"/>
            <a:ext cx="1828800" cy="1938992"/>
          </a:xfrm>
          <a:prstGeom prst="rect">
            <a:avLst/>
          </a:prstGeom>
        </p:spPr>
        <p:txBody>
          <a:bodyPr wrap="square">
            <a:spAutoFit/>
          </a:bodyPr>
          <a:lstStyle/>
          <a:p>
            <a:pPr algn="r"/>
            <a:r>
              <a:rPr lang="fa-IR" sz="2400" b="1" smtClean="0">
                <a:effectLst/>
              </a:rPr>
              <a:t>صنعت آب، صنعت برق</a:t>
            </a:r>
          </a:p>
          <a:p>
            <a:pPr algn="r"/>
            <a:r>
              <a:rPr lang="fa-IR" sz="2400" b="1" smtClean="0">
                <a:effectLst/>
              </a:rPr>
              <a:t>صنعت فاضلاب و صنعت انرژی تجدیدپذیر</a:t>
            </a:r>
            <a:endParaRPr lang="en-US" sz="2400" b="1" dirty="0"/>
          </a:p>
        </p:txBody>
      </p:sp>
      <p:sp>
        <p:nvSpPr>
          <p:cNvPr id="4" name="Right Brace 3"/>
          <p:cNvSpPr/>
          <p:nvPr/>
        </p:nvSpPr>
        <p:spPr>
          <a:xfrm>
            <a:off x="7097119" y="323557"/>
            <a:ext cx="696383" cy="2912012"/>
          </a:xfrm>
          <a:prstGeom prst="rightBrace">
            <a:avLst>
              <a:gd name="adj1" fmla="val 86855"/>
              <a:gd name="adj2" fmla="val 50196"/>
            </a:avLst>
          </a:prstGeom>
          <a:noFill/>
          <a:ln>
            <a:solidFill>
              <a:srgbClr val="00FFFF"/>
            </a:solidFill>
          </a:ln>
        </p:spPr>
        <p:style>
          <a:lnRef idx="2">
            <a:schemeClr val="accent1"/>
          </a:lnRef>
          <a:fillRef idx="0">
            <a:schemeClr val="accent1"/>
          </a:fillRef>
          <a:effectRef idx="1">
            <a:schemeClr val="accent1"/>
          </a:effectRef>
          <a:fontRef idx="minor">
            <a:schemeClr val="tx1"/>
          </a:fontRef>
        </p:style>
        <p:txBody>
          <a:bodyPr rtlCol="1" anchor="ctr"/>
          <a:lstStyle/>
          <a:p>
            <a:pPr algn="ctr" eaLnBrk="1" hangingPunct="1">
              <a:defRPr/>
            </a:pPr>
            <a:endParaRPr lang="fa-IR" dirty="0">
              <a:ln>
                <a:solidFill>
                  <a:srgbClr val="66FFFF"/>
                </a:solidFill>
              </a:ln>
            </a:endParaRPr>
          </a:p>
        </p:txBody>
      </p:sp>
    </p:spTree>
    <p:extLst>
      <p:ext uri="{BB962C8B-B14F-4D97-AF65-F5344CB8AC3E}">
        <p14:creationId xmlns:p14="http://schemas.microsoft.com/office/powerpoint/2010/main" val="117338625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3999" y="407963"/>
            <a:ext cx="9842695" cy="3194074"/>
          </a:xfrm>
        </p:spPr>
        <p:txBody>
          <a:bodyPr>
            <a:normAutofit/>
          </a:bodyPr>
          <a:lstStyle/>
          <a:p>
            <a:r>
              <a:rPr lang="fa-IR" sz="2800" dirty="0" smtClean="0"/>
              <a:t/>
            </a:r>
            <a:br>
              <a:rPr lang="fa-IR" sz="2800" dirty="0" smtClean="0"/>
            </a:br>
            <a:r>
              <a:rPr lang="fa-IR" sz="2800" dirty="0" smtClean="0"/>
              <a:t/>
            </a:r>
            <a:br>
              <a:rPr lang="fa-IR" sz="2800" dirty="0" smtClean="0"/>
            </a:br>
            <a:r>
              <a:rPr lang="fa-IR" sz="2800" dirty="0" smtClean="0"/>
              <a:t>                                    </a:t>
            </a:r>
            <a:endParaRPr lang="en-US" sz="2800" dirty="0"/>
          </a:p>
        </p:txBody>
      </p:sp>
      <p:sp>
        <p:nvSpPr>
          <p:cNvPr id="3" name="Subtitle 2"/>
          <p:cNvSpPr>
            <a:spLocks noGrp="1"/>
          </p:cNvSpPr>
          <p:nvPr>
            <p:ph type="subTitle" idx="1"/>
          </p:nvPr>
        </p:nvSpPr>
        <p:spPr>
          <a:xfrm>
            <a:off x="281354" y="760364"/>
            <a:ext cx="11563641" cy="1655762"/>
          </a:xfrm>
        </p:spPr>
        <p:txBody>
          <a:bodyPr>
            <a:noAutofit/>
          </a:bodyPr>
          <a:lstStyle/>
          <a:p>
            <a:r>
              <a:rPr lang="fa-IR" dirty="0" smtClean="0"/>
              <a:t>چشم اندازبخش انر</a:t>
            </a:r>
            <a:r>
              <a:rPr lang="fa-IR" b="1" dirty="0" smtClean="0"/>
              <a:t>ژی وبرق                      با استفاده از منابع متنوع در دسترس انرژی</a:t>
            </a:r>
          </a:p>
          <a:p>
            <a:r>
              <a:rPr lang="fa-IR" b="1" dirty="0" smtClean="0"/>
              <a:t>تکیه بر ساختار منسجم  ومتخصص   به گونه عمل خواهد کرد تا کشور در عرضه برق مطمِئن و پایاپا  وبا کیفیت مناسب سرامد کشورهای منطقه شود</a:t>
            </a:r>
          </a:p>
          <a:p>
            <a:endParaRPr lang="fa-IR" b="1" dirty="0" smtClean="0"/>
          </a:p>
          <a:p>
            <a:endParaRPr lang="fa-IR" b="1" dirty="0" smtClean="0"/>
          </a:p>
          <a:p>
            <a:r>
              <a:rPr lang="fa-IR" b="1" dirty="0" smtClean="0"/>
              <a:t>چشم انداز بخش اب وفاضلاب                              احاد جامعه در بخش ملی وبین المللی به اب شرب کافی وسالم  سیستم جع اوری انتقال وتصفیه بهداشتی فاضلاب دسترسی داشته باشد </a:t>
            </a:r>
          </a:p>
          <a:p>
            <a:r>
              <a:rPr lang="fa-IR" b="1" dirty="0" smtClean="0"/>
              <a:t>در حفظ محیط زیست تامین بهداشت عمومی  صدور خدمات فنی ومهندسی  در منطقه به عنوان کشوری پیشرو  شناخته شود </a:t>
            </a:r>
            <a:endParaRPr lang="en-US" dirty="0"/>
          </a:p>
        </p:txBody>
      </p:sp>
      <p:sp>
        <p:nvSpPr>
          <p:cNvPr id="5" name="Left Arrow 4"/>
          <p:cNvSpPr/>
          <p:nvPr/>
        </p:nvSpPr>
        <p:spPr>
          <a:xfrm>
            <a:off x="6105379" y="604911"/>
            <a:ext cx="1631852" cy="60491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Left Arrow 5"/>
          <p:cNvSpPr/>
          <p:nvPr/>
        </p:nvSpPr>
        <p:spPr>
          <a:xfrm>
            <a:off x="6471138" y="2719289"/>
            <a:ext cx="1758461" cy="57958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316603760"/>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0" y="0"/>
            <a:ext cx="12192000" cy="6858000"/>
          </a:xfrm>
        </p:spPr>
      </p:pic>
      <p:sp>
        <p:nvSpPr>
          <p:cNvPr id="2" name="Title 1"/>
          <p:cNvSpPr>
            <a:spLocks noGrp="1"/>
          </p:cNvSpPr>
          <p:nvPr>
            <p:ph type="title"/>
          </p:nvPr>
        </p:nvSpPr>
        <p:spPr>
          <a:xfrm>
            <a:off x="838200" y="365125"/>
            <a:ext cx="10515600" cy="5712946"/>
          </a:xfrm>
        </p:spPr>
        <p:txBody>
          <a:bodyPr>
            <a:normAutofit/>
          </a:bodyPr>
          <a:lstStyle/>
          <a:p>
            <a:pPr algn="r"/>
            <a:r>
              <a:rPr lang="fa-IR" sz="7200" dirty="0" smtClean="0">
                <a:solidFill>
                  <a:srgbClr val="00B0F0"/>
                </a:solidFill>
              </a:rPr>
              <a:t>منبع</a:t>
            </a:r>
            <a:br>
              <a:rPr lang="fa-IR" sz="7200" dirty="0" smtClean="0">
                <a:solidFill>
                  <a:srgbClr val="00B0F0"/>
                </a:solidFill>
              </a:rPr>
            </a:br>
            <a:r>
              <a:rPr lang="en-US" sz="7200" b="1" dirty="0">
                <a:solidFill>
                  <a:srgbClr val="FF0000"/>
                </a:solidFill>
              </a:rPr>
              <a:t>http://moe.gov.ir/</a:t>
            </a:r>
          </a:p>
        </p:txBody>
      </p:sp>
    </p:spTree>
    <p:extLst>
      <p:ext uri="{BB962C8B-B14F-4D97-AF65-F5344CB8AC3E}">
        <p14:creationId xmlns:p14="http://schemas.microsoft.com/office/powerpoint/2010/main" val="30861563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7765367" y="112543"/>
            <a:ext cx="4248442" cy="584775"/>
          </a:xfrm>
          <a:prstGeom prst="rect">
            <a:avLst/>
          </a:prstGeom>
        </p:spPr>
        <p:txBody>
          <a:bodyPr wrap="square">
            <a:spAutoFit/>
          </a:bodyPr>
          <a:lstStyle/>
          <a:p>
            <a:r>
              <a:rPr lang="fa-IR" sz="3200" b="1" i="0" u="none" strike="noStrike" baseline="0" dirty="0" smtClean="0">
                <a:latin typeface="BNazanin,Bold"/>
              </a:rPr>
              <a:t>وزارت نيرو در گذرگاه تاريخ</a:t>
            </a:r>
            <a:endParaRPr lang="en-US" sz="3200" dirty="0"/>
          </a:p>
        </p:txBody>
      </p:sp>
      <p:sp>
        <p:nvSpPr>
          <p:cNvPr id="3" name="Rectangle 2"/>
          <p:cNvSpPr/>
          <p:nvPr/>
        </p:nvSpPr>
        <p:spPr>
          <a:xfrm>
            <a:off x="787791" y="1407286"/>
            <a:ext cx="11226018" cy="2246769"/>
          </a:xfrm>
          <a:prstGeom prst="rect">
            <a:avLst/>
          </a:prstGeom>
        </p:spPr>
        <p:txBody>
          <a:bodyPr wrap="square">
            <a:spAutoFit/>
          </a:bodyPr>
          <a:lstStyle/>
          <a:p>
            <a:pPr algn="r"/>
            <a:r>
              <a:rPr lang="fa-IR" sz="2800" b="1" i="0" u="none" strike="noStrike" baseline="0" dirty="0" smtClean="0">
                <a:solidFill>
                  <a:schemeClr val="bg1"/>
                </a:solidFill>
                <a:latin typeface="BNazanin"/>
              </a:rPr>
              <a:t>آغاز تشكيل وزارت آب و برق              </a:t>
            </a:r>
            <a:r>
              <a:rPr lang="fa-IR" sz="2800" b="0" i="0" u="none" strike="noStrike" baseline="0" dirty="0" smtClean="0">
                <a:solidFill>
                  <a:schemeClr val="bg1"/>
                </a:solidFill>
                <a:latin typeface="BNazanin"/>
              </a:rPr>
              <a:t>(</a:t>
            </a:r>
            <a:r>
              <a:rPr lang="fa-IR" sz="2800" b="1" i="0" u="none" strike="noStrike" baseline="0" dirty="0" smtClean="0">
                <a:solidFill>
                  <a:schemeClr val="bg1"/>
                </a:solidFill>
                <a:latin typeface="BNazanin"/>
              </a:rPr>
              <a:t>مصوب بيست و پنجم مهر ماه 1315 كه به منظور برق رساني به منازل و معابر شهر تهران تاسیس شده بود    </a:t>
            </a:r>
          </a:p>
          <a:p>
            <a:pPr algn="r"/>
            <a:r>
              <a:rPr lang="fa-IR" sz="2800" b="1" i="0" u="none" strike="noStrike" baseline="0" dirty="0" smtClean="0">
                <a:solidFill>
                  <a:schemeClr val="bg1"/>
                </a:solidFill>
                <a:latin typeface="BNazanin"/>
              </a:rPr>
              <a:t>                     </a:t>
            </a:r>
          </a:p>
          <a:p>
            <a:pPr algn="r"/>
            <a:r>
              <a:rPr lang="fa-IR" sz="2800" b="1" i="0" u="none" strike="noStrike" baseline="0" dirty="0" smtClean="0">
                <a:solidFill>
                  <a:schemeClr val="bg1"/>
                </a:solidFill>
                <a:latin typeface="BNazanin"/>
              </a:rPr>
              <a:t>قانون اجازه تاسيس بنگاه آبياري                مصوب بيست و نه ارديبهشت سال 1322 كه</a:t>
            </a:r>
          </a:p>
          <a:p>
            <a:pPr algn="r"/>
            <a:r>
              <a:rPr lang="fa-IR" sz="2800" b="1" i="0" u="none" strike="noStrike" baseline="0" dirty="0" smtClean="0">
                <a:solidFill>
                  <a:schemeClr val="bg1"/>
                </a:solidFill>
                <a:latin typeface="BNazanin"/>
              </a:rPr>
              <a:t>وظيفه اش توسعه و اصلاح امور آبياري كشور بود؛ به وجود آمد</a:t>
            </a:r>
            <a:endParaRPr lang="en-US" sz="2800" b="1" dirty="0">
              <a:solidFill>
                <a:schemeClr val="bg1"/>
              </a:solidFill>
            </a:endParaRPr>
          </a:p>
        </p:txBody>
      </p:sp>
      <p:sp>
        <p:nvSpPr>
          <p:cNvPr id="7" name="Left Arrow 6"/>
          <p:cNvSpPr/>
          <p:nvPr/>
        </p:nvSpPr>
        <p:spPr>
          <a:xfrm>
            <a:off x="7097151" y="1407286"/>
            <a:ext cx="1336431" cy="57747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Left Arrow 7"/>
          <p:cNvSpPr/>
          <p:nvPr/>
        </p:nvSpPr>
        <p:spPr>
          <a:xfrm>
            <a:off x="6654018" y="2722916"/>
            <a:ext cx="1364566"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759655" y="3945699"/>
            <a:ext cx="11254154" cy="1384995"/>
          </a:xfrm>
          <a:prstGeom prst="rect">
            <a:avLst/>
          </a:prstGeom>
        </p:spPr>
        <p:txBody>
          <a:bodyPr wrap="square">
            <a:spAutoFit/>
          </a:bodyPr>
          <a:lstStyle/>
          <a:p>
            <a:pPr algn="r"/>
            <a:r>
              <a:rPr lang="fa-IR" sz="2800" b="1" dirty="0">
                <a:solidFill>
                  <a:schemeClr val="bg1"/>
                </a:solidFill>
              </a:rPr>
              <a:t>وضعیت‌ ساختار اداری‌ دولت‌ پس‌ از مشروطه‌ تا سال 1342 که‌ وزارت‌ آب‌ و برق‌ تأسیس‌شد،  همیشه‌ به گونه‌ای‌ بوده‌ که‌ ضرورت‌ تمرکز مربوط به‌ امور آب‌ و برق و انرژی‌ در یک‌ مجموعه‌ منسجم ‌احساس‌ می‌شد.</a:t>
            </a:r>
            <a:endParaRPr lang="en-US" sz="2800" b="1" dirty="0">
              <a:solidFill>
                <a:schemeClr val="bg1"/>
              </a:solidFill>
            </a:endParaRPr>
          </a:p>
        </p:txBody>
      </p:sp>
    </p:spTree>
    <p:extLst>
      <p:ext uri="{BB962C8B-B14F-4D97-AF65-F5344CB8AC3E}">
        <p14:creationId xmlns:p14="http://schemas.microsoft.com/office/powerpoint/2010/main" val="395056259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231821" y="244700"/>
            <a:ext cx="11822804" cy="1200329"/>
          </a:xfrm>
          <a:prstGeom prst="rect">
            <a:avLst/>
          </a:prstGeom>
        </p:spPr>
        <p:txBody>
          <a:bodyPr wrap="square">
            <a:spAutoFit/>
          </a:bodyPr>
          <a:lstStyle/>
          <a:p>
            <a:pPr algn="r"/>
            <a:r>
              <a:rPr lang="fa-IR" sz="2400" b="1" dirty="0">
                <a:solidFill>
                  <a:schemeClr val="bg1"/>
                </a:solidFill>
              </a:rPr>
              <a:t>به وجود آمدن تأسیسات </a:t>
            </a:r>
            <a:r>
              <a:rPr lang="fa-IR" sz="2400" b="1" dirty="0" smtClean="0">
                <a:solidFill>
                  <a:schemeClr val="bg1"/>
                </a:solidFill>
              </a:rPr>
              <a:t>سدهای مخزنی </a:t>
            </a:r>
            <a:r>
              <a:rPr lang="fa-IR" sz="2400" b="1" dirty="0">
                <a:solidFill>
                  <a:schemeClr val="bg1"/>
                </a:solidFill>
              </a:rPr>
              <a:t>در نقاط مختلف کشور (لار، لتیان، درودزن، زرینه رود، و…) قانون اجرای </a:t>
            </a:r>
            <a:r>
              <a:rPr lang="fa-IR" sz="2400" b="1" dirty="0" smtClean="0">
                <a:solidFill>
                  <a:schemeClr val="bg1"/>
                </a:solidFill>
              </a:rPr>
              <a:t>انتقال برق ازطریق </a:t>
            </a:r>
            <a:r>
              <a:rPr lang="fa-IR" sz="2400" b="1" dirty="0">
                <a:solidFill>
                  <a:schemeClr val="bg1"/>
                </a:solidFill>
              </a:rPr>
              <a:t>خطوط هوایی(۲/۳/۱۳۳۹) و وجود چندین دستگاه که متکفل مسئله آب رسانی و برق رسانی بوده‌اند نیز هیچگاه راهگشای حل معضلات جامعه نبوده است.</a:t>
            </a:r>
            <a:endParaRPr lang="en-US" sz="2400" b="1" dirty="0">
              <a:solidFill>
                <a:schemeClr val="bg1"/>
              </a:solidFill>
            </a:endParaRPr>
          </a:p>
        </p:txBody>
      </p:sp>
      <p:sp>
        <p:nvSpPr>
          <p:cNvPr id="3" name="Rectangle 2"/>
          <p:cNvSpPr/>
          <p:nvPr/>
        </p:nvSpPr>
        <p:spPr>
          <a:xfrm>
            <a:off x="-275898" y="1537598"/>
            <a:ext cx="12238918" cy="830997"/>
          </a:xfrm>
          <a:prstGeom prst="rect">
            <a:avLst/>
          </a:prstGeom>
        </p:spPr>
        <p:txBody>
          <a:bodyPr wrap="square">
            <a:spAutoFit/>
          </a:bodyPr>
          <a:lstStyle/>
          <a:p>
            <a:pPr algn="r"/>
            <a:r>
              <a:rPr lang="fa-IR" sz="2400" b="1" dirty="0">
                <a:solidFill>
                  <a:srgbClr val="FF0000"/>
                </a:solidFill>
                <a:latin typeface="BNazanin"/>
              </a:rPr>
              <a:t>معضل دولتمردان را برآن داشت تا با تاسيس يك سازمان </a:t>
            </a:r>
            <a:r>
              <a:rPr lang="fa-IR" sz="2400" b="1" dirty="0" smtClean="0">
                <a:solidFill>
                  <a:srgbClr val="FF0000"/>
                </a:solidFill>
                <a:latin typeface="BNazanin"/>
              </a:rPr>
              <a:t>كه</a:t>
            </a:r>
            <a:r>
              <a:rPr lang="fa-IR" sz="2400" b="1" dirty="0">
                <a:solidFill>
                  <a:srgbClr val="FF0000"/>
                </a:solidFill>
                <a:latin typeface="BNazanin"/>
              </a:rPr>
              <a:t> بتواند وظايف ارايه خدمات آب و برق را درسراسر </a:t>
            </a:r>
            <a:r>
              <a:rPr lang="fa-IR" sz="2400" b="1" dirty="0" smtClean="0">
                <a:solidFill>
                  <a:srgbClr val="FF0000"/>
                </a:solidFill>
                <a:latin typeface="BNazanin"/>
              </a:rPr>
              <a:t>كشوربرعهده </a:t>
            </a:r>
            <a:r>
              <a:rPr lang="fa-IR" sz="2400" b="1" dirty="0">
                <a:solidFill>
                  <a:srgbClr val="FF0000"/>
                </a:solidFill>
                <a:latin typeface="BNazanin"/>
              </a:rPr>
              <a:t>بگيرد؛ موافقت كنند و همين تفكر در </a:t>
            </a:r>
            <a:r>
              <a:rPr lang="fa-IR" sz="2400" b="1" dirty="0" smtClean="0">
                <a:solidFill>
                  <a:srgbClr val="FF0000"/>
                </a:solidFill>
                <a:latin typeface="BNazanin"/>
              </a:rPr>
              <a:t>نهايت</a:t>
            </a:r>
            <a:r>
              <a:rPr lang="fa-IR" sz="2400" b="1" dirty="0">
                <a:solidFill>
                  <a:srgbClr val="FF0000"/>
                </a:solidFill>
                <a:latin typeface="BNazanin"/>
              </a:rPr>
              <a:t> منجر </a:t>
            </a:r>
            <a:r>
              <a:rPr lang="fa-IR" sz="2400" b="1" dirty="0" smtClean="0">
                <a:solidFill>
                  <a:srgbClr val="FF0000"/>
                </a:solidFill>
                <a:latin typeface="BNazanin"/>
              </a:rPr>
              <a:t>به تأسيس</a:t>
            </a:r>
            <a:r>
              <a:rPr lang="fa-IR" sz="2400" b="1" dirty="0" smtClean="0">
                <a:solidFill>
                  <a:srgbClr val="FF0000"/>
                </a:solidFill>
                <a:latin typeface="Times New Roman" panose="02020603050405020304" pitchFamily="18" charset="0"/>
              </a:rPr>
              <a:t> </a:t>
            </a:r>
            <a:r>
              <a:rPr lang="fa-IR" sz="2400" b="1" dirty="0">
                <a:solidFill>
                  <a:schemeClr val="bg1"/>
                </a:solidFill>
                <a:latin typeface="Times New Roman" panose="02020603050405020304" pitchFamily="18" charset="0"/>
              </a:rPr>
              <a:t>. </a:t>
            </a:r>
            <a:r>
              <a:rPr lang="fa-IR" sz="2400" b="1" dirty="0" smtClean="0">
                <a:solidFill>
                  <a:schemeClr val="bg1"/>
                </a:solidFill>
                <a:latin typeface="Times New Roman" panose="02020603050405020304" pitchFamily="18" charset="0"/>
              </a:rPr>
              <a:t>          </a:t>
            </a:r>
            <a:r>
              <a:rPr lang="fa-IR" sz="2400" b="1" dirty="0" smtClean="0">
                <a:solidFill>
                  <a:schemeClr val="bg1"/>
                </a:solidFill>
                <a:latin typeface="BNazanin"/>
              </a:rPr>
              <a:t>« </a:t>
            </a:r>
            <a:r>
              <a:rPr lang="fa-IR" sz="2400" b="1" dirty="0">
                <a:solidFill>
                  <a:schemeClr val="bg1"/>
                </a:solidFill>
                <a:latin typeface="BNazanin"/>
              </a:rPr>
              <a:t>وزارت آب و برق » </a:t>
            </a:r>
            <a:r>
              <a:rPr lang="fa-IR" sz="2400" b="1" dirty="0" smtClean="0">
                <a:latin typeface="BNazanin"/>
              </a:rPr>
              <a:t>شد</a:t>
            </a:r>
            <a:endParaRPr lang="fa-IR" sz="2400" b="1" dirty="0">
              <a:latin typeface="BNazanin"/>
            </a:endParaRPr>
          </a:p>
        </p:txBody>
      </p:sp>
      <p:sp>
        <p:nvSpPr>
          <p:cNvPr id="4" name="Left Arrow 3"/>
          <p:cNvSpPr/>
          <p:nvPr/>
        </p:nvSpPr>
        <p:spPr>
          <a:xfrm>
            <a:off x="3694893" y="1983180"/>
            <a:ext cx="785224" cy="369392"/>
          </a:xfrm>
          <a:prstGeom prst="leftArrow">
            <a:avLst>
              <a:gd name="adj1" fmla="val 76574"/>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9645629" y="4003851"/>
            <a:ext cx="2408996" cy="523220"/>
          </a:xfrm>
          <a:prstGeom prst="rect">
            <a:avLst/>
          </a:prstGeom>
        </p:spPr>
        <p:txBody>
          <a:bodyPr wrap="square">
            <a:spAutoFit/>
          </a:bodyPr>
          <a:lstStyle/>
          <a:p>
            <a:r>
              <a:rPr lang="fa-IR" sz="2800" b="1" dirty="0">
                <a:solidFill>
                  <a:schemeClr val="bg1"/>
                </a:solidFill>
              </a:rPr>
              <a:t>وزارت آب وبرق </a:t>
            </a:r>
            <a:endParaRPr lang="en-US" sz="2800" b="1" dirty="0">
              <a:solidFill>
                <a:schemeClr val="bg1"/>
              </a:solidFill>
            </a:endParaRPr>
          </a:p>
        </p:txBody>
      </p:sp>
      <p:sp>
        <p:nvSpPr>
          <p:cNvPr id="7" name="Rectangle 6"/>
          <p:cNvSpPr/>
          <p:nvPr/>
        </p:nvSpPr>
        <p:spPr>
          <a:xfrm>
            <a:off x="5843561" y="2718065"/>
            <a:ext cx="4861573" cy="461665"/>
          </a:xfrm>
          <a:prstGeom prst="rect">
            <a:avLst/>
          </a:prstGeom>
        </p:spPr>
        <p:txBody>
          <a:bodyPr wrap="square">
            <a:spAutoFit/>
          </a:bodyPr>
          <a:lstStyle/>
          <a:p>
            <a:r>
              <a:rPr lang="fa-IR" sz="2400" b="1" dirty="0" smtClean="0">
                <a:solidFill>
                  <a:schemeClr val="bg1"/>
                </a:solidFill>
              </a:rPr>
              <a:t>آب </a:t>
            </a:r>
            <a:r>
              <a:rPr lang="fa-IR" sz="2400" b="1" dirty="0">
                <a:solidFill>
                  <a:schemeClr val="bg1"/>
                </a:solidFill>
              </a:rPr>
              <a:t>تهران، بنگاه برق تهران</a:t>
            </a:r>
            <a:r>
              <a:rPr lang="fa-IR" sz="2400" b="1" dirty="0"/>
              <a:t>، </a:t>
            </a:r>
            <a:endParaRPr lang="en-US" sz="2400" b="1" dirty="0"/>
          </a:p>
        </p:txBody>
      </p:sp>
      <p:sp>
        <p:nvSpPr>
          <p:cNvPr id="8" name="Rectangle 7"/>
          <p:cNvSpPr/>
          <p:nvPr/>
        </p:nvSpPr>
        <p:spPr>
          <a:xfrm>
            <a:off x="3694893" y="3266097"/>
            <a:ext cx="5556738" cy="461665"/>
          </a:xfrm>
          <a:prstGeom prst="rect">
            <a:avLst/>
          </a:prstGeom>
        </p:spPr>
        <p:txBody>
          <a:bodyPr wrap="square">
            <a:spAutoFit/>
          </a:bodyPr>
          <a:lstStyle/>
          <a:p>
            <a:r>
              <a:rPr lang="fa-IR" sz="2400" b="1" dirty="0" smtClean="0"/>
              <a:t> </a:t>
            </a:r>
            <a:r>
              <a:rPr lang="fa-IR" sz="2400" b="1" dirty="0" smtClean="0">
                <a:solidFill>
                  <a:schemeClr val="bg1"/>
                </a:solidFill>
              </a:rPr>
              <a:t>سازمان بنگاه </a:t>
            </a:r>
            <a:r>
              <a:rPr lang="fa-IR" sz="2400" b="1" dirty="0">
                <a:solidFill>
                  <a:schemeClr val="bg1"/>
                </a:solidFill>
              </a:rPr>
              <a:t>مستقل آبیاری، اداره کل لوله کشی آب </a:t>
            </a:r>
            <a:endParaRPr lang="en-US" sz="2400" b="1" dirty="0">
              <a:solidFill>
                <a:schemeClr val="bg1"/>
              </a:solidFill>
            </a:endParaRPr>
          </a:p>
        </p:txBody>
      </p:sp>
      <p:sp>
        <p:nvSpPr>
          <p:cNvPr id="9" name="Rectangle 8"/>
          <p:cNvSpPr/>
          <p:nvPr/>
        </p:nvSpPr>
        <p:spPr>
          <a:xfrm>
            <a:off x="4480116" y="3787282"/>
            <a:ext cx="5014011" cy="461665"/>
          </a:xfrm>
          <a:prstGeom prst="rect">
            <a:avLst/>
          </a:prstGeom>
        </p:spPr>
        <p:txBody>
          <a:bodyPr wrap="square">
            <a:spAutoFit/>
          </a:bodyPr>
          <a:lstStyle/>
          <a:p>
            <a:r>
              <a:rPr lang="fa-IR" sz="2400" b="1" dirty="0">
                <a:solidFill>
                  <a:schemeClr val="bg1"/>
                </a:solidFill>
              </a:rPr>
              <a:t>آب و برق خوزستان، آب و برق کرج </a:t>
            </a:r>
            <a:r>
              <a:rPr lang="fa-IR" sz="2400" b="1" dirty="0" smtClean="0">
                <a:solidFill>
                  <a:schemeClr val="bg1"/>
                </a:solidFill>
              </a:rPr>
              <a:t> تهران</a:t>
            </a:r>
            <a:endParaRPr lang="en-US" sz="2400" b="1" dirty="0">
              <a:solidFill>
                <a:schemeClr val="bg1"/>
              </a:solidFill>
            </a:endParaRPr>
          </a:p>
        </p:txBody>
      </p:sp>
      <p:sp>
        <p:nvSpPr>
          <p:cNvPr id="10" name="Rectangle 9"/>
          <p:cNvSpPr/>
          <p:nvPr/>
        </p:nvSpPr>
        <p:spPr>
          <a:xfrm>
            <a:off x="4450304" y="4459163"/>
            <a:ext cx="4892321" cy="461665"/>
          </a:xfrm>
          <a:prstGeom prst="rect">
            <a:avLst/>
          </a:prstGeom>
        </p:spPr>
        <p:txBody>
          <a:bodyPr wrap="square">
            <a:spAutoFit/>
          </a:bodyPr>
          <a:lstStyle/>
          <a:p>
            <a:r>
              <a:rPr lang="fa-IR" sz="2400" b="1" dirty="0">
                <a:solidFill>
                  <a:schemeClr val="bg1"/>
                </a:solidFill>
              </a:rPr>
              <a:t>اداره حفاظت از تأسیسات سدهای لار و لتیان </a:t>
            </a:r>
            <a:endParaRPr lang="en-US" sz="2400" b="1" dirty="0">
              <a:solidFill>
                <a:schemeClr val="bg1"/>
              </a:solidFill>
            </a:endParaRPr>
          </a:p>
        </p:txBody>
      </p:sp>
      <p:sp>
        <p:nvSpPr>
          <p:cNvPr id="11" name="Rectangle 10"/>
          <p:cNvSpPr/>
          <p:nvPr/>
        </p:nvSpPr>
        <p:spPr>
          <a:xfrm>
            <a:off x="324890" y="5193792"/>
            <a:ext cx="9081588" cy="461665"/>
          </a:xfrm>
          <a:prstGeom prst="rect">
            <a:avLst/>
          </a:prstGeom>
        </p:spPr>
        <p:txBody>
          <a:bodyPr wrap="square">
            <a:spAutoFit/>
          </a:bodyPr>
          <a:lstStyle/>
          <a:p>
            <a:r>
              <a:rPr lang="fa-IR" sz="2400" b="1" dirty="0">
                <a:solidFill>
                  <a:schemeClr val="bg1"/>
                </a:solidFill>
              </a:rPr>
              <a:t>سایرسازمان‌های دولتی که برای احداث و بهره‌برداری از سدها و منابع آب وبرق کشور </a:t>
            </a:r>
            <a:endParaRPr lang="en-US" sz="2400" b="1" dirty="0">
              <a:solidFill>
                <a:schemeClr val="bg1"/>
              </a:solidFill>
            </a:endParaRPr>
          </a:p>
        </p:txBody>
      </p:sp>
      <p:sp>
        <p:nvSpPr>
          <p:cNvPr id="17" name="Right Brace 16"/>
          <p:cNvSpPr/>
          <p:nvPr/>
        </p:nvSpPr>
        <p:spPr>
          <a:xfrm>
            <a:off x="9254976" y="2718065"/>
            <a:ext cx="478302" cy="3286862"/>
          </a:xfrm>
          <a:prstGeom prst="rightBrace">
            <a:avLst>
              <a:gd name="adj1" fmla="val 86855"/>
              <a:gd name="adj2" fmla="val 50196"/>
            </a:avLst>
          </a:prstGeom>
          <a:noFill/>
          <a:ln>
            <a:solidFill>
              <a:srgbClr val="00FFFF"/>
            </a:solidFill>
          </a:ln>
        </p:spPr>
        <p:style>
          <a:lnRef idx="2">
            <a:schemeClr val="accent1"/>
          </a:lnRef>
          <a:fillRef idx="0">
            <a:schemeClr val="accent1"/>
          </a:fillRef>
          <a:effectRef idx="1">
            <a:schemeClr val="accent1"/>
          </a:effectRef>
          <a:fontRef idx="minor">
            <a:schemeClr val="tx1"/>
          </a:fontRef>
        </p:style>
        <p:txBody>
          <a:bodyPr rtlCol="1" anchor="ctr"/>
          <a:lstStyle/>
          <a:p>
            <a:pPr algn="ctr" eaLnBrk="1" hangingPunct="1">
              <a:defRPr/>
            </a:pPr>
            <a:endParaRPr lang="fa-IR" dirty="0">
              <a:ln>
                <a:solidFill>
                  <a:srgbClr val="66FFFF"/>
                </a:solidFill>
              </a:ln>
            </a:endParaRPr>
          </a:p>
        </p:txBody>
      </p:sp>
    </p:spTree>
    <p:extLst>
      <p:ext uri="{BB962C8B-B14F-4D97-AF65-F5344CB8AC3E}">
        <p14:creationId xmlns:p14="http://schemas.microsoft.com/office/powerpoint/2010/main" val="422205951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to="" calcmode="lin" valueType="num">
                                      <p:cBhvr>
                                        <p:cTn id="7" dur="1" fill="hold"/>
                                        <p:tgtEl>
                                          <p:spTgt spid="1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32825" y="968188"/>
            <a:ext cx="12159175" cy="532453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algn="ctr"/>
            <a:r>
              <a:rPr lang="fa-IR" sz="2800" b="1" i="0" u="none" strike="noStrike" baseline="0" dirty="0" smtClean="0">
                <a:latin typeface="BNazanin"/>
              </a:rPr>
              <a:t>لايحه قانون تاسيس وزارت آب وبرق مصوب بيست وششم اسفند 1342 در واقع نقطه پاياني به سرگردان هايي بود كه هم مصرف كنندگان آب و برق داشتند </a:t>
            </a:r>
          </a:p>
          <a:p>
            <a:pPr algn="ctr"/>
            <a:endParaRPr lang="fa-IR" sz="2800" b="1" dirty="0">
              <a:latin typeface="BNazanin"/>
            </a:endParaRPr>
          </a:p>
          <a:p>
            <a:pPr algn="ctr"/>
            <a:r>
              <a:rPr lang="fa-IR" sz="2800" b="1" i="0" u="none" strike="noStrike" baseline="0" dirty="0" smtClean="0">
                <a:latin typeface="BNazanin"/>
              </a:rPr>
              <a:t>                               </a:t>
            </a:r>
          </a:p>
          <a:p>
            <a:pPr algn="r"/>
            <a:r>
              <a:rPr lang="fa-IR" sz="2800" b="1" i="0" u="none" strike="noStrike" baseline="0" dirty="0" smtClean="0">
                <a:latin typeface="BNazanin,Bold"/>
              </a:rPr>
              <a:t>بر اساس اين مصوبه وظايف اصلي اين وزرات خانه عبارت بودنداز</a:t>
            </a:r>
            <a:r>
              <a:rPr lang="fa-IR" sz="2800" b="1" i="0" u="none" strike="noStrike" baseline="0" dirty="0" smtClean="0">
                <a:latin typeface="Times New Roman" panose="02020603050405020304" pitchFamily="18" charset="0"/>
              </a:rPr>
              <a:t>:</a:t>
            </a:r>
          </a:p>
          <a:p>
            <a:pPr algn="ctr"/>
            <a:r>
              <a:rPr lang="fa-IR" sz="2800" b="1" i="0" u="none" strike="noStrike" baseline="0" dirty="0" smtClean="0">
                <a:latin typeface="Times New Roman" panose="02020603050405020304" pitchFamily="18" charset="0"/>
              </a:rPr>
              <a:t>                                                                                         </a:t>
            </a:r>
          </a:p>
          <a:p>
            <a:pPr algn="ctr"/>
            <a:endParaRPr lang="fa-IR" sz="2800" b="1" i="0" u="none" strike="noStrike" baseline="0" dirty="0" smtClean="0">
              <a:latin typeface="Times New Roman" panose="02020603050405020304" pitchFamily="18" charset="0"/>
            </a:endParaRPr>
          </a:p>
          <a:p>
            <a:pPr algn="r"/>
            <a:r>
              <a:rPr lang="fa-IR" sz="2400" b="1" i="0" u="none" strike="noStrike" baseline="0" dirty="0" smtClean="0">
                <a:latin typeface="BNazanin"/>
              </a:rPr>
              <a:t>الف- نظارت بر منابع آب كشور و اجراي طرح هاي تامين آب و انتقال آنها به مراكز مصرف</a:t>
            </a:r>
          </a:p>
          <a:p>
            <a:pPr algn="r"/>
            <a:endParaRPr lang="fa-IR" sz="2400" b="1" i="0" u="none" strike="noStrike" baseline="0" dirty="0" smtClean="0">
              <a:latin typeface="BNazanin"/>
            </a:endParaRPr>
          </a:p>
          <a:p>
            <a:pPr algn="r"/>
            <a:r>
              <a:rPr lang="fa-IR" sz="2400" b="1" i="0" u="none" strike="noStrike" baseline="0" dirty="0" smtClean="0">
                <a:latin typeface="BNazanin"/>
              </a:rPr>
              <a:t>ب- نظارت بر نحوه جاري شدن فاضلاب شهرها و واحد هاي صنعتي</a:t>
            </a:r>
          </a:p>
          <a:p>
            <a:pPr algn="r"/>
            <a:endParaRPr lang="fa-IR" sz="2400" b="1" i="0" u="none" strike="noStrike" baseline="0" dirty="0" smtClean="0">
              <a:latin typeface="BNazanin"/>
            </a:endParaRPr>
          </a:p>
          <a:p>
            <a:pPr algn="r"/>
            <a:r>
              <a:rPr lang="fa-IR" sz="2400" b="1" i="0" u="none" strike="noStrike" baseline="0" dirty="0" smtClean="0">
                <a:latin typeface="BNazanin"/>
              </a:rPr>
              <a:t>ج- اجراي طرح هاي انتقال و توزيع برق درقالب ايجاد شركت هاي برق منطقه اي و نظارت بر نحوه استفاده</a:t>
            </a:r>
            <a:r>
              <a:rPr lang="fa-IR" sz="2400" b="1" dirty="0">
                <a:latin typeface="BNazanin"/>
              </a:rPr>
              <a:t> </a:t>
            </a:r>
            <a:r>
              <a:rPr lang="fa-IR" sz="2400" b="1" dirty="0" smtClean="0">
                <a:latin typeface="BNazanin"/>
              </a:rPr>
              <a:t>از برق</a:t>
            </a:r>
          </a:p>
          <a:p>
            <a:pPr algn="r"/>
            <a:endParaRPr lang="fa-IR" sz="2400" b="1" i="0" u="none" strike="noStrike" baseline="0" dirty="0" smtClean="0">
              <a:latin typeface="BNazanin"/>
            </a:endParaRPr>
          </a:p>
        </p:txBody>
      </p:sp>
      <p:sp>
        <p:nvSpPr>
          <p:cNvPr id="6" name="Down Arrow 5"/>
          <p:cNvSpPr/>
          <p:nvPr/>
        </p:nvSpPr>
        <p:spPr>
          <a:xfrm>
            <a:off x="6948200" y="3194356"/>
            <a:ext cx="815926" cy="8721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2671835"/>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04000" b="-104000"/>
          </a:stretch>
        </a:blipFill>
        <a:effectLst/>
      </p:bgPr>
    </p:bg>
    <p:spTree>
      <p:nvGrpSpPr>
        <p:cNvPr id="1" name=""/>
        <p:cNvGrpSpPr/>
        <p:nvPr/>
      </p:nvGrpSpPr>
      <p:grpSpPr>
        <a:xfrm>
          <a:off x="0" y="0"/>
          <a:ext cx="0" cy="0"/>
          <a:chOff x="0" y="0"/>
          <a:chExt cx="0" cy="0"/>
        </a:xfrm>
      </p:grpSpPr>
      <p:sp>
        <p:nvSpPr>
          <p:cNvPr id="2" name="Rectangle 1"/>
          <p:cNvSpPr/>
          <p:nvPr/>
        </p:nvSpPr>
        <p:spPr>
          <a:xfrm>
            <a:off x="3048000" y="407963"/>
            <a:ext cx="8093612" cy="369332"/>
          </a:xfrm>
          <a:prstGeom prst="rect">
            <a:avLst/>
          </a:prstGeom>
        </p:spPr>
        <p:txBody>
          <a:bodyPr wrap="square">
            <a:spAutoFit/>
          </a:bodyPr>
          <a:lstStyle/>
          <a:p>
            <a:r>
              <a:rPr lang="fa-IR" b="0" i="0" u="none" strike="noStrike" baseline="0" dirty="0" smtClean="0">
                <a:latin typeface="BNazanin"/>
              </a:rPr>
              <a:t> </a:t>
            </a:r>
            <a:endParaRPr lang="en-US" dirty="0"/>
          </a:p>
        </p:txBody>
      </p:sp>
      <p:sp>
        <p:nvSpPr>
          <p:cNvPr id="4" name="Rectangle 3"/>
          <p:cNvSpPr/>
          <p:nvPr/>
        </p:nvSpPr>
        <p:spPr>
          <a:xfrm>
            <a:off x="436098" y="2030426"/>
            <a:ext cx="11422966" cy="5078313"/>
          </a:xfrm>
          <a:prstGeom prst="rect">
            <a:avLst/>
          </a:prstGeom>
          <a:blipFill>
            <a:blip r:embed="rId2"/>
            <a:stretch>
              <a:fillRect/>
            </a:stretch>
          </a:blipFill>
        </p:spPr>
        <p:txBody>
          <a:bodyPr wrap="square">
            <a:spAutoFit/>
          </a:bodyPr>
          <a:lstStyle/>
          <a:p>
            <a:pPr algn="r"/>
            <a:r>
              <a:rPr lang="fa-IR" sz="2800" b="1" i="0" u="none" strike="noStrike" baseline="0" dirty="0" smtClean="0">
                <a:solidFill>
                  <a:srgbClr val="FF0000"/>
                </a:solidFill>
                <a:latin typeface="BNazanin,Bold"/>
              </a:rPr>
              <a:t>وظايف اساسي وزارت نيرو نوع گسترده و همه جانبه اي از وظايف وزارت آب وبرق پيشين</a:t>
            </a:r>
          </a:p>
          <a:p>
            <a:pPr algn="r"/>
            <a:r>
              <a:rPr lang="fa-IR" sz="2800" b="1" i="0" u="none" strike="noStrike" baseline="0" dirty="0" smtClean="0">
                <a:solidFill>
                  <a:srgbClr val="FF0000"/>
                </a:solidFill>
                <a:latin typeface="BNazanin,Bold"/>
              </a:rPr>
              <a:t>بود. ازجمله مهم ترين اين وظايف كه در قانون تاسيس به آنها اشاره شده است؛ عبارتنداز</a:t>
            </a:r>
            <a:r>
              <a:rPr lang="fa-IR" b="1" i="0" u="none" strike="noStrike" baseline="0" dirty="0" smtClean="0">
                <a:solidFill>
                  <a:srgbClr val="FF0000"/>
                </a:solidFill>
                <a:latin typeface="Times New Roman" panose="02020603050405020304" pitchFamily="18" charset="0"/>
              </a:rPr>
              <a:t>:</a:t>
            </a:r>
          </a:p>
          <a:p>
            <a:pPr algn="r"/>
            <a:endParaRPr lang="fa-IR" b="1" i="0" u="none" strike="noStrike" baseline="0" dirty="0" smtClean="0">
              <a:solidFill>
                <a:srgbClr val="FF0000"/>
              </a:solidFill>
              <a:latin typeface="Times New Roman" panose="02020603050405020304" pitchFamily="18" charset="0"/>
            </a:endParaRPr>
          </a:p>
          <a:p>
            <a:pPr algn="r"/>
            <a:endParaRPr lang="fa-IR" b="1" dirty="0">
              <a:latin typeface="Times New Roman" panose="02020603050405020304" pitchFamily="18" charset="0"/>
            </a:endParaRPr>
          </a:p>
          <a:p>
            <a:pPr algn="r"/>
            <a:endParaRPr lang="fa-IR" b="1" i="0" u="none" strike="noStrike" baseline="0" dirty="0" smtClean="0">
              <a:latin typeface="Times New Roman" panose="02020603050405020304" pitchFamily="18" charset="0"/>
            </a:endParaRPr>
          </a:p>
          <a:p>
            <a:pPr algn="r"/>
            <a:r>
              <a:rPr lang="fa-IR" sz="2800" b="1" i="0" u="none" strike="noStrike" baseline="0" dirty="0" smtClean="0">
                <a:solidFill>
                  <a:schemeClr val="bg1"/>
                </a:solidFill>
                <a:latin typeface="BNazanin"/>
              </a:rPr>
              <a:t>الف- مطالعه و تحقيق درباره انواع انرژي و تعيين سياست ها و اجراي برنامه هاي انرژي</a:t>
            </a:r>
          </a:p>
          <a:p>
            <a:pPr algn="r"/>
            <a:r>
              <a:rPr lang="fa-IR" sz="2800" b="1" i="0" u="none" strike="noStrike" baseline="0" dirty="0" smtClean="0">
                <a:solidFill>
                  <a:schemeClr val="bg1"/>
                </a:solidFill>
                <a:latin typeface="BNazanin"/>
              </a:rPr>
              <a:t>ب- سياستگذاري، هماهنگي، نظارت وبهره برداري از شركتها و موسساتي كه وظيفه توليد، انتقال و توزيع انرژي درسراسر كشور را به عهده دارند</a:t>
            </a:r>
            <a:r>
              <a:rPr lang="fa-IR" sz="2800" b="1" i="0" u="none" strike="noStrike" baseline="0" dirty="0" smtClean="0">
                <a:solidFill>
                  <a:schemeClr val="bg1"/>
                </a:solidFill>
                <a:latin typeface="Times New Roman" panose="02020603050405020304" pitchFamily="18" charset="0"/>
              </a:rPr>
              <a:t>.</a:t>
            </a:r>
          </a:p>
          <a:p>
            <a:pPr algn="r"/>
            <a:r>
              <a:rPr lang="fa-IR" sz="2800" b="1" i="0" u="none" strike="noStrike" baseline="0" dirty="0" smtClean="0">
                <a:solidFill>
                  <a:schemeClr val="bg1"/>
                </a:solidFill>
                <a:latin typeface="BNazanin"/>
              </a:rPr>
              <a:t> ج- مطالعه و شناخت منابع آب كشور و بهره برداري از آنها</a:t>
            </a:r>
          </a:p>
          <a:p>
            <a:pPr algn="r"/>
            <a:r>
              <a:rPr lang="fa-IR" sz="2800" b="1" i="0" u="none" strike="noStrike" baseline="0" dirty="0" smtClean="0">
                <a:solidFill>
                  <a:schemeClr val="bg1"/>
                </a:solidFill>
                <a:latin typeface="BNazanin"/>
              </a:rPr>
              <a:t>د- احداث نيروگاههاي برق و تاسيسات تصفيه و آبرساني در تمام نقاط كشور</a:t>
            </a:r>
          </a:p>
          <a:p>
            <a:pPr algn="r"/>
            <a:r>
              <a:rPr lang="fa-IR" sz="2800" b="1" i="0" u="none" strike="noStrike" baseline="0" dirty="0" smtClean="0">
                <a:solidFill>
                  <a:schemeClr val="bg1"/>
                </a:solidFill>
                <a:latin typeface="BNazanin"/>
              </a:rPr>
              <a:t>ه- ساخت و توليد انواع كالاهاي آب و برق</a:t>
            </a:r>
            <a:endParaRPr lang="en-US" sz="2800" b="1" dirty="0" smtClean="0">
              <a:solidFill>
                <a:schemeClr val="bg1"/>
              </a:solidFill>
            </a:endParaRPr>
          </a:p>
          <a:p>
            <a:pPr algn="r"/>
            <a:endParaRPr lang="fa-IR" sz="2800" b="0" i="0" u="none" strike="noStrike" baseline="0" dirty="0" smtClean="0">
              <a:latin typeface="BNazanin"/>
            </a:endParaRPr>
          </a:p>
          <a:p>
            <a:pPr algn="r"/>
            <a:r>
              <a:rPr lang="fa-IR" b="0" i="0" u="none" strike="noStrike" baseline="0" dirty="0" smtClean="0">
                <a:latin typeface="Times New Roman" panose="02020603050405020304" pitchFamily="18" charset="0"/>
              </a:rPr>
              <a:t>.</a:t>
            </a:r>
          </a:p>
        </p:txBody>
      </p:sp>
      <p:sp>
        <p:nvSpPr>
          <p:cNvPr id="5" name="Rectangle 4"/>
          <p:cNvSpPr/>
          <p:nvPr/>
        </p:nvSpPr>
        <p:spPr>
          <a:xfrm>
            <a:off x="323557" y="0"/>
            <a:ext cx="11648049" cy="830997"/>
          </a:xfrm>
          <a:prstGeom prst="rect">
            <a:avLst/>
          </a:prstGeom>
        </p:spPr>
        <p:txBody>
          <a:bodyPr wrap="square">
            <a:spAutoFit/>
          </a:bodyPr>
          <a:lstStyle/>
          <a:p>
            <a:pPr algn="r"/>
            <a:r>
              <a:rPr lang="fa-IR" sz="2400" b="1" dirty="0">
                <a:solidFill>
                  <a:schemeClr val="bg1"/>
                </a:solidFill>
              </a:rPr>
              <a:t>تأسیس وزارت نیرو در بیست و هشتم بهمن ۱۳۵۳ به تصویب رسید که هدف آن حداکثر استفاده ازمنابع انرژی و آب کشور و همچنین تهیه و تأمین انرژی و آب برای انواع مصارف عمومی شهروندان </a:t>
            </a:r>
            <a:r>
              <a:rPr lang="fa-IR" sz="2400" b="1" dirty="0" smtClean="0">
                <a:solidFill>
                  <a:schemeClr val="bg1"/>
                </a:solidFill>
              </a:rPr>
              <a:t>عنوان شد</a:t>
            </a:r>
            <a:endParaRPr lang="en-US" sz="2400" b="1" dirty="0">
              <a:solidFill>
                <a:schemeClr val="bg1"/>
              </a:solidFill>
            </a:endParaRPr>
          </a:p>
        </p:txBody>
      </p:sp>
      <p:sp>
        <p:nvSpPr>
          <p:cNvPr id="7" name="Rectangle 6"/>
          <p:cNvSpPr/>
          <p:nvPr/>
        </p:nvSpPr>
        <p:spPr>
          <a:xfrm>
            <a:off x="4431863" y="1411414"/>
            <a:ext cx="7760137" cy="461665"/>
          </a:xfrm>
          <a:prstGeom prst="rect">
            <a:avLst/>
          </a:prstGeom>
        </p:spPr>
        <p:txBody>
          <a:bodyPr wrap="square">
            <a:spAutoFit/>
          </a:bodyPr>
          <a:lstStyle/>
          <a:p>
            <a:r>
              <a:rPr lang="fa-IR" sz="2400" b="1" dirty="0">
                <a:solidFill>
                  <a:srgbClr val="FF0000"/>
                </a:solidFill>
              </a:rPr>
              <a:t>مصرف‌کنندگان آب و برق و هم شرکتها و سازمانهای متولی این دو صنعت </a:t>
            </a:r>
            <a:endParaRPr lang="en-US" sz="2400" b="1" dirty="0">
              <a:solidFill>
                <a:srgbClr val="FF0000"/>
              </a:solidFill>
            </a:endParaRPr>
          </a:p>
        </p:txBody>
      </p:sp>
      <p:sp>
        <p:nvSpPr>
          <p:cNvPr id="8" name="Rectangle 7"/>
          <p:cNvSpPr/>
          <p:nvPr/>
        </p:nvSpPr>
        <p:spPr>
          <a:xfrm>
            <a:off x="869150" y="1446908"/>
            <a:ext cx="2743059" cy="461665"/>
          </a:xfrm>
          <a:prstGeom prst="rect">
            <a:avLst/>
          </a:prstGeom>
        </p:spPr>
        <p:txBody>
          <a:bodyPr wrap="none">
            <a:spAutoFit/>
          </a:bodyPr>
          <a:lstStyle/>
          <a:p>
            <a:r>
              <a:rPr lang="fa-IR" sz="2400" b="1" dirty="0">
                <a:solidFill>
                  <a:srgbClr val="FF0000"/>
                </a:solidFill>
              </a:rPr>
              <a:t>صاحب یک وزارت خانه </a:t>
            </a:r>
            <a:endParaRPr lang="en-US" sz="2400" b="1" dirty="0">
              <a:solidFill>
                <a:srgbClr val="FF0000"/>
              </a:solidFill>
            </a:endParaRPr>
          </a:p>
        </p:txBody>
      </p:sp>
      <p:sp>
        <p:nvSpPr>
          <p:cNvPr id="9" name="Left Arrow 8"/>
          <p:cNvSpPr/>
          <p:nvPr/>
        </p:nvSpPr>
        <p:spPr>
          <a:xfrm>
            <a:off x="3646819" y="1478604"/>
            <a:ext cx="785044" cy="484632"/>
          </a:xfrm>
          <a:prstGeom prst="leftArrow">
            <a:avLst>
              <a:gd name="adj1" fmla="val 76574"/>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Down Arrow 9"/>
          <p:cNvSpPr/>
          <p:nvPr/>
        </p:nvSpPr>
        <p:spPr>
          <a:xfrm>
            <a:off x="6386732" y="2926080"/>
            <a:ext cx="773723" cy="8440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Brace 10"/>
          <p:cNvSpPr/>
          <p:nvPr/>
        </p:nvSpPr>
        <p:spPr>
          <a:xfrm>
            <a:off x="11713698" y="3348111"/>
            <a:ext cx="478302" cy="3044120"/>
          </a:xfrm>
          <a:prstGeom prst="rightBrace">
            <a:avLst>
              <a:gd name="adj1" fmla="val 86855"/>
              <a:gd name="adj2" fmla="val 50196"/>
            </a:avLst>
          </a:prstGeom>
          <a:noFill/>
          <a:ln>
            <a:solidFill>
              <a:srgbClr val="00FFFF"/>
            </a:solidFill>
          </a:ln>
        </p:spPr>
        <p:style>
          <a:lnRef idx="2">
            <a:schemeClr val="accent1"/>
          </a:lnRef>
          <a:fillRef idx="0">
            <a:schemeClr val="accent1"/>
          </a:fillRef>
          <a:effectRef idx="1">
            <a:schemeClr val="accent1"/>
          </a:effectRef>
          <a:fontRef idx="minor">
            <a:schemeClr val="tx1"/>
          </a:fontRef>
        </p:style>
        <p:txBody>
          <a:bodyPr rtlCol="1" anchor="ctr"/>
          <a:lstStyle/>
          <a:p>
            <a:pPr algn="ctr" eaLnBrk="1" hangingPunct="1">
              <a:defRPr/>
            </a:pPr>
            <a:endParaRPr lang="fa-IR" dirty="0">
              <a:ln>
                <a:solidFill>
                  <a:srgbClr val="66FFFF"/>
                </a:solidFill>
              </a:ln>
            </a:endParaRPr>
          </a:p>
        </p:txBody>
      </p:sp>
    </p:spTree>
    <p:extLst>
      <p:ext uri="{BB962C8B-B14F-4D97-AF65-F5344CB8AC3E}">
        <p14:creationId xmlns:p14="http://schemas.microsoft.com/office/powerpoint/2010/main" val="101340818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to="" calcmode="lin" valueType="num">
                                      <p:cBhvr>
                                        <p:cTn id="7" dur="1" fill="hold"/>
                                        <p:tgtEl>
                                          <p:spTgt spid="1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98475" y="2025908"/>
            <a:ext cx="11713698" cy="4832092"/>
          </a:xfrm>
          <a:prstGeom prst="rect">
            <a:avLst/>
          </a:prstGeom>
          <a:blipFill>
            <a:blip r:embed="rId2"/>
            <a:stretch>
              <a:fillRect/>
            </a:stretch>
          </a:blipFill>
        </p:spPr>
        <p:txBody>
          <a:bodyPr wrap="square">
            <a:spAutoFit/>
          </a:bodyPr>
          <a:lstStyle/>
          <a:p>
            <a:pPr algn="justLow" rtl="1"/>
            <a:r>
              <a:rPr lang="fa-IR" sz="2800" b="1" dirty="0" smtClean="0">
                <a:effectLst/>
              </a:rPr>
              <a:t>حوزه های وزارت نیرو به سه سطح حوزه ای تقسیم می شود که عبارتنداز:</a:t>
            </a:r>
          </a:p>
          <a:p>
            <a:pPr algn="justLow" rtl="1"/>
            <a:endParaRPr lang="fa-IR" sz="2800" dirty="0" smtClean="0">
              <a:effectLst/>
            </a:endParaRPr>
          </a:p>
          <a:p>
            <a:pPr algn="justLow" rtl="1"/>
            <a:r>
              <a:rPr lang="fa-IR" sz="2800" dirty="0" smtClean="0">
                <a:effectLst/>
              </a:rPr>
              <a:t> </a:t>
            </a:r>
          </a:p>
          <a:p>
            <a:pPr marR="16510" algn="justLow" rtl="1"/>
            <a:r>
              <a:rPr lang="fa-IR" sz="2800" b="1" i="1" dirty="0" smtClean="0">
                <a:solidFill>
                  <a:srgbClr val="FF0000"/>
                </a:solidFill>
                <a:effectLst/>
              </a:rPr>
              <a:t>سطح یک (سطح حاکمیتی)-</a:t>
            </a:r>
            <a:r>
              <a:rPr lang="fa-IR" sz="2800" b="1" dirty="0" smtClean="0">
                <a:solidFill>
                  <a:srgbClr val="FF0000"/>
                </a:solidFill>
                <a:effectLst/>
              </a:rPr>
              <a:t> حوزه ستادی که وظایف حاکمیتی وسیاستگزاری را برعهده دارد. این حوزه از پنج معاون وزیر و 24 دفتر تشکیل شده است و دارای ساختار سازمانی زیر است.</a:t>
            </a:r>
          </a:p>
          <a:p>
            <a:pPr algn="justLow" rtl="1"/>
            <a:r>
              <a:rPr lang="fa-IR" sz="2800" b="1" dirty="0" smtClean="0">
                <a:solidFill>
                  <a:srgbClr val="FF0000"/>
                </a:solidFill>
                <a:effectLst/>
              </a:rPr>
              <a:t> </a:t>
            </a:r>
          </a:p>
          <a:p>
            <a:pPr algn="justLow" rtl="1"/>
            <a:r>
              <a:rPr lang="fa-IR" sz="2800" b="1" dirty="0" smtClean="0">
                <a:solidFill>
                  <a:srgbClr val="FF0000"/>
                </a:solidFill>
                <a:effectLst/>
              </a:rPr>
              <a:t>1-</a:t>
            </a:r>
            <a:r>
              <a:rPr lang="fa-IR" sz="2800" b="1" i="0" dirty="0" smtClean="0">
                <a:solidFill>
                  <a:srgbClr val="FF0000"/>
                </a:solidFill>
                <a:effectLst/>
              </a:rPr>
              <a:t>    </a:t>
            </a:r>
            <a:r>
              <a:rPr lang="fa-IR" sz="2800" b="1" dirty="0" smtClean="0">
                <a:solidFill>
                  <a:srgbClr val="FF0000"/>
                </a:solidFill>
                <a:effectLst/>
              </a:rPr>
              <a:t>معاون وزیر در امور تحقیقات و منابع انسانی</a:t>
            </a:r>
          </a:p>
          <a:p>
            <a:pPr algn="justLow" rtl="1"/>
            <a:r>
              <a:rPr lang="fa-IR" sz="2800" b="1" dirty="0" smtClean="0">
                <a:solidFill>
                  <a:srgbClr val="FF0000"/>
                </a:solidFill>
                <a:effectLst/>
              </a:rPr>
              <a:t>2-</a:t>
            </a:r>
            <a:r>
              <a:rPr lang="fa-IR" sz="2800" b="1" i="0" dirty="0" smtClean="0">
                <a:solidFill>
                  <a:srgbClr val="FF0000"/>
                </a:solidFill>
                <a:effectLst/>
              </a:rPr>
              <a:t>    </a:t>
            </a:r>
            <a:r>
              <a:rPr lang="fa-IR" sz="2800" b="1" dirty="0" smtClean="0">
                <a:solidFill>
                  <a:srgbClr val="FF0000"/>
                </a:solidFill>
                <a:effectLst/>
              </a:rPr>
              <a:t>معاون وزیر در برنامه ریزی و اقتصادی</a:t>
            </a:r>
          </a:p>
          <a:p>
            <a:pPr algn="justLow" rtl="1"/>
            <a:r>
              <a:rPr lang="fa-IR" sz="2800" b="1" dirty="0" smtClean="0">
                <a:solidFill>
                  <a:srgbClr val="FF0000"/>
                </a:solidFill>
                <a:effectLst/>
              </a:rPr>
              <a:t>3-</a:t>
            </a:r>
            <a:r>
              <a:rPr lang="fa-IR" sz="2800" b="1" i="0" dirty="0" smtClean="0">
                <a:solidFill>
                  <a:srgbClr val="FF0000"/>
                </a:solidFill>
                <a:effectLst/>
              </a:rPr>
              <a:t>    </a:t>
            </a:r>
            <a:r>
              <a:rPr lang="fa-IR" sz="2800" b="1" dirty="0" smtClean="0">
                <a:solidFill>
                  <a:srgbClr val="FF0000"/>
                </a:solidFill>
                <a:effectLst/>
              </a:rPr>
              <a:t>معاون وزیر در امور حقوقی، پشتیبانی و  مجلس</a:t>
            </a:r>
          </a:p>
          <a:p>
            <a:pPr algn="justLow" rtl="1"/>
            <a:r>
              <a:rPr lang="fa-IR" sz="2800" b="1" dirty="0" smtClean="0">
                <a:solidFill>
                  <a:srgbClr val="FF0000"/>
                </a:solidFill>
                <a:effectLst/>
              </a:rPr>
              <a:t>4-</a:t>
            </a:r>
            <a:r>
              <a:rPr lang="fa-IR" sz="2800" b="1" i="0" dirty="0" smtClean="0">
                <a:solidFill>
                  <a:srgbClr val="FF0000"/>
                </a:solidFill>
                <a:effectLst/>
              </a:rPr>
              <a:t>    </a:t>
            </a:r>
            <a:r>
              <a:rPr lang="fa-IR" sz="2800" b="1" dirty="0" smtClean="0">
                <a:solidFill>
                  <a:srgbClr val="FF0000"/>
                </a:solidFill>
                <a:effectLst/>
              </a:rPr>
              <a:t>معاون وزیر در امور برق و انرژی</a:t>
            </a:r>
          </a:p>
          <a:p>
            <a:pPr algn="justLow" rtl="1"/>
            <a:r>
              <a:rPr lang="fa-IR" sz="2800" b="1" dirty="0" smtClean="0">
                <a:solidFill>
                  <a:srgbClr val="FF0000"/>
                </a:solidFill>
                <a:effectLst/>
              </a:rPr>
              <a:t>5-</a:t>
            </a:r>
            <a:r>
              <a:rPr lang="fa-IR" sz="2800" b="1" i="0" dirty="0" smtClean="0">
                <a:solidFill>
                  <a:srgbClr val="FF0000"/>
                </a:solidFill>
                <a:effectLst/>
              </a:rPr>
              <a:t>    </a:t>
            </a:r>
            <a:r>
              <a:rPr lang="fa-IR" sz="2800" b="1" dirty="0" smtClean="0">
                <a:solidFill>
                  <a:srgbClr val="FF0000"/>
                </a:solidFill>
                <a:effectLst/>
              </a:rPr>
              <a:t>معاون وزیر در امور آب و آب وفاضلاب</a:t>
            </a:r>
            <a:endParaRPr lang="fa-IR" sz="2800" b="1" dirty="0">
              <a:solidFill>
                <a:srgbClr val="FF0000"/>
              </a:solidFill>
              <a:effectLst/>
            </a:endParaRPr>
          </a:p>
        </p:txBody>
      </p:sp>
      <p:sp>
        <p:nvSpPr>
          <p:cNvPr id="3" name="Down Arrow 2"/>
          <p:cNvSpPr/>
          <p:nvPr/>
        </p:nvSpPr>
        <p:spPr>
          <a:xfrm>
            <a:off x="10691446" y="2461848"/>
            <a:ext cx="962934" cy="872196"/>
          </a:xfrm>
          <a:prstGeom prst="down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en-US" dirty="0"/>
          </a:p>
        </p:txBody>
      </p:sp>
      <p:sp>
        <p:nvSpPr>
          <p:cNvPr id="4" name="Down Arrow 3"/>
          <p:cNvSpPr/>
          <p:nvPr/>
        </p:nvSpPr>
        <p:spPr>
          <a:xfrm>
            <a:off x="6664921" y="2461847"/>
            <a:ext cx="1075475" cy="872197"/>
          </a:xfrm>
          <a:prstGeom prst="downArrow">
            <a:avLst>
              <a:gd name="adj1" fmla="val 50000"/>
              <a:gd name="adj2" fmla="val 51408"/>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5" name="Down Arrow 4"/>
          <p:cNvSpPr/>
          <p:nvPr/>
        </p:nvSpPr>
        <p:spPr>
          <a:xfrm>
            <a:off x="2593144" y="2461848"/>
            <a:ext cx="1120727" cy="872196"/>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85908096"/>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wind"/>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37" y="2335237"/>
            <a:ext cx="12163864" cy="4642338"/>
          </a:xfrm>
          <a:prstGeom prst="rect">
            <a:avLst/>
          </a:prstGeom>
          <a:blipFill>
            <a:blip r:embed="rId2"/>
            <a:stretch>
              <a:fillRect/>
            </a:stretch>
          </a:blipFill>
        </p:spPr>
      </p:pic>
      <p:sp>
        <p:nvSpPr>
          <p:cNvPr id="3" name="Rectangle 2"/>
          <p:cNvSpPr/>
          <p:nvPr/>
        </p:nvSpPr>
        <p:spPr>
          <a:xfrm>
            <a:off x="28136" y="1258019"/>
            <a:ext cx="11915335" cy="1077218"/>
          </a:xfrm>
          <a:prstGeom prst="rect">
            <a:avLst/>
          </a:prstGeom>
        </p:spPr>
        <p:txBody>
          <a:bodyPr wrap="square">
            <a:spAutoFit/>
          </a:bodyPr>
          <a:lstStyle/>
          <a:p>
            <a:pPr algn="justLow" rtl="1"/>
            <a:r>
              <a:rPr lang="fa-IR" sz="2400" b="1" dirty="0" smtClean="0">
                <a:solidFill>
                  <a:schemeClr val="bg1"/>
                </a:solidFill>
                <a:effectLst/>
                <a:latin typeface="Tahoma" panose="020B0604030504040204" pitchFamily="34" charset="0"/>
              </a:rPr>
              <a:t>الف – شرکت سهامی مادر تخصصی مدیریت منابع آب ایران </a:t>
            </a:r>
            <a:endParaRPr lang="fa-IR" sz="2400" dirty="0" smtClean="0">
              <a:solidFill>
                <a:schemeClr val="bg1"/>
              </a:solidFill>
              <a:effectLst/>
            </a:endParaRPr>
          </a:p>
          <a:p>
            <a:pPr algn="justLow" rtl="1"/>
            <a:r>
              <a:rPr lang="fa-IR" sz="2000" b="1" dirty="0" smtClean="0">
                <a:solidFill>
                  <a:schemeClr val="bg1"/>
                </a:solidFill>
                <a:effectLst/>
                <a:latin typeface="Tahoma" panose="020B0604030504040204" pitchFamily="34" charset="0"/>
              </a:rPr>
              <a:t>وظیفه این شرکت راهبری و اجرای طرح های ذخیره سازی واستحصال منابع آب و همچنین انتقال آب و اجرای شبکه های آبیاری و زهکشی توسط شرکت های زیر مجموعه است</a:t>
            </a:r>
            <a:r>
              <a:rPr lang="fa-IR" dirty="0" smtClean="0">
                <a:solidFill>
                  <a:schemeClr val="bg1"/>
                </a:solidFill>
                <a:effectLst/>
                <a:latin typeface="Tahoma" panose="020B0604030504040204" pitchFamily="34" charset="0"/>
              </a:rPr>
              <a:t>.</a:t>
            </a:r>
            <a:endParaRPr lang="fa-IR" dirty="0">
              <a:solidFill>
                <a:schemeClr val="bg1"/>
              </a:solidFill>
              <a:effectLst/>
            </a:endParaRPr>
          </a:p>
        </p:txBody>
      </p:sp>
      <p:sp>
        <p:nvSpPr>
          <p:cNvPr id="4" name="Rectangle 3"/>
          <p:cNvSpPr/>
          <p:nvPr/>
        </p:nvSpPr>
        <p:spPr>
          <a:xfrm>
            <a:off x="154746" y="508896"/>
            <a:ext cx="11788726" cy="707886"/>
          </a:xfrm>
          <a:prstGeom prst="rect">
            <a:avLst/>
          </a:prstGeom>
          <a:blipFill>
            <a:blip r:embed="rId2"/>
            <a:stretch>
              <a:fillRect/>
            </a:stretch>
          </a:blipFill>
        </p:spPr>
        <p:txBody>
          <a:bodyPr wrap="square">
            <a:spAutoFit/>
          </a:bodyPr>
          <a:lstStyle/>
          <a:p>
            <a:pPr algn="r"/>
            <a:r>
              <a:rPr lang="fa-IR" sz="2000" b="1" dirty="0" smtClean="0">
                <a:solidFill>
                  <a:schemeClr val="bg1"/>
                </a:solidFill>
                <a:effectLst/>
                <a:latin typeface="Tahoma" panose="020B0604030504040204" pitchFamily="34" charset="0"/>
              </a:rPr>
              <a:t>این سطح شامل  چهار شرکت مادر تخصصی که وظایف برنامه ریزی، نظارت و ارزیابی شرکت های زیرمجموعه تخصصی خود را برعهده دارند و وظیفه شان اجرای سیاست های کلان وزارت نیرو توسط شرکت های زیر مجموعه است.</a:t>
            </a:r>
            <a:endParaRPr lang="en-US" sz="2000" b="1" dirty="0">
              <a:solidFill>
                <a:schemeClr val="bg1"/>
              </a:solidFill>
            </a:endParaRPr>
          </a:p>
        </p:txBody>
      </p:sp>
      <p:sp>
        <p:nvSpPr>
          <p:cNvPr id="6" name="Rectangle 5"/>
          <p:cNvSpPr/>
          <p:nvPr/>
        </p:nvSpPr>
        <p:spPr>
          <a:xfrm>
            <a:off x="4814238" y="154745"/>
            <a:ext cx="4076544" cy="461665"/>
          </a:xfrm>
          <a:prstGeom prst="rect">
            <a:avLst/>
          </a:prstGeom>
        </p:spPr>
        <p:txBody>
          <a:bodyPr wrap="square">
            <a:spAutoFit/>
          </a:bodyPr>
          <a:lstStyle/>
          <a:p>
            <a:r>
              <a:rPr lang="fa-IR" sz="2400" b="1" dirty="0" smtClean="0">
                <a:solidFill>
                  <a:schemeClr val="bg1"/>
                </a:solidFill>
                <a:effectLst/>
                <a:latin typeface="Tahoma" panose="020B0604030504040204" pitchFamily="34" charset="0"/>
              </a:rPr>
              <a:t>سطح دو(سطح میانی تخصصی)</a:t>
            </a:r>
            <a:endParaRPr lang="en-US" sz="2400" b="1" dirty="0">
              <a:solidFill>
                <a:schemeClr val="bg1"/>
              </a:solidFill>
            </a:endParaRPr>
          </a:p>
        </p:txBody>
      </p:sp>
    </p:spTree>
    <p:extLst>
      <p:ext uri="{BB962C8B-B14F-4D97-AF65-F5344CB8AC3E}">
        <p14:creationId xmlns:p14="http://schemas.microsoft.com/office/powerpoint/2010/main" val="30055377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 y="0"/>
            <a:ext cx="11746523" cy="1171575"/>
          </a:xfrm>
        </p:spPr>
        <p:txBody>
          <a:bodyPr>
            <a:normAutofit/>
          </a:bodyPr>
          <a:lstStyle/>
          <a:p>
            <a:pPr algn="r"/>
            <a:r>
              <a:rPr lang="fa-IR" sz="3600" b="1" dirty="0" smtClean="0">
                <a:solidFill>
                  <a:schemeClr val="bg1"/>
                </a:solidFill>
              </a:rPr>
              <a:t>شرکت مادر تخصصی مدیریت منابع اب </a:t>
            </a:r>
            <a:endParaRPr lang="en-US" sz="3600" b="1" dirty="0">
              <a:solidFill>
                <a:schemeClr val="bg1"/>
              </a:solidFill>
            </a:endParaRPr>
          </a:p>
        </p:txBody>
      </p:sp>
      <p:pic>
        <p:nvPicPr>
          <p:cNvPr id="4" name="Content Placeholder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58523" y="956603"/>
            <a:ext cx="12250524" cy="7033285"/>
          </a:xfrm>
          <a:prstGeom prst="rect">
            <a:avLst/>
          </a:prstGeom>
        </p:spPr>
      </p:pic>
    </p:spTree>
    <p:extLst>
      <p:ext uri="{BB962C8B-B14F-4D97-AF65-F5344CB8AC3E}">
        <p14:creationId xmlns:p14="http://schemas.microsoft.com/office/powerpoint/2010/main" val="22919259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1106</TotalTime>
  <Words>1159</Words>
  <Application>Microsoft Office PowerPoint</Application>
  <PresentationFormat>Custom</PresentationFormat>
  <Paragraphs>146</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شرکت مادر تخصصی مدیریت منابع اب </vt:lpstr>
      <vt:lpstr>PowerPoint Presentation</vt:lpstr>
      <vt:lpstr>PowerPoint Presentation</vt:lpstr>
      <vt:lpstr>PowerPoint Presentation</vt:lpstr>
      <vt:lpstr>PowerPoint Presentation</vt:lpstr>
      <vt:lpstr>بخشنامه  وزارت نیرو درمورد فهرست مشاغل شغلی </vt:lpstr>
      <vt:lpstr>PowerPoint Presentation</vt:lpstr>
      <vt:lpstr>PowerPoint Presentation</vt:lpstr>
      <vt:lpstr>PowerPoint Presentation</vt:lpstr>
      <vt:lpstr>PowerPoint Presentation</vt:lpstr>
      <vt:lpstr>PowerPoint Presentation</vt:lpstr>
      <vt:lpstr>                                      </vt:lpstr>
      <vt:lpstr>منبع http://moe.gov.ir/</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khairy</cp:lastModifiedBy>
  <cp:revision>84</cp:revision>
  <dcterms:created xsi:type="dcterms:W3CDTF">2017-05-12T10:25:18Z</dcterms:created>
  <dcterms:modified xsi:type="dcterms:W3CDTF">2018-12-10T12:00:16Z</dcterms:modified>
</cp:coreProperties>
</file>