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457" r:id="rId2"/>
    <p:sldId id="466" r:id="rId3"/>
    <p:sldId id="467" r:id="rId4"/>
    <p:sldId id="465" r:id="rId5"/>
    <p:sldId id="468" r:id="rId6"/>
    <p:sldId id="471" r:id="rId7"/>
    <p:sldId id="470" r:id="rId8"/>
    <p:sldId id="469" r:id="rId9"/>
    <p:sldId id="474" r:id="rId10"/>
    <p:sldId id="475" r:id="rId11"/>
    <p:sldId id="477" r:id="rId12"/>
    <p:sldId id="478" r:id="rId13"/>
    <p:sldId id="476" r:id="rId14"/>
    <p:sldId id="480" r:id="rId15"/>
    <p:sldId id="482" r:id="rId16"/>
    <p:sldId id="483" r:id="rId17"/>
    <p:sldId id="479" r:id="rId18"/>
    <p:sldId id="484" r:id="rId19"/>
    <p:sldId id="485" r:id="rId20"/>
    <p:sldId id="486" r:id="rId21"/>
    <p:sldId id="487" r:id="rId22"/>
    <p:sldId id="493" r:id="rId23"/>
    <p:sldId id="488" r:id="rId24"/>
    <p:sldId id="489" r:id="rId25"/>
    <p:sldId id="490" r:id="rId26"/>
    <p:sldId id="494" r:id="rId27"/>
    <p:sldId id="491" r:id="rId28"/>
    <p:sldId id="495" r:id="rId29"/>
    <p:sldId id="496" r:id="rId30"/>
    <p:sldId id="497" r:id="rId31"/>
    <p:sldId id="501" r:id="rId32"/>
    <p:sldId id="508" r:id="rId33"/>
    <p:sldId id="492" r:id="rId34"/>
    <p:sldId id="499" r:id="rId35"/>
    <p:sldId id="503" r:id="rId36"/>
    <p:sldId id="504" r:id="rId37"/>
    <p:sldId id="505" r:id="rId38"/>
    <p:sldId id="502" r:id="rId39"/>
    <p:sldId id="481" r:id="rId40"/>
    <p:sldId id="507" r:id="rId41"/>
    <p:sldId id="472" r:id="rId42"/>
    <p:sldId id="506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1" autoAdjust="0"/>
    <p:restoredTop sz="90929" autoAdjust="0"/>
  </p:normalViewPr>
  <p:slideViewPr>
    <p:cSldViewPr>
      <p:cViewPr varScale="1">
        <p:scale>
          <a:sx n="54" d="100"/>
          <a:sy n="54" d="100"/>
        </p:scale>
        <p:origin x="-6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749DDE0-45D9-4583-A139-983804E6D55F}" type="datetimeFigureOut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D49CFD9-AF4C-4C6D-8A7D-BFBBC3BF7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64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5C1E5-1C97-42A8-AE23-46D51AE92E4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1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35D6D-2560-42F6-ABD2-E37E6333B8B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5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2DB41-EDCF-436F-A134-6858AECD164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16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DFE13-C691-4810-9422-09E4BFCED7E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70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3FC89-9150-4805-A03D-8F25433EDCB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3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57B05-A5F7-4611-8C34-3CD7074B748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5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4BCEF-BC61-4D07-9536-12B7A80F4AF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1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2B511-BE87-4C06-9A05-6E1221D3A43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0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4CE75-1C14-42C8-B673-9FE01E27A97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6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962AC-23D8-4805-A052-B68032EAC07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2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A3360-692A-4D18-B18A-FAFB48B1C9F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49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A79AB-DE82-488E-AA1E-9B81E7E92FC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1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FCD18-6432-4935-8EAE-18FC7738350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1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1CF20B3-8A20-43E6-84E6-B31D7EBB9BC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notesSlide" Target="../notesSlides/notesSlide31.xml"/><Relationship Id="rId7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1.png"/><Relationship Id="rId9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9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36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1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1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42989"/>
            <a:ext cx="8229600" cy="1089868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تبخير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(Evaporation) 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fa-IR" dirty="0" smtClean="0">
                <a:cs typeface="Nazanin" pitchFamily="2" charset="-78"/>
              </a:rPr>
              <a:t>فرآيند تبديل آب به بخار را تبخير گويند</a:t>
            </a:r>
          </a:p>
          <a:p>
            <a:pPr algn="r" rtl="1" eaLnBrk="1" hangingPunct="1"/>
            <a:r>
              <a:rPr lang="en-US" dirty="0" smtClean="0">
                <a:cs typeface="Nazanin" pitchFamily="2" charset="-78"/>
              </a:rPr>
              <a:t> </a:t>
            </a:r>
            <a:r>
              <a:rPr lang="fa-IR" dirty="0" smtClean="0">
                <a:cs typeface="Nazanin" pitchFamily="2" charset="-78"/>
              </a:rPr>
              <a:t>تبخير از سطوح آزاد آب، از سطح مرطوب خاک و از سطح گياهان(تعرق) صورت مي گيرد.</a:t>
            </a: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67067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4705"/>
            <a:ext cx="8229600" cy="720079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تبخير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(Evaporation) 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0768"/>
            <a:ext cx="7772400" cy="4752528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Char char="q"/>
            </a:pPr>
            <a:r>
              <a:rPr lang="fa-IR" dirty="0" smtClean="0">
                <a:cs typeface="Nazanin" pitchFamily="2" charset="-78"/>
              </a:rPr>
              <a:t>روش هاي برآورد تبخير از سطح آزاد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روش بيلان آب</a:t>
            </a:r>
          </a:p>
          <a:p>
            <a:pPr algn="r" rtl="1" eaLnBrk="1" hangingPunct="1"/>
            <a:r>
              <a:rPr lang="fa-IR" dirty="0" smtClean="0"/>
              <a:t>با روش حجمي بيلان </a:t>
            </a:r>
            <a:r>
              <a:rPr lang="fa-IR" dirty="0"/>
              <a:t>آب </a:t>
            </a:r>
            <a:r>
              <a:rPr lang="fa-IR" dirty="0" smtClean="0"/>
              <a:t>ورودي </a:t>
            </a:r>
            <a:r>
              <a:rPr lang="fa-IR" dirty="0"/>
              <a:t>و </a:t>
            </a:r>
            <a:r>
              <a:rPr lang="fa-IR" dirty="0" smtClean="0"/>
              <a:t>خروجي </a:t>
            </a:r>
            <a:r>
              <a:rPr lang="fa-IR" dirty="0"/>
              <a:t>به توده آب محاسبه </a:t>
            </a:r>
            <a:r>
              <a:rPr lang="fa-IR" dirty="0" smtClean="0"/>
              <a:t>ميگردد</a:t>
            </a:r>
          </a:p>
          <a:p>
            <a:pPr algn="r" rtl="1" eaLnBrk="1" hangingPunct="1"/>
            <a:endParaRPr lang="en-US" dirty="0"/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967387"/>
              </p:ext>
            </p:extLst>
          </p:nvPr>
        </p:nvGraphicFramePr>
        <p:xfrm>
          <a:off x="2195736" y="3789040"/>
          <a:ext cx="4997770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9" name="Equation" r:id="rId5" imgW="1282700" imgH="203200" progId="Equation.3">
                  <p:embed/>
                </p:oleObj>
              </mc:Choice>
              <mc:Fallback>
                <p:oleObj name="Equation" r:id="rId5" imgW="1282700" imgH="203200" progId="Equation.3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789040"/>
                        <a:ext cx="4997770" cy="79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579292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4705"/>
            <a:ext cx="8229600" cy="720079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تبخير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(Evaporation) 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0768"/>
            <a:ext cx="7772400" cy="4752528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Char char="q"/>
            </a:pPr>
            <a:r>
              <a:rPr lang="fa-IR" dirty="0" smtClean="0">
                <a:cs typeface="Nazanin" pitchFamily="2" charset="-78"/>
              </a:rPr>
              <a:t>روش هاي برآورد تبخير از سطح آزاد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روش بيلان آب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مساله </a:t>
            </a: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871296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35551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4705"/>
            <a:ext cx="8229600" cy="504055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تبخير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(Evaporation) 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24744"/>
            <a:ext cx="7772400" cy="4968552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Char char="q"/>
            </a:pPr>
            <a:r>
              <a:rPr lang="fa-IR" dirty="0" smtClean="0">
                <a:cs typeface="Nazanin" pitchFamily="2" charset="-78"/>
              </a:rPr>
              <a:t>روش هاي برآورد تبخير از سطح آزاد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روش بيلان آب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مساله </a:t>
            </a: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9" y="2708920"/>
            <a:ext cx="8280921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3868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4705"/>
            <a:ext cx="8229600" cy="720079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تبخير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(Evaporation) 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0768"/>
            <a:ext cx="8278688" cy="5400600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Char char="q"/>
            </a:pPr>
            <a:r>
              <a:rPr lang="fa-IR" dirty="0" smtClean="0">
                <a:cs typeface="Nazanin" pitchFamily="2" charset="-78"/>
              </a:rPr>
              <a:t>روش هاي برآورد تبخير از سطح آزاد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روش تشت تبخير</a:t>
            </a:r>
          </a:p>
          <a:p>
            <a:pPr marL="0" indent="0" algn="r" rtl="1" eaLnBrk="1" hangingPunct="1">
              <a:buNone/>
            </a:pPr>
            <a:r>
              <a:rPr lang="fa-IR" sz="2400" dirty="0"/>
              <a:t>با اندازه </a:t>
            </a:r>
            <a:r>
              <a:rPr lang="fa-IR" sz="2400" dirty="0" smtClean="0"/>
              <a:t>گيري </a:t>
            </a:r>
            <a:r>
              <a:rPr lang="fa-IR" sz="2400" dirty="0"/>
              <a:t>ارتفاع </a:t>
            </a:r>
            <a:r>
              <a:rPr lang="fa-IR" sz="2400" dirty="0" smtClean="0"/>
              <a:t>تبخير </a:t>
            </a:r>
            <a:r>
              <a:rPr lang="fa-IR" sz="2400" dirty="0"/>
              <a:t>انجام گرفته از تشتک </a:t>
            </a:r>
            <a:r>
              <a:rPr lang="fa-IR" sz="2400" dirty="0" smtClean="0"/>
              <a:t>تبخير </a:t>
            </a:r>
            <a:r>
              <a:rPr lang="fa-IR" sz="2400" dirty="0"/>
              <a:t>از سطح </a:t>
            </a:r>
            <a:r>
              <a:rPr lang="fa-IR" sz="2400" dirty="0" smtClean="0"/>
              <a:t>درياچه </a:t>
            </a:r>
            <a:r>
              <a:rPr lang="fa-IR" sz="2400" dirty="0"/>
              <a:t>با استفاده با </a:t>
            </a:r>
            <a:r>
              <a:rPr lang="fa-IR" sz="2400" dirty="0" smtClean="0"/>
              <a:t>ضريبي </a:t>
            </a:r>
            <a:r>
              <a:rPr lang="fa-IR" sz="2400" dirty="0"/>
              <a:t>که تابع </a:t>
            </a:r>
            <a:r>
              <a:rPr lang="fa-IR" sz="2400" dirty="0" smtClean="0"/>
              <a:t>ماه و </a:t>
            </a:r>
            <a:r>
              <a:rPr lang="fa-IR" sz="2400" dirty="0"/>
              <a:t>سال است بدست </a:t>
            </a:r>
            <a:r>
              <a:rPr lang="fa-IR" sz="2400" dirty="0" smtClean="0"/>
              <a:t>ميآيد</a:t>
            </a:r>
            <a:r>
              <a:rPr lang="fa-IR" sz="2400" dirty="0"/>
              <a:t>:</a:t>
            </a:r>
            <a:endParaRPr lang="en-US" sz="2400" dirty="0"/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172129"/>
              </p:ext>
            </p:extLst>
          </p:nvPr>
        </p:nvGraphicFramePr>
        <p:xfrm>
          <a:off x="611560" y="3284984"/>
          <a:ext cx="3168352" cy="679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3" name="Equation" r:id="rId5" imgW="774364" imgH="241195" progId="Equation.3">
                  <p:embed/>
                </p:oleObj>
              </mc:Choice>
              <mc:Fallback>
                <p:oleObj name="Equation" r:id="rId5" imgW="774364" imgH="241195" progId="Equation.3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284984"/>
                        <a:ext cx="3168352" cy="6795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lizadeh21300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2" t="56250" r="11827" b="19643"/>
          <a:stretch>
            <a:fillRect/>
          </a:stretch>
        </p:blipFill>
        <p:spPr bwMode="auto">
          <a:xfrm>
            <a:off x="4211960" y="3429000"/>
            <a:ext cx="4930864" cy="3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653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4705"/>
            <a:ext cx="8229600" cy="720079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تبخير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(Evaporation) 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0768"/>
            <a:ext cx="8278688" cy="5400600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Char char="q"/>
            </a:pPr>
            <a:r>
              <a:rPr lang="fa-IR" dirty="0" smtClean="0">
                <a:cs typeface="Nazanin" pitchFamily="2" charset="-78"/>
              </a:rPr>
              <a:t>روش هاي برآورد تبخير از سطح آزاد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روش تشت تبخير</a:t>
            </a:r>
          </a:p>
          <a:p>
            <a:pPr marL="0" indent="0" algn="r" rtl="1" eaLnBrk="1" hangingPunct="1">
              <a:buNone/>
            </a:pPr>
            <a:r>
              <a:rPr lang="fa-IR" sz="2400" dirty="0" smtClean="0"/>
              <a:t>مساله : </a:t>
            </a:r>
          </a:p>
          <a:p>
            <a:pPr marL="0" indent="0" algn="r" rtl="1" eaLnBrk="1" hangingPunct="1">
              <a:buNone/>
            </a:pPr>
            <a:endParaRPr lang="en-US" sz="2400" dirty="0"/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8496943" cy="179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5796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4705"/>
            <a:ext cx="8229600" cy="720079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تبخير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(Evaporation) 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0768"/>
            <a:ext cx="8278688" cy="5400600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Char char="q"/>
            </a:pPr>
            <a:r>
              <a:rPr lang="fa-IR" dirty="0" smtClean="0">
                <a:cs typeface="Nazanin" pitchFamily="2" charset="-78"/>
              </a:rPr>
              <a:t>روش هاي برآورد تبخير از سطح آزاد</a:t>
            </a:r>
          </a:p>
          <a:p>
            <a:pPr marL="0" indent="0" algn="r" rtl="1" eaLnBrk="1" hangingPunct="1">
              <a:buNone/>
            </a:pPr>
            <a:r>
              <a:rPr lang="fa-IR" sz="2400" dirty="0" smtClean="0"/>
              <a:t>انواع تشت تبخير : </a:t>
            </a:r>
          </a:p>
          <a:p>
            <a:pPr marL="0" indent="0" algn="r" rtl="1" eaLnBrk="1" hangingPunct="1">
              <a:buNone/>
            </a:pPr>
            <a:r>
              <a:rPr lang="fa-IR" sz="2400" dirty="0" smtClean="0"/>
              <a:t>الف ) تشت استاندارد انگليسي </a:t>
            </a:r>
          </a:p>
          <a:p>
            <a:pPr marL="0" indent="0" algn="r" rtl="1" eaLnBrk="1" hangingPunct="1">
              <a:buNone/>
            </a:pPr>
            <a:r>
              <a:rPr lang="fa-IR" sz="2400" dirty="0" smtClean="0"/>
              <a:t>ب ) تشت کلاس </a:t>
            </a:r>
            <a:r>
              <a:rPr lang="en-US" sz="2400" dirty="0" smtClean="0"/>
              <a:t>A</a:t>
            </a:r>
            <a:r>
              <a:rPr lang="fa-IR" sz="2400" dirty="0" smtClean="0"/>
              <a:t> (استاندارد آمريکايي)</a:t>
            </a:r>
          </a:p>
          <a:p>
            <a:pPr marL="0" indent="0" algn="r" rtl="1" eaLnBrk="1" hangingPunct="1">
              <a:buNone/>
            </a:pPr>
            <a:r>
              <a:rPr lang="fa-IR" sz="2400" dirty="0" smtClean="0"/>
              <a:t>ج ) تشت استاندارد روسي </a:t>
            </a:r>
          </a:p>
          <a:p>
            <a:pPr marL="0" indent="0" algn="r" rtl="1" eaLnBrk="1" hangingPunct="1">
              <a:buNone/>
            </a:pPr>
            <a:endParaRPr lang="fa-IR" sz="2400" dirty="0" smtClean="0"/>
          </a:p>
          <a:p>
            <a:pPr marL="0" indent="0" algn="r" rtl="1" eaLnBrk="1" hangingPunct="1">
              <a:buNone/>
            </a:pPr>
            <a:endParaRPr lang="en-US" sz="2400" dirty="0"/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4248472" cy="35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717032"/>
            <a:ext cx="3960441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14890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4705"/>
            <a:ext cx="8229600" cy="720079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تبخير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(Evaporation) 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0768"/>
            <a:ext cx="8278688" cy="5400600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Char char="q"/>
            </a:pPr>
            <a:r>
              <a:rPr lang="fa-IR" dirty="0" smtClean="0">
                <a:cs typeface="Nazanin" pitchFamily="2" charset="-78"/>
              </a:rPr>
              <a:t>روش هاي برآورد تبخير از سطح آزاد</a:t>
            </a:r>
          </a:p>
          <a:p>
            <a:pPr marL="0" indent="0" algn="r" rtl="1" eaLnBrk="1" hangingPunct="1">
              <a:buNone/>
            </a:pPr>
            <a:r>
              <a:rPr lang="fa-IR" sz="2400" dirty="0" smtClean="0"/>
              <a:t>تشت کلاس </a:t>
            </a:r>
            <a:r>
              <a:rPr lang="en-US" sz="2400" dirty="0" smtClean="0"/>
              <a:t>A</a:t>
            </a:r>
            <a:r>
              <a:rPr lang="fa-IR" sz="2400" dirty="0" smtClean="0"/>
              <a:t> (استاندارد آمريکايي)</a:t>
            </a:r>
          </a:p>
          <a:p>
            <a:pPr marL="0" indent="0" algn="r" rtl="1" eaLnBrk="1" hangingPunct="1">
              <a:buNone/>
            </a:pPr>
            <a:endParaRPr lang="fa-IR" sz="2400" dirty="0" smtClean="0"/>
          </a:p>
          <a:p>
            <a:pPr marL="0" indent="0" algn="r" rtl="1" eaLnBrk="1" hangingPunct="1">
              <a:buNone/>
            </a:pPr>
            <a:endParaRPr lang="en-US" sz="2400" dirty="0"/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6264696" cy="438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75182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9939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4705"/>
            <a:ext cx="8229600" cy="720079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تبخير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(Evaporation) 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0768"/>
            <a:ext cx="7772400" cy="5400600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Char char="q"/>
            </a:pPr>
            <a:r>
              <a:rPr lang="fa-IR" sz="2800" dirty="0" smtClean="0">
                <a:cs typeface="Nazanin" pitchFamily="2" charset="-78"/>
              </a:rPr>
              <a:t>روش هاي برآورد تبخير از سطح آزاد</a:t>
            </a:r>
          </a:p>
          <a:p>
            <a:pPr algn="r" rtl="1" eaLnBrk="1" hangingPunct="1"/>
            <a:r>
              <a:rPr lang="fa-IR" sz="2800" dirty="0" smtClean="0">
                <a:cs typeface="Nazanin" pitchFamily="2" charset="-78"/>
              </a:rPr>
              <a:t>معادلات تجربي</a:t>
            </a:r>
          </a:p>
          <a:p>
            <a:pPr algn="r" rtl="1" eaLnBrk="1" hangingPunct="1"/>
            <a:r>
              <a:rPr lang="fa-IR" sz="2800" dirty="0" smtClean="0"/>
              <a:t>براي تخمين تبخير </a:t>
            </a:r>
            <a:r>
              <a:rPr lang="fa-IR" sz="2800" dirty="0"/>
              <a:t>از سطح آزاد آب :</a:t>
            </a:r>
          </a:p>
          <a:p>
            <a:pPr algn="r" rtl="1" eaLnBrk="1" hangingPunct="1"/>
            <a:endParaRPr lang="fa-IR" sz="2800" dirty="0" smtClean="0">
              <a:cs typeface="Nazanin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sz="2800" dirty="0"/>
              <a:t>: </a:t>
            </a:r>
            <a:r>
              <a:rPr lang="fa-IR" sz="2800" dirty="0" smtClean="0"/>
              <a:t>تبخير </a:t>
            </a:r>
            <a:r>
              <a:rPr lang="fa-IR" sz="2800" dirty="0"/>
              <a:t>از سطح آزاد آب </a:t>
            </a:r>
            <a:r>
              <a:rPr lang="en-US" sz="2800" dirty="0"/>
              <a:t>mm/day</a:t>
            </a:r>
            <a:endParaRPr lang="fa-IR" sz="2800" dirty="0"/>
          </a:p>
          <a:p>
            <a:pPr algn="r" rtl="1">
              <a:spcBef>
                <a:spcPct val="50000"/>
              </a:spcBef>
            </a:pPr>
            <a:r>
              <a:rPr lang="en-US" sz="2800" dirty="0" err="1"/>
              <a:t>e</a:t>
            </a:r>
            <a:r>
              <a:rPr lang="en-US" sz="2800" baseline="-25000" dirty="0" err="1"/>
              <a:t>s</a:t>
            </a:r>
            <a:r>
              <a:rPr lang="fa-IR" sz="2800" baseline="-25000" dirty="0"/>
              <a:t>  </a:t>
            </a:r>
            <a:r>
              <a:rPr lang="fa-IR" sz="2800" dirty="0"/>
              <a:t>فشار بخار اشباع </a:t>
            </a:r>
            <a:r>
              <a:rPr lang="en-US" sz="2800" dirty="0"/>
              <a:t>mmHg</a:t>
            </a:r>
            <a:endParaRPr lang="fa-IR" sz="2800" dirty="0"/>
          </a:p>
          <a:p>
            <a:pPr algn="r" rtl="1">
              <a:spcBef>
                <a:spcPct val="50000"/>
              </a:spcBef>
            </a:pPr>
            <a:r>
              <a:rPr lang="en-US" sz="2800" dirty="0" err="1"/>
              <a:t>e</a:t>
            </a:r>
            <a:r>
              <a:rPr lang="en-US" sz="2800" baseline="-25000" dirty="0" err="1"/>
              <a:t>d</a:t>
            </a:r>
            <a:r>
              <a:rPr lang="fa-IR" sz="2800" baseline="-25000" dirty="0"/>
              <a:t>  </a:t>
            </a:r>
            <a:r>
              <a:rPr lang="fa-IR" sz="2800" dirty="0"/>
              <a:t> فشار بخار </a:t>
            </a:r>
            <a:r>
              <a:rPr lang="fa-IR" sz="2800" dirty="0" smtClean="0"/>
              <a:t>واقعي </a:t>
            </a:r>
            <a:r>
              <a:rPr lang="fa-IR" sz="2800" dirty="0"/>
              <a:t>در </a:t>
            </a:r>
            <a:r>
              <a:rPr lang="fa-IR" sz="2800" dirty="0" smtClean="0"/>
              <a:t>دماي </a:t>
            </a:r>
            <a:r>
              <a:rPr lang="fa-IR" sz="2800" dirty="0"/>
              <a:t>متوسط </a:t>
            </a:r>
            <a:r>
              <a:rPr lang="fa-IR" sz="2800" dirty="0" smtClean="0"/>
              <a:t>هواي </a:t>
            </a:r>
            <a:r>
              <a:rPr lang="en-US" sz="2800" dirty="0"/>
              <a:t>T</a:t>
            </a:r>
            <a:endParaRPr lang="fa-IR" sz="2800" dirty="0"/>
          </a:p>
          <a:p>
            <a:pPr algn="r" rtl="1">
              <a:spcBef>
                <a:spcPct val="50000"/>
              </a:spcBef>
            </a:pPr>
            <a:r>
              <a:rPr lang="en-US" sz="2800" dirty="0"/>
              <a:t>U</a:t>
            </a:r>
            <a:r>
              <a:rPr lang="en-US" sz="2800" baseline="-25000" dirty="0"/>
              <a:t>2</a:t>
            </a:r>
            <a:r>
              <a:rPr lang="fa-IR" sz="2800" baseline="-25000" dirty="0"/>
              <a:t>  </a:t>
            </a:r>
            <a:r>
              <a:rPr lang="fa-IR" sz="2800" dirty="0"/>
              <a:t>  سرعت متوسط روزانه باد در ارتفاع 2 </a:t>
            </a:r>
            <a:r>
              <a:rPr lang="fa-IR" sz="2800" dirty="0" smtClean="0"/>
              <a:t>متري </a:t>
            </a:r>
            <a:r>
              <a:rPr lang="fa-IR" sz="2800" dirty="0"/>
              <a:t>بر حسب </a:t>
            </a:r>
            <a:r>
              <a:rPr lang="en-US" sz="2800" dirty="0"/>
              <a:t> mile/day</a:t>
            </a:r>
            <a:endParaRPr lang="fa-IR" sz="2800" dirty="0"/>
          </a:p>
          <a:p>
            <a:pPr algn="r" rtl="1" eaLnBrk="1" hangingPunct="1"/>
            <a:endParaRPr lang="fa-IR" sz="2800" dirty="0" smtClean="0">
              <a:cs typeface="Nazanin" pitchFamily="2" charset="-78"/>
            </a:endParaRPr>
          </a:p>
          <a:p>
            <a:pPr algn="r" rtl="1" eaLnBrk="1" hangingPunct="1"/>
            <a:endParaRPr lang="fa-IR" sz="2800" dirty="0" smtClean="0">
              <a:cs typeface="Nazanin" pitchFamily="2" charset="-78"/>
            </a:endParaRPr>
          </a:p>
          <a:p>
            <a:pPr algn="r" rtl="1" eaLnBrk="1" hangingPunct="1"/>
            <a:endParaRPr lang="fa-IR" sz="2800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sz="2800" dirty="0" smtClean="0">
              <a:cs typeface="Nazanin" pitchFamily="2" charset="-78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201937"/>
              </p:ext>
            </p:extLst>
          </p:nvPr>
        </p:nvGraphicFramePr>
        <p:xfrm>
          <a:off x="971600" y="2954833"/>
          <a:ext cx="4204457" cy="501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2" name="Equation" r:id="rId5" imgW="1917700" imgH="228600" progId="Equation.3">
                  <p:embed/>
                </p:oleObj>
              </mc:Choice>
              <mc:Fallback>
                <p:oleObj name="Equation" r:id="rId5" imgW="1917700" imgH="228600" progId="Equation.3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954833"/>
                        <a:ext cx="4204457" cy="5015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476857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4705"/>
            <a:ext cx="8229600" cy="720079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تبخير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(Evaporation) 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0768"/>
            <a:ext cx="7772400" cy="5400600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Char char="q"/>
            </a:pPr>
            <a:r>
              <a:rPr lang="fa-IR" sz="2800" dirty="0" smtClean="0">
                <a:cs typeface="Nazanin" pitchFamily="2" charset="-78"/>
              </a:rPr>
              <a:t>روش هاي برآورد تبخير از سطح آزاد</a:t>
            </a:r>
          </a:p>
          <a:p>
            <a:pPr algn="r" rtl="1" eaLnBrk="1" hangingPunct="1"/>
            <a:r>
              <a:rPr lang="fa-IR" sz="2800" dirty="0" smtClean="0">
                <a:cs typeface="Nazanin" pitchFamily="2" charset="-78"/>
              </a:rPr>
              <a:t>معادلات تجربي</a:t>
            </a:r>
          </a:p>
          <a:p>
            <a:pPr algn="r" rtl="1" eaLnBrk="1" hangingPunct="1"/>
            <a:r>
              <a:rPr lang="fa-IR" sz="2800" dirty="0" smtClean="0"/>
              <a:t>براي تخمين تبخير </a:t>
            </a:r>
            <a:r>
              <a:rPr lang="fa-IR" sz="2800" dirty="0"/>
              <a:t>از سطح آزاد آب :</a:t>
            </a:r>
          </a:p>
          <a:p>
            <a:pPr algn="r" rtl="1">
              <a:spcBef>
                <a:spcPct val="50000"/>
              </a:spcBef>
            </a:pPr>
            <a:r>
              <a:rPr lang="fa-IR" sz="2800" dirty="0"/>
              <a:t>کمبود فشار بخار بخارهوا از رابطه </a:t>
            </a:r>
            <a:r>
              <a:rPr lang="fa-IR" sz="2800" dirty="0" smtClean="0"/>
              <a:t>زير </a:t>
            </a:r>
            <a:endParaRPr lang="fa-IR" sz="2800" dirty="0"/>
          </a:p>
          <a:p>
            <a:pPr algn="r" rtl="1" eaLnBrk="1" hangingPunct="1"/>
            <a:endParaRPr lang="fa-IR" sz="2800" dirty="0" smtClean="0">
              <a:cs typeface="Nazanin" pitchFamily="2" charset="-78"/>
            </a:endParaRPr>
          </a:p>
          <a:p>
            <a:pPr algn="r" rtl="1" eaLnBrk="1" hangingPunct="1"/>
            <a:endParaRPr lang="fa-IR" sz="2800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sz="2800" dirty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r>
              <a:rPr lang="fa-IR" sz="2800" dirty="0"/>
              <a:t>و سرعت باد در ارتفاع </a:t>
            </a:r>
            <a:r>
              <a:rPr lang="fa-IR" sz="2800" dirty="0" smtClean="0"/>
              <a:t>هاي </a:t>
            </a:r>
            <a:r>
              <a:rPr lang="fa-IR" sz="2800" dirty="0"/>
              <a:t>مختلف بر اساس رابطه  </a:t>
            </a:r>
            <a:r>
              <a:rPr lang="fa-IR" sz="2800" dirty="0" smtClean="0"/>
              <a:t>زير </a:t>
            </a:r>
            <a:r>
              <a:rPr lang="fa-IR" sz="2800" dirty="0"/>
              <a:t>بدست </a:t>
            </a:r>
            <a:r>
              <a:rPr lang="fa-IR" sz="2800" dirty="0" smtClean="0"/>
              <a:t>ميآيد</a:t>
            </a:r>
          </a:p>
          <a:p>
            <a:pPr algn="r" rtl="1" eaLnBrk="1" hangingPunct="1">
              <a:buFontTx/>
              <a:buNone/>
            </a:pPr>
            <a:endParaRPr lang="fa-IR" sz="2800" dirty="0" smtClean="0">
              <a:cs typeface="Nazanin" pitchFamily="2" charset="-78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521583"/>
              </p:ext>
            </p:extLst>
          </p:nvPr>
        </p:nvGraphicFramePr>
        <p:xfrm>
          <a:off x="1475656" y="3789040"/>
          <a:ext cx="5472608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3" name="Equation" r:id="rId5" imgW="3200400" imgH="736600" progId="Equation.3">
                  <p:embed/>
                </p:oleObj>
              </mc:Choice>
              <mc:Fallback>
                <p:oleObj name="Equation" r:id="rId5" imgW="3200400" imgH="736600" progId="Equation.3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789040"/>
                        <a:ext cx="5472608" cy="1052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717861"/>
              </p:ext>
            </p:extLst>
          </p:nvPr>
        </p:nvGraphicFramePr>
        <p:xfrm>
          <a:off x="2915816" y="5805264"/>
          <a:ext cx="244604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4" name="Equation" r:id="rId7" imgW="1091726" imgH="507780" progId="Equation.3">
                  <p:embed/>
                </p:oleObj>
              </mc:Choice>
              <mc:Fallback>
                <p:oleObj name="Equation" r:id="rId7" imgW="1091726" imgH="507780" progId="Equation.3">
                  <p:embed/>
                  <p:pic>
                    <p:nvPicPr>
                      <p:cNvPr id="0" name="Picture 2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5805264"/>
                        <a:ext cx="2446040" cy="74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75266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4705"/>
            <a:ext cx="8229600" cy="720079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تبخير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(Evaporation) 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0768"/>
            <a:ext cx="7772400" cy="5400600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Char char="q"/>
            </a:pPr>
            <a:r>
              <a:rPr lang="fa-IR" sz="2800" dirty="0" smtClean="0">
                <a:cs typeface="Nazanin" pitchFamily="2" charset="-78"/>
              </a:rPr>
              <a:t>روش هاي برآورد تبخير از سطح آزاد</a:t>
            </a:r>
          </a:p>
          <a:p>
            <a:pPr algn="r" rtl="1" eaLnBrk="1" hangingPunct="1"/>
            <a:r>
              <a:rPr lang="fa-IR" sz="2800" dirty="0" smtClean="0">
                <a:cs typeface="Nazanin" pitchFamily="2" charset="-78"/>
              </a:rPr>
              <a:t>معدلات تجربي</a:t>
            </a:r>
          </a:p>
          <a:p>
            <a:pPr algn="r" rtl="1" eaLnBrk="1" hangingPunct="1"/>
            <a:r>
              <a:rPr lang="fa-IR" sz="2800" dirty="0" smtClean="0"/>
              <a:t>براي تخمين تبخير </a:t>
            </a:r>
            <a:r>
              <a:rPr lang="fa-IR" sz="2800" dirty="0"/>
              <a:t>از سطح آزاد آب :</a:t>
            </a:r>
          </a:p>
          <a:p>
            <a:pPr algn="r" rtl="1" eaLnBrk="1" hangingPunct="1">
              <a:buFontTx/>
              <a:buNone/>
            </a:pPr>
            <a:r>
              <a:rPr lang="fa-IR" sz="2800" dirty="0" smtClean="0">
                <a:cs typeface="Nazanin" pitchFamily="2" charset="-78"/>
              </a:rPr>
              <a:t>مساله </a:t>
            </a:r>
          </a:p>
          <a:p>
            <a:pPr algn="r" rtl="1" eaLnBrk="1" hangingPunct="1">
              <a:buFontTx/>
              <a:buNone/>
            </a:pPr>
            <a:endParaRPr lang="fa-IR" sz="2800" dirty="0" smtClean="0">
              <a:cs typeface="Nazanin" pitchFamily="2" charset="-78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27" y="3645024"/>
            <a:ext cx="844934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0248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908720"/>
            <a:ext cx="8229600" cy="657819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تبخير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(Evaporation) 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fa-IR" dirty="0" smtClean="0">
                <a:cs typeface="Nazanin" pitchFamily="2" charset="-78"/>
              </a:rPr>
              <a:t>عوامل موثر بر تبخير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تابش خورشيد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رطوبت نسبي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سرعت باد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شوري آب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سطح تبخير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نوع گياه ( تعرق)</a:t>
            </a: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496596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4705"/>
            <a:ext cx="8229600" cy="720079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تبخير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(Evaporation) 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0768"/>
            <a:ext cx="7772400" cy="5400600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Char char="q"/>
            </a:pPr>
            <a:r>
              <a:rPr lang="fa-IR" sz="2800" dirty="0" smtClean="0">
                <a:cs typeface="Nazanin" pitchFamily="2" charset="-78"/>
              </a:rPr>
              <a:t>روش هاي برآورد تبخير از سطح آزاد</a:t>
            </a:r>
          </a:p>
          <a:p>
            <a:pPr algn="r" rtl="1" eaLnBrk="1" hangingPunct="1"/>
            <a:r>
              <a:rPr lang="fa-IR" sz="2800" dirty="0" smtClean="0">
                <a:cs typeface="Nazanin" pitchFamily="2" charset="-78"/>
              </a:rPr>
              <a:t>معادلات تجربي</a:t>
            </a:r>
          </a:p>
          <a:p>
            <a:pPr algn="r" rtl="1" eaLnBrk="1" hangingPunct="1"/>
            <a:r>
              <a:rPr lang="fa-IR" sz="2800" dirty="0" smtClean="0">
                <a:cs typeface="Nazanin" pitchFamily="2" charset="-78"/>
              </a:rPr>
              <a:t>فرمول ماير</a:t>
            </a:r>
          </a:p>
          <a:p>
            <a:pPr algn="r" rtl="1" eaLnBrk="1" hangingPunct="1"/>
            <a:r>
              <a:rPr lang="fa-IR" sz="2800" dirty="0" smtClean="0">
                <a:cs typeface="Nazanin" pitchFamily="2" charset="-78"/>
              </a:rPr>
              <a:t>فرمول دفتر عمران آمريکا</a:t>
            </a:r>
          </a:p>
          <a:p>
            <a:pPr algn="r" rtl="1" eaLnBrk="1" hangingPunct="1"/>
            <a:r>
              <a:rPr lang="fa-IR" sz="2800" dirty="0" smtClean="0">
                <a:cs typeface="Nazanin" pitchFamily="2" charset="-78"/>
              </a:rPr>
              <a:t>فرمول هفنر</a:t>
            </a:r>
          </a:p>
          <a:p>
            <a:pPr algn="r" rtl="1" eaLnBrk="1" hangingPunct="1"/>
            <a:r>
              <a:rPr lang="fa-IR" sz="2800" dirty="0" smtClean="0">
                <a:cs typeface="Nazanin" pitchFamily="2" charset="-78"/>
              </a:rPr>
              <a:t>فرمول شاهتين</a:t>
            </a:r>
          </a:p>
          <a:p>
            <a:pPr algn="r" rtl="1" eaLnBrk="1" hangingPunct="1"/>
            <a:r>
              <a:rPr lang="fa-IR" sz="2800" dirty="0" smtClean="0">
                <a:cs typeface="Nazanin" pitchFamily="2" charset="-78"/>
              </a:rPr>
              <a:t>فرمول مارسيانو</a:t>
            </a:r>
          </a:p>
          <a:p>
            <a:pPr algn="r" rtl="1" eaLnBrk="1" hangingPunct="1">
              <a:buFontTx/>
              <a:buNone/>
            </a:pPr>
            <a:r>
              <a:rPr lang="fa-IR" sz="2800" dirty="0" smtClean="0">
                <a:cs typeface="Nazanin" pitchFamily="2" charset="-78"/>
              </a:rPr>
              <a:t>در صورت اطلاع از دماي هوا، رطوبت نسبي و سرعت باد مي توان ميزان تبخير را از طريق فرمول هاي تجربي بدست آورد</a:t>
            </a:r>
          </a:p>
          <a:p>
            <a:pPr algn="r" rtl="1" eaLnBrk="1" hangingPunct="1">
              <a:buFontTx/>
              <a:buNone/>
            </a:pPr>
            <a:endParaRPr lang="fa-IR" sz="2800" dirty="0" smtClean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935038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4705"/>
            <a:ext cx="8229600" cy="720079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تبخير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(Evaporation) 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0768"/>
            <a:ext cx="7772400" cy="5400600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Char char="q"/>
            </a:pPr>
            <a:r>
              <a:rPr lang="fa-IR" sz="2800" dirty="0" smtClean="0">
                <a:cs typeface="Nazanin" pitchFamily="2" charset="-78"/>
              </a:rPr>
              <a:t>روش هاي برآورد تبخير از برف </a:t>
            </a:r>
          </a:p>
          <a:p>
            <a:pPr algn="r" rtl="1" eaLnBrk="1" hangingPunct="1">
              <a:buFontTx/>
              <a:buNone/>
            </a:pPr>
            <a:endParaRPr lang="fa-IR" sz="2800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sz="2800" dirty="0" smtClean="0">
              <a:cs typeface="Nazanin" pitchFamily="2" charset="-78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1988840"/>
            <a:ext cx="6905625" cy="475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8600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4705"/>
            <a:ext cx="8229600" cy="720079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تبخير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(Evaporation) 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0768"/>
            <a:ext cx="7772400" cy="5400600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Char char="q"/>
            </a:pPr>
            <a:r>
              <a:rPr lang="fa-IR" sz="2800" dirty="0" smtClean="0">
                <a:cs typeface="Nazanin" pitchFamily="2" charset="-78"/>
              </a:rPr>
              <a:t>روش هاي برآورد تبخير از برف </a:t>
            </a:r>
          </a:p>
          <a:p>
            <a:pPr algn="r" rtl="1" eaLnBrk="1" hangingPunct="1">
              <a:buFontTx/>
              <a:buNone/>
            </a:pPr>
            <a:endParaRPr lang="fa-IR" sz="2800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sz="2800" dirty="0" smtClean="0">
              <a:cs typeface="Nazanin" pitchFamily="2" charset="-78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19324"/>
            <a:ext cx="8017387" cy="286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87573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4705"/>
            <a:ext cx="8229600" cy="720079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تبخير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(Evaporation) 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0768"/>
            <a:ext cx="7772400" cy="5400600"/>
          </a:xfrm>
        </p:spPr>
        <p:txBody>
          <a:bodyPr/>
          <a:lstStyle/>
          <a:p>
            <a:pPr marL="342900" lvl="1" indent="-342900" algn="r" rtl="1" eaLnBrk="1" hangingPunct="1">
              <a:buFontTx/>
              <a:buChar char="•"/>
            </a:pPr>
            <a:r>
              <a:rPr lang="fa-IR" dirty="0" smtClean="0"/>
              <a:t>تبخير </a:t>
            </a:r>
            <a:r>
              <a:rPr lang="fa-IR" dirty="0"/>
              <a:t>از </a:t>
            </a:r>
            <a:r>
              <a:rPr lang="fa-IR" sz="3200" dirty="0"/>
              <a:t>سطوح مرطوب</a:t>
            </a:r>
            <a:r>
              <a:rPr lang="fa-IR" dirty="0"/>
              <a:t> خاک و </a:t>
            </a:r>
            <a:r>
              <a:rPr lang="fa-IR" dirty="0" smtClean="0"/>
              <a:t>گياه  </a:t>
            </a:r>
            <a:r>
              <a:rPr lang="en-US" dirty="0" smtClean="0"/>
              <a:t>)</a:t>
            </a:r>
            <a:r>
              <a:rPr lang="fa-IR" dirty="0"/>
              <a:t> تبخير و تعرق </a:t>
            </a:r>
            <a:r>
              <a:rPr lang="en-US" dirty="0" smtClean="0"/>
              <a:t>(</a:t>
            </a:r>
            <a:endParaRPr lang="fa-IR" dirty="0"/>
          </a:p>
          <a:p>
            <a:pPr lvl="1" algn="r" rtl="1">
              <a:spcBef>
                <a:spcPct val="50000"/>
              </a:spcBef>
            </a:pPr>
            <a:r>
              <a:rPr lang="fa-IR" dirty="0" smtClean="0"/>
              <a:t>تبخير </a:t>
            </a:r>
            <a:r>
              <a:rPr lang="fa-IR" dirty="0"/>
              <a:t>و تعرق </a:t>
            </a:r>
            <a:r>
              <a:rPr lang="fa-IR" sz="3200" dirty="0"/>
              <a:t>واقعي</a:t>
            </a:r>
            <a:r>
              <a:rPr lang="fa-IR" dirty="0"/>
              <a:t> </a:t>
            </a:r>
          </a:p>
          <a:p>
            <a:pPr lvl="2" algn="r" rtl="1">
              <a:spcBef>
                <a:spcPct val="50000"/>
              </a:spcBef>
              <a:buFontTx/>
              <a:buChar char="-"/>
            </a:pPr>
            <a:r>
              <a:rPr lang="fa-IR" dirty="0"/>
              <a:t>استفاده از ليسيمتر  </a:t>
            </a:r>
            <a:r>
              <a:rPr lang="en-US" dirty="0" smtClean="0"/>
              <a:t>(</a:t>
            </a:r>
            <a:r>
              <a:rPr lang="en-US" dirty="0" err="1" smtClean="0"/>
              <a:t>lysimeter</a:t>
            </a:r>
            <a:r>
              <a:rPr lang="en-US" dirty="0" smtClean="0"/>
              <a:t>)</a:t>
            </a:r>
          </a:p>
          <a:p>
            <a:pPr lvl="2" algn="r" rtl="1">
              <a:spcBef>
                <a:spcPct val="50000"/>
              </a:spcBef>
              <a:buFontTx/>
              <a:buChar char="-"/>
            </a:pPr>
            <a:r>
              <a:rPr lang="fa-IR" dirty="0" smtClean="0"/>
              <a:t>فرمول تجربي (تورک)</a:t>
            </a:r>
          </a:p>
          <a:p>
            <a:pPr lvl="2" algn="r" rtl="1">
              <a:spcBef>
                <a:spcPct val="50000"/>
              </a:spcBef>
              <a:buFontTx/>
              <a:buChar char="-"/>
            </a:pPr>
            <a:r>
              <a:rPr lang="fa-IR" dirty="0" smtClean="0"/>
              <a:t>سنجش از دور </a:t>
            </a:r>
            <a:endParaRPr lang="fa-IR" dirty="0"/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56063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908720"/>
            <a:ext cx="8229600" cy="657819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تبخير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(Evaporation) 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8134672" cy="4968552"/>
          </a:xfrm>
        </p:spPr>
        <p:txBody>
          <a:bodyPr/>
          <a:lstStyle/>
          <a:p>
            <a:pPr marL="0" indent="0" algn="r" rtl="1" eaLnBrk="1" hangingPunct="1">
              <a:buNone/>
            </a:pPr>
            <a:r>
              <a:rPr lang="fa-IR" dirty="0" smtClean="0">
                <a:cs typeface="Nazanin" pitchFamily="2" charset="-78"/>
              </a:rPr>
              <a:t>اندازه گيري تبخير و تعرق واقعي</a:t>
            </a:r>
          </a:p>
          <a:p>
            <a:pPr algn="r" rtl="1" eaLnBrk="1" hangingPunct="1"/>
            <a:r>
              <a:rPr lang="en-US" dirty="0" err="1" smtClean="0"/>
              <a:t>Lysimeter</a:t>
            </a:r>
            <a:r>
              <a:rPr lang="fa-IR" dirty="0" smtClean="0">
                <a:cs typeface="Nazanin" pitchFamily="2" charset="-78"/>
              </a:rPr>
              <a:t> </a:t>
            </a:r>
          </a:p>
          <a:p>
            <a:pPr algn="r" rtl="1" eaLnBrk="1" hangingPunct="1">
              <a:buFont typeface="Wingdings" pitchFamily="2" charset="2"/>
              <a:buChar char="ü"/>
            </a:pPr>
            <a:r>
              <a:rPr lang="en-US" dirty="0" err="1" smtClean="0"/>
              <a:t>Lysimeter</a:t>
            </a:r>
            <a:r>
              <a:rPr lang="fa-IR" dirty="0" smtClean="0"/>
              <a:t> معمولا </a:t>
            </a:r>
            <a:r>
              <a:rPr lang="fa-IR" dirty="0"/>
              <a:t>در </a:t>
            </a:r>
            <a:r>
              <a:rPr lang="fa-IR" dirty="0" smtClean="0"/>
              <a:t>ايستگاههاي تحقيقاتي </a:t>
            </a:r>
            <a:r>
              <a:rPr lang="fa-IR" dirty="0"/>
              <a:t>نصب </a:t>
            </a:r>
            <a:r>
              <a:rPr lang="fa-IR" dirty="0" smtClean="0"/>
              <a:t>ميشود</a:t>
            </a:r>
            <a:r>
              <a:rPr lang="fa-IR" dirty="0"/>
              <a:t>. </a:t>
            </a:r>
            <a:endParaRPr lang="fa-IR" dirty="0" smtClean="0"/>
          </a:p>
          <a:p>
            <a:pPr algn="r" rtl="1" eaLnBrk="1" hangingPunct="1">
              <a:buFont typeface="Wingdings" pitchFamily="2" charset="2"/>
              <a:buChar char="ü"/>
            </a:pPr>
            <a:r>
              <a:rPr lang="fa-IR" dirty="0" smtClean="0"/>
              <a:t>از يک </a:t>
            </a:r>
            <a:r>
              <a:rPr lang="fa-IR" dirty="0"/>
              <a:t>تانک </a:t>
            </a:r>
            <a:r>
              <a:rPr lang="fa-IR" dirty="0" smtClean="0"/>
              <a:t>يا </a:t>
            </a:r>
            <a:r>
              <a:rPr lang="fa-IR" dirty="0"/>
              <a:t>مخزن </a:t>
            </a:r>
            <a:r>
              <a:rPr lang="fa-IR" dirty="0" smtClean="0"/>
              <a:t>تشکيل </a:t>
            </a:r>
            <a:r>
              <a:rPr lang="fa-IR" dirty="0"/>
              <a:t>شده که پر از خاک است</a:t>
            </a:r>
            <a:r>
              <a:rPr lang="fa-IR" dirty="0" smtClean="0"/>
              <a:t>.</a:t>
            </a:r>
          </a:p>
          <a:p>
            <a:pPr algn="r" rtl="1" eaLnBrk="1" hangingPunct="1">
              <a:buFont typeface="Wingdings" pitchFamily="2" charset="2"/>
              <a:buChar char="ü"/>
            </a:pPr>
            <a:r>
              <a:rPr lang="fa-IR" dirty="0" smtClean="0"/>
              <a:t> </a:t>
            </a:r>
            <a:r>
              <a:rPr lang="fa-IR" dirty="0"/>
              <a:t>با اندازه </a:t>
            </a:r>
            <a:r>
              <a:rPr lang="fa-IR" dirty="0" smtClean="0"/>
              <a:t>گيري </a:t>
            </a:r>
            <a:r>
              <a:rPr lang="fa-IR" dirty="0"/>
              <a:t>وزن مخزن </a:t>
            </a:r>
            <a:r>
              <a:rPr lang="fa-IR" dirty="0" smtClean="0"/>
              <a:t>حاوي گياه </a:t>
            </a:r>
            <a:r>
              <a:rPr lang="fa-IR" dirty="0"/>
              <a:t>و خاک و </a:t>
            </a:r>
            <a:r>
              <a:rPr lang="fa-IR" dirty="0" smtClean="0"/>
              <a:t>يا </a:t>
            </a:r>
            <a:r>
              <a:rPr lang="fa-IR" dirty="0"/>
              <a:t>با اندازه </a:t>
            </a:r>
            <a:r>
              <a:rPr lang="fa-IR" dirty="0" smtClean="0"/>
              <a:t>گيري </a:t>
            </a:r>
            <a:r>
              <a:rPr lang="fa-IR" dirty="0"/>
              <a:t>آب </a:t>
            </a:r>
            <a:r>
              <a:rPr lang="fa-IR" dirty="0" smtClean="0"/>
              <a:t>زهکشي </a:t>
            </a:r>
            <a:r>
              <a:rPr lang="fa-IR" dirty="0"/>
              <a:t>شده از آن در طول </a:t>
            </a:r>
            <a:r>
              <a:rPr lang="fa-IR" dirty="0" smtClean="0"/>
              <a:t>زمانهاي </a:t>
            </a:r>
            <a:r>
              <a:rPr lang="fa-IR" dirty="0"/>
              <a:t>مختلف مقدار آب </a:t>
            </a:r>
            <a:r>
              <a:rPr lang="fa-IR" dirty="0" smtClean="0"/>
              <a:t>تبخيرشده </a:t>
            </a:r>
            <a:r>
              <a:rPr lang="fa-IR" dirty="0"/>
              <a:t>از </a:t>
            </a:r>
            <a:r>
              <a:rPr lang="fa-IR" dirty="0" smtClean="0"/>
              <a:t>گياه  </a:t>
            </a:r>
            <a:r>
              <a:rPr lang="fa-IR" dirty="0"/>
              <a:t>در طول دوره </a:t>
            </a:r>
            <a:r>
              <a:rPr lang="fa-IR" dirty="0" smtClean="0"/>
              <a:t>زماني </a:t>
            </a:r>
            <a:r>
              <a:rPr lang="fa-IR" dirty="0"/>
              <a:t>خاص بدست </a:t>
            </a:r>
            <a:r>
              <a:rPr lang="fa-IR" dirty="0" smtClean="0"/>
              <a:t>مي آيد</a:t>
            </a:r>
            <a:r>
              <a:rPr lang="fa-IR" dirty="0"/>
              <a:t>.</a:t>
            </a: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106171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908720"/>
            <a:ext cx="8229600" cy="657819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تبخير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(Evaporation) 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8134672" cy="4968552"/>
          </a:xfrm>
        </p:spPr>
        <p:txBody>
          <a:bodyPr/>
          <a:lstStyle/>
          <a:p>
            <a:pPr marL="0" indent="0" algn="r" rtl="1" eaLnBrk="1" hangingPunct="1">
              <a:buNone/>
            </a:pPr>
            <a:r>
              <a:rPr lang="fa-IR" dirty="0">
                <a:cs typeface="Nazanin" pitchFamily="2" charset="-78"/>
              </a:rPr>
              <a:t>اندازه </a:t>
            </a:r>
            <a:r>
              <a:rPr lang="fa-IR" dirty="0" smtClean="0">
                <a:cs typeface="Nazanin" pitchFamily="2" charset="-78"/>
              </a:rPr>
              <a:t>گيري </a:t>
            </a:r>
            <a:r>
              <a:rPr lang="fa-IR" dirty="0">
                <a:cs typeface="Nazanin" pitchFamily="2" charset="-78"/>
              </a:rPr>
              <a:t>تبخير و تعرق واقعي</a:t>
            </a:r>
          </a:p>
          <a:p>
            <a:pPr algn="r" rtl="1" eaLnBrk="1" hangingPunct="1"/>
            <a:r>
              <a:rPr lang="en-US" dirty="0" err="1" smtClean="0"/>
              <a:t>Lysimeter</a:t>
            </a:r>
            <a:endParaRPr lang="fa-IR" dirty="0" smtClean="0"/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ليسيمتر زهکش دار (غير وزني)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ليسيمتر وزني</a:t>
            </a: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553690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908720"/>
            <a:ext cx="8229600" cy="657819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تبخير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(Evaporation) 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8134672" cy="4968552"/>
          </a:xfrm>
        </p:spPr>
        <p:txBody>
          <a:bodyPr/>
          <a:lstStyle/>
          <a:p>
            <a:pPr marL="0" indent="0" algn="r" rtl="1" eaLnBrk="1" hangingPunct="1">
              <a:buNone/>
            </a:pPr>
            <a:r>
              <a:rPr lang="fa-IR" dirty="0">
                <a:cs typeface="Nazanin" pitchFamily="2" charset="-78"/>
              </a:rPr>
              <a:t>اندازه </a:t>
            </a:r>
            <a:r>
              <a:rPr lang="fa-IR" dirty="0" smtClean="0">
                <a:cs typeface="Nazanin" pitchFamily="2" charset="-78"/>
              </a:rPr>
              <a:t>گيري </a:t>
            </a:r>
            <a:r>
              <a:rPr lang="fa-IR" dirty="0">
                <a:cs typeface="Nazanin" pitchFamily="2" charset="-78"/>
              </a:rPr>
              <a:t>تبخير و تعرق واقعي</a:t>
            </a:r>
          </a:p>
          <a:p>
            <a:pPr algn="r" rtl="1" eaLnBrk="1" hangingPunct="1"/>
            <a:r>
              <a:rPr lang="en-US" dirty="0" err="1"/>
              <a:t>Lysimeter</a:t>
            </a:r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3068960"/>
            <a:ext cx="65151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01074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908720"/>
            <a:ext cx="8229600" cy="657819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تبخير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(Evaporation) 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8134672" cy="4968552"/>
          </a:xfrm>
        </p:spPr>
        <p:txBody>
          <a:bodyPr/>
          <a:lstStyle/>
          <a:p>
            <a:pPr marL="0" indent="0" algn="r" rtl="1" eaLnBrk="1" hangingPunct="1">
              <a:buNone/>
            </a:pPr>
            <a:r>
              <a:rPr lang="fa-IR" dirty="0">
                <a:cs typeface="Nazanin" pitchFamily="2" charset="-78"/>
              </a:rPr>
              <a:t>اندازه </a:t>
            </a:r>
            <a:r>
              <a:rPr lang="fa-IR" dirty="0" smtClean="0">
                <a:cs typeface="Nazanin" pitchFamily="2" charset="-78"/>
              </a:rPr>
              <a:t>گيري </a:t>
            </a:r>
            <a:r>
              <a:rPr lang="fa-IR" dirty="0">
                <a:cs typeface="Nazanin" pitchFamily="2" charset="-78"/>
              </a:rPr>
              <a:t>تبخير و تعرق واقعي</a:t>
            </a:r>
          </a:p>
          <a:p>
            <a:pPr algn="r" rtl="1" eaLnBrk="1" hangingPunct="1"/>
            <a:r>
              <a:rPr lang="en-US" dirty="0" err="1"/>
              <a:t>Lysimeter</a:t>
            </a:r>
            <a:endParaRPr lang="fa-IR" dirty="0">
              <a:cs typeface="Nazanin" pitchFamily="2" charset="-78"/>
            </a:endParaRPr>
          </a:p>
          <a:p>
            <a:pPr marL="0" indent="0" algn="r" rtl="1" eaLnBrk="1" hangingPunct="1">
              <a:buNone/>
            </a:pPr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68960"/>
            <a:ext cx="4076700" cy="348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2312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908720"/>
            <a:ext cx="8229600" cy="657819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تبخير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(Evaporation) 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8134672" cy="4968552"/>
          </a:xfrm>
        </p:spPr>
        <p:txBody>
          <a:bodyPr/>
          <a:lstStyle/>
          <a:p>
            <a:pPr marL="0" indent="0" algn="r" rtl="1" eaLnBrk="1" hangingPunct="1">
              <a:buNone/>
            </a:pPr>
            <a:r>
              <a:rPr lang="fa-IR" dirty="0">
                <a:cs typeface="Nazanin" pitchFamily="2" charset="-78"/>
              </a:rPr>
              <a:t>اندازه </a:t>
            </a:r>
            <a:r>
              <a:rPr lang="fa-IR" dirty="0" smtClean="0">
                <a:cs typeface="Nazanin" pitchFamily="2" charset="-78"/>
              </a:rPr>
              <a:t>گيري </a:t>
            </a:r>
            <a:r>
              <a:rPr lang="fa-IR" dirty="0">
                <a:cs typeface="Nazanin" pitchFamily="2" charset="-78"/>
              </a:rPr>
              <a:t>تبخير و تعرق واقعي</a:t>
            </a:r>
          </a:p>
          <a:p>
            <a:pPr algn="r" rtl="1" eaLnBrk="1" hangingPunct="1"/>
            <a:r>
              <a:rPr lang="en-US" dirty="0" err="1"/>
              <a:t>Lysimeter</a:t>
            </a:r>
            <a:endParaRPr lang="fa-IR" dirty="0">
              <a:cs typeface="Nazanin" pitchFamily="2" charset="-78"/>
            </a:endParaRPr>
          </a:p>
          <a:p>
            <a:pPr marL="0" indent="0" algn="r" rtl="1" eaLnBrk="1" hangingPunct="1">
              <a:buNone/>
            </a:pPr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84114"/>
            <a:ext cx="3240360" cy="315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40968"/>
            <a:ext cx="34861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84062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908720"/>
            <a:ext cx="8229600" cy="657819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تبخير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(Evaporation) 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134672" cy="5256584"/>
          </a:xfrm>
        </p:spPr>
        <p:txBody>
          <a:bodyPr/>
          <a:lstStyle/>
          <a:p>
            <a:pPr marL="0" indent="0" algn="r" rtl="1" eaLnBrk="1" hangingPunct="1">
              <a:buNone/>
            </a:pPr>
            <a:r>
              <a:rPr lang="fa-IR" dirty="0">
                <a:cs typeface="Nazanin" pitchFamily="2" charset="-78"/>
              </a:rPr>
              <a:t>اندازه </a:t>
            </a:r>
            <a:r>
              <a:rPr lang="fa-IR" dirty="0" smtClean="0">
                <a:cs typeface="Nazanin" pitchFamily="2" charset="-78"/>
              </a:rPr>
              <a:t>گيري </a:t>
            </a:r>
            <a:r>
              <a:rPr lang="fa-IR" dirty="0">
                <a:cs typeface="Nazanin" pitchFamily="2" charset="-78"/>
              </a:rPr>
              <a:t>تبخير و تعرق واقعي</a:t>
            </a:r>
          </a:p>
          <a:p>
            <a:pPr algn="r" rtl="1" eaLnBrk="1" hangingPunct="1"/>
            <a:r>
              <a:rPr lang="fa-IR" dirty="0" smtClean="0"/>
              <a:t>فرمول تجربي</a:t>
            </a:r>
          </a:p>
          <a:p>
            <a:pPr algn="r" rtl="1" eaLnBrk="1" hangingPunct="1"/>
            <a:endParaRPr lang="fa-IR" dirty="0" smtClean="0"/>
          </a:p>
          <a:p>
            <a:pPr algn="r" rtl="1" eaLnBrk="1" hangingPunct="1"/>
            <a:endParaRPr lang="fa-IR" dirty="0">
              <a:cs typeface="Nazanin" pitchFamily="2" charset="-78"/>
            </a:endParaRPr>
          </a:p>
          <a:p>
            <a:pPr marL="0" indent="0" algn="r" rtl="1" eaLnBrk="1" hangingPunct="1">
              <a:buNone/>
            </a:pPr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8064896" cy="421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02126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908720"/>
            <a:ext cx="8229600" cy="657819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تبخير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(Evaporation) 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fa-IR" dirty="0" smtClean="0">
                <a:cs typeface="Nazanin" pitchFamily="2" charset="-78"/>
              </a:rPr>
              <a:t>عوامل موثر بر ميزان آبي که زمين بر اثر تبخير و تعرق از دست مي دهد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عوامل اقليمي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نوع گياهان 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درصد پوشش گياهي </a:t>
            </a: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68370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908720"/>
            <a:ext cx="8229600" cy="657819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تبخير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(Evaporation) 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134672" cy="5256584"/>
          </a:xfrm>
        </p:spPr>
        <p:txBody>
          <a:bodyPr/>
          <a:lstStyle/>
          <a:p>
            <a:pPr marL="0" indent="0" algn="r" rtl="1" eaLnBrk="1" hangingPunct="1">
              <a:buNone/>
            </a:pPr>
            <a:r>
              <a:rPr lang="fa-IR" dirty="0">
                <a:cs typeface="Nazanin" pitchFamily="2" charset="-78"/>
              </a:rPr>
              <a:t>اندازه </a:t>
            </a:r>
            <a:r>
              <a:rPr lang="fa-IR" dirty="0" smtClean="0">
                <a:cs typeface="Nazanin" pitchFamily="2" charset="-78"/>
              </a:rPr>
              <a:t>گيري </a:t>
            </a:r>
            <a:r>
              <a:rPr lang="fa-IR" dirty="0">
                <a:cs typeface="Nazanin" pitchFamily="2" charset="-78"/>
              </a:rPr>
              <a:t>تبخير و تعرق واقعي</a:t>
            </a:r>
          </a:p>
          <a:p>
            <a:pPr algn="r" rtl="1" eaLnBrk="1" hangingPunct="1"/>
            <a:r>
              <a:rPr lang="fa-IR" dirty="0" smtClean="0"/>
              <a:t>فرمول تجربي </a:t>
            </a:r>
          </a:p>
          <a:p>
            <a:pPr algn="r" rtl="1" eaLnBrk="1" hangingPunct="1"/>
            <a:endParaRPr lang="fa-IR" dirty="0" smtClean="0"/>
          </a:p>
          <a:p>
            <a:pPr algn="r" rtl="1" eaLnBrk="1" hangingPunct="1"/>
            <a:endParaRPr lang="fa-IR" dirty="0">
              <a:cs typeface="Nazanin" pitchFamily="2" charset="-78"/>
            </a:endParaRPr>
          </a:p>
          <a:p>
            <a:pPr marL="0" indent="0" algn="r" rtl="1" eaLnBrk="1" hangingPunct="1">
              <a:buNone/>
            </a:pPr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67000"/>
            <a:ext cx="8424936" cy="220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1066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764704"/>
            <a:ext cx="8229600" cy="657819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تبخير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(Evaporation) 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8439472" cy="5284440"/>
          </a:xfrm>
        </p:spPr>
        <p:txBody>
          <a:bodyPr/>
          <a:lstStyle/>
          <a:p>
            <a:pPr marL="0" indent="0" algn="r" rtl="1" eaLnBrk="1" hangingPunct="1">
              <a:buNone/>
            </a:pPr>
            <a:r>
              <a:rPr lang="fa-IR" b="1" dirty="0" smtClean="0">
                <a:cs typeface="Nazanin" pitchFamily="2" charset="-78"/>
              </a:rPr>
              <a:t>اندازه گيري تبخير و تعرق واقعي</a:t>
            </a:r>
          </a:p>
          <a:p>
            <a:pPr marL="0" indent="0" algn="r" rtl="1" eaLnBrk="1" hangingPunct="1">
              <a:buNone/>
            </a:pPr>
            <a:r>
              <a:rPr lang="en-US" dirty="0">
                <a:cs typeface="Nazanin" pitchFamily="2" charset="-78"/>
              </a:rPr>
              <a:t> </a:t>
            </a:r>
            <a:r>
              <a:rPr lang="fa-IR" dirty="0" smtClean="0">
                <a:cs typeface="Nazanin" pitchFamily="2" charset="-78"/>
              </a:rPr>
              <a:t>فرمول تورک اصلاح شده </a:t>
            </a:r>
          </a:p>
          <a:p>
            <a:pPr marL="0" indent="0" algn="r" rtl="1" eaLnBrk="1" hangingPunct="1">
              <a:buNone/>
            </a:pPr>
            <a:r>
              <a:rPr lang="fa-IR" dirty="0" smtClean="0">
                <a:cs typeface="Nazanin" pitchFamily="2" charset="-78"/>
              </a:rPr>
              <a:t>با رطوبت نسبی بالای 50%</a:t>
            </a:r>
          </a:p>
          <a:p>
            <a:pPr marL="0" indent="0" algn="r" rtl="1" eaLnBrk="1" hangingPunct="1">
              <a:buNone/>
            </a:pPr>
            <a:endParaRPr lang="fa-IR" dirty="0" smtClean="0">
              <a:cs typeface="Nazanin" pitchFamily="2" charset="-78"/>
            </a:endParaRPr>
          </a:p>
          <a:p>
            <a:pPr marL="0" indent="0" algn="r" rtl="1" eaLnBrk="1" hangingPunct="1">
              <a:buNone/>
            </a:pPr>
            <a:r>
              <a:rPr lang="fa-IR" dirty="0" smtClean="0">
                <a:cs typeface="Nazanin" pitchFamily="2" charset="-78"/>
              </a:rPr>
              <a:t>با رطوبت نسبی کمتر از 50%</a:t>
            </a:r>
          </a:p>
          <a:p>
            <a:pPr marL="0" indent="0" algn="r" rtl="1" eaLnBrk="1" hangingPunct="1">
              <a:buNone/>
            </a:pPr>
            <a:endParaRPr lang="fa-IR" dirty="0">
              <a:cs typeface="Nazanin" pitchFamily="2" charset="-78"/>
            </a:endParaRPr>
          </a:p>
          <a:p>
            <a:pPr marL="0" indent="0" algn="r" rtl="1" eaLnBrk="1" hangingPunct="1">
              <a:buNone/>
            </a:pPr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228600" y="3048000"/>
          <a:ext cx="588645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7" name="Document" r:id="rId5" imgW="5965422" imgH="768051" progId="Word.Document.12">
                  <p:embed/>
                </p:oleObj>
              </mc:Choice>
              <mc:Fallback>
                <p:oleObj name="Document" r:id="rId5" imgW="5965422" imgH="768051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048000"/>
                        <a:ext cx="5886450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2" name="Object 6"/>
          <p:cNvGraphicFramePr>
            <a:graphicFrameLocks noChangeAspect="1"/>
          </p:cNvGraphicFramePr>
          <p:nvPr/>
        </p:nvGraphicFramePr>
        <p:xfrm>
          <a:off x="533400" y="4191000"/>
          <a:ext cx="59563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8" name="Document" r:id="rId7" imgW="5965422" imgH="619048" progId="Word.Document.12">
                  <p:embed/>
                </p:oleObj>
              </mc:Choice>
              <mc:Fallback>
                <p:oleObj name="Document" r:id="rId7" imgW="5965422" imgH="619048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91000"/>
                        <a:ext cx="59563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34864" y="5029200"/>
            <a:ext cx="363288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89521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764704"/>
            <a:ext cx="8229600" cy="657819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تبخير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(Evaporation) 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8287072" cy="5284440"/>
          </a:xfrm>
        </p:spPr>
        <p:txBody>
          <a:bodyPr/>
          <a:lstStyle/>
          <a:p>
            <a:pPr marL="0" indent="0" algn="r" rtl="1" eaLnBrk="1" hangingPunct="1">
              <a:buNone/>
            </a:pPr>
            <a:r>
              <a:rPr lang="fa-IR" dirty="0" smtClean="0">
                <a:cs typeface="Nazanin" pitchFamily="2" charset="-78"/>
              </a:rPr>
              <a:t>اندازه گيري تبخير و تعرق واقعي</a:t>
            </a:r>
          </a:p>
          <a:p>
            <a:pPr marL="0" indent="0" algn="r" rtl="1" eaLnBrk="1" hangingPunct="1">
              <a:buNone/>
            </a:pPr>
            <a:r>
              <a:rPr lang="en-US" dirty="0">
                <a:cs typeface="Nazanin" pitchFamily="2" charset="-78"/>
              </a:rPr>
              <a:t> </a:t>
            </a:r>
            <a:r>
              <a:rPr lang="fa-IR" dirty="0" smtClean="0">
                <a:cs typeface="Nazanin" pitchFamily="2" charset="-78"/>
              </a:rPr>
              <a:t>متوسط دماي </a:t>
            </a:r>
            <a:r>
              <a:rPr lang="fa-IR" smtClean="0">
                <a:cs typeface="Nazanin" pitchFamily="2" charset="-78"/>
              </a:rPr>
              <a:t>شهر </a:t>
            </a:r>
            <a:r>
              <a:rPr lang="fa-IR" smtClean="0">
                <a:cs typeface="Nazanin" pitchFamily="2" charset="-78"/>
              </a:rPr>
              <a:t>دامغان در </a:t>
            </a:r>
            <a:r>
              <a:rPr lang="fa-IR" dirty="0" smtClean="0">
                <a:cs typeface="Nazanin" pitchFamily="2" charset="-78"/>
              </a:rPr>
              <a:t>ماه خرداد 16 درجه سانتيگراد و رطوبت نسبي آن 40% است ميزان تبخير و تعرق را به روش تورک حساب کنيد.</a:t>
            </a:r>
            <a:endParaRPr lang="en-US" dirty="0" smtClean="0">
              <a:cs typeface="Nazanin" pitchFamily="2" charset="-78"/>
            </a:endParaRPr>
          </a:p>
          <a:p>
            <a:pPr marL="0" indent="0" algn="r" rtl="1" eaLnBrk="1" hangingPunct="1">
              <a:buNone/>
            </a:pPr>
            <a:endParaRPr lang="en-US" dirty="0" smtClean="0">
              <a:cs typeface="Nazanin" pitchFamily="2" charset="-78"/>
            </a:endParaRPr>
          </a:p>
          <a:p>
            <a:pPr marL="0" indent="0" algn="r" rtl="1" eaLnBrk="1" hangingPunct="1">
              <a:buNone/>
            </a:pPr>
            <a:r>
              <a:rPr lang="en-US" dirty="0" smtClean="0">
                <a:cs typeface="Nazanin" pitchFamily="2" charset="-78"/>
              </a:rPr>
              <a:t> </a:t>
            </a:r>
            <a:r>
              <a:rPr lang="fa-IR" dirty="0" smtClean="0">
                <a:cs typeface="Nazanin" pitchFamily="2" charset="-78"/>
              </a:rPr>
              <a:t>متوسط دماي شهر مشهد در ماه مرداد20درجه سانتيگراد و رطوبت نسبي آن 55% است ميزان تبخير و تعرق را به روش تورک حساب کنيد.</a:t>
            </a:r>
          </a:p>
          <a:p>
            <a:pPr marL="0" indent="0" algn="r" rtl="1" eaLnBrk="1" hangingPunct="1">
              <a:buNone/>
            </a:pPr>
            <a:endParaRPr lang="fa-IR" dirty="0">
              <a:cs typeface="Nazanin" pitchFamily="2" charset="-78"/>
            </a:endParaRPr>
          </a:p>
          <a:p>
            <a:pPr marL="0" indent="0" algn="r" rtl="1" eaLnBrk="1" hangingPunct="1">
              <a:buNone/>
            </a:pPr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89521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4705"/>
            <a:ext cx="8229600" cy="720079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تبخير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(Evaporation) 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0768"/>
            <a:ext cx="7772400" cy="5400600"/>
          </a:xfrm>
        </p:spPr>
        <p:txBody>
          <a:bodyPr/>
          <a:lstStyle/>
          <a:p>
            <a:pPr marL="0" indent="0" algn="r" rtl="1" eaLnBrk="1" hangingPunct="1">
              <a:buNone/>
            </a:pPr>
            <a:r>
              <a:rPr lang="fa-IR" dirty="0" smtClean="0">
                <a:cs typeface="Nazanin" pitchFamily="2" charset="-78"/>
              </a:rPr>
              <a:t>اندازه </a:t>
            </a:r>
            <a:r>
              <a:rPr lang="fa-IR" dirty="0">
                <a:cs typeface="Nazanin" pitchFamily="2" charset="-78"/>
              </a:rPr>
              <a:t>گيري تبخير و تعرق واقعي</a:t>
            </a:r>
          </a:p>
          <a:p>
            <a:pPr lvl="1" algn="r" rtl="1">
              <a:spcBef>
                <a:spcPct val="50000"/>
              </a:spcBef>
              <a:buFontTx/>
              <a:buChar char="-"/>
            </a:pPr>
            <a:r>
              <a:rPr lang="fa-IR" dirty="0" smtClean="0"/>
              <a:t>استفاده </a:t>
            </a:r>
            <a:r>
              <a:rPr lang="fa-IR" dirty="0"/>
              <a:t>از سنجش از دور </a:t>
            </a:r>
            <a:r>
              <a:rPr lang="fa-IR" dirty="0" smtClean="0"/>
              <a:t>و تصاوير ماهواره اي</a:t>
            </a:r>
          </a:p>
          <a:p>
            <a:pPr lvl="2" algn="r" rtl="1">
              <a:spcBef>
                <a:spcPct val="50000"/>
              </a:spcBef>
              <a:buFontTx/>
              <a:buChar char="-"/>
            </a:pPr>
            <a:r>
              <a:rPr lang="fa-IR" dirty="0" smtClean="0"/>
              <a:t>روشي جديد براي حوضه هاي بزرگ </a:t>
            </a:r>
          </a:p>
          <a:p>
            <a:pPr lvl="2" algn="r" rtl="1">
              <a:spcBef>
                <a:spcPct val="50000"/>
              </a:spcBef>
              <a:buFontTx/>
              <a:buChar char="-"/>
            </a:pPr>
            <a:r>
              <a:rPr lang="fa-IR" dirty="0" smtClean="0"/>
              <a:t>ترکيب و تلفيق از تصاوير </a:t>
            </a:r>
            <a:r>
              <a:rPr lang="en-US" dirty="0" smtClean="0"/>
              <a:t>MODIS</a:t>
            </a:r>
            <a:r>
              <a:rPr lang="fa-IR" dirty="0" smtClean="0"/>
              <a:t> و </a:t>
            </a:r>
            <a:r>
              <a:rPr lang="en-US" dirty="0" smtClean="0"/>
              <a:t>ASTER</a:t>
            </a:r>
            <a:endParaRPr lang="fa-IR" dirty="0" smtClean="0"/>
          </a:p>
          <a:p>
            <a:pPr lvl="2" algn="r" rtl="1">
              <a:spcBef>
                <a:spcPct val="50000"/>
              </a:spcBef>
              <a:buFontTx/>
              <a:buChar char="-"/>
            </a:pPr>
            <a:endParaRPr lang="fa-IR" dirty="0"/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411003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4705"/>
            <a:ext cx="8229600" cy="720079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تبخير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(Evaporation) 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0768"/>
            <a:ext cx="7772400" cy="5400600"/>
          </a:xfrm>
        </p:spPr>
        <p:txBody>
          <a:bodyPr/>
          <a:lstStyle/>
          <a:p>
            <a:pPr marL="457200" lvl="1" indent="-457200" algn="r" rtl="1" eaLnBrk="1" hangingPunct="1">
              <a:buFont typeface="Wingdings" pitchFamily="2" charset="2"/>
              <a:buChar char="q"/>
            </a:pPr>
            <a:r>
              <a:rPr lang="fa-IR" dirty="0" smtClean="0"/>
              <a:t>تبخير </a:t>
            </a:r>
            <a:r>
              <a:rPr lang="fa-IR" dirty="0"/>
              <a:t>از </a:t>
            </a:r>
            <a:r>
              <a:rPr lang="fa-IR" sz="3200" dirty="0"/>
              <a:t>سطوح مرطوب</a:t>
            </a:r>
            <a:r>
              <a:rPr lang="fa-IR" dirty="0"/>
              <a:t> خاک و </a:t>
            </a:r>
            <a:r>
              <a:rPr lang="fa-IR" dirty="0" smtClean="0"/>
              <a:t>گياه  </a:t>
            </a:r>
            <a:endParaRPr lang="fa-IR" dirty="0"/>
          </a:p>
          <a:p>
            <a:pPr lvl="1" algn="r" rtl="1">
              <a:spcBef>
                <a:spcPct val="50000"/>
              </a:spcBef>
            </a:pPr>
            <a:r>
              <a:rPr lang="fa-IR" dirty="0" smtClean="0"/>
              <a:t> تبخير </a:t>
            </a:r>
            <a:r>
              <a:rPr lang="fa-IR" dirty="0"/>
              <a:t>وتعرق </a:t>
            </a:r>
            <a:r>
              <a:rPr lang="fa-IR" sz="3200" dirty="0" smtClean="0"/>
              <a:t>پتانسيل</a:t>
            </a:r>
            <a:r>
              <a:rPr lang="fa-IR" dirty="0" smtClean="0"/>
              <a:t> </a:t>
            </a:r>
            <a:endParaRPr lang="fa-IR" dirty="0"/>
          </a:p>
          <a:p>
            <a:pPr marL="800100" lvl="4" indent="-342900" algn="r" rtl="1" eaLnBrk="1" hangingPunct="1">
              <a:buFontTx/>
              <a:buChar char="•"/>
            </a:pPr>
            <a:r>
              <a:rPr lang="fa-IR" dirty="0" smtClean="0"/>
              <a:t> روش پنمن </a:t>
            </a:r>
            <a:endParaRPr lang="en-US" dirty="0" smtClean="0"/>
          </a:p>
          <a:p>
            <a:pPr marL="800100" lvl="4" indent="-342900" algn="r" rtl="1" eaLnBrk="1" hangingPunct="1">
              <a:buFontTx/>
              <a:buChar char="•"/>
            </a:pPr>
            <a:r>
              <a:rPr lang="fa-IR" dirty="0" smtClean="0"/>
              <a:t> </a:t>
            </a:r>
            <a:r>
              <a:rPr lang="fa-IR" dirty="0"/>
              <a:t>روش </a:t>
            </a:r>
            <a:r>
              <a:rPr lang="fa-IR" dirty="0" smtClean="0"/>
              <a:t>تورنت وايت</a:t>
            </a:r>
            <a:endParaRPr lang="en-US" dirty="0"/>
          </a:p>
          <a:p>
            <a:pPr marL="800100" lvl="4" indent="-342900" algn="r" rtl="1" eaLnBrk="1" hangingPunct="1">
              <a:buFontTx/>
              <a:buChar char="•"/>
            </a:pPr>
            <a:r>
              <a:rPr lang="fa-IR" dirty="0"/>
              <a:t> روش </a:t>
            </a:r>
            <a:r>
              <a:rPr lang="fa-IR" dirty="0" smtClean="0"/>
              <a:t>بلاني کريدل</a:t>
            </a:r>
            <a:endParaRPr lang="en-US" dirty="0"/>
          </a:p>
          <a:p>
            <a:pPr marL="800100" lvl="4" indent="-342900" algn="r" rtl="1" eaLnBrk="1" hangingPunct="1">
              <a:buFontTx/>
              <a:buChar char="•"/>
            </a:pPr>
            <a:r>
              <a:rPr lang="fa-IR" dirty="0"/>
              <a:t> روش </a:t>
            </a:r>
            <a:r>
              <a:rPr lang="fa-IR" dirty="0" smtClean="0"/>
              <a:t>ايوانف</a:t>
            </a:r>
            <a:endParaRPr lang="en-US" dirty="0"/>
          </a:p>
          <a:p>
            <a:pPr marL="800100" lvl="4" indent="-342900" algn="r" rtl="1" eaLnBrk="1" hangingPunct="1">
              <a:buFontTx/>
              <a:buChar char="•"/>
            </a:pPr>
            <a:r>
              <a:rPr lang="fa-IR" dirty="0"/>
              <a:t> روش </a:t>
            </a:r>
            <a:r>
              <a:rPr lang="fa-IR" dirty="0" smtClean="0"/>
              <a:t>هائوده</a:t>
            </a:r>
          </a:p>
          <a:p>
            <a:pPr marL="800100" lvl="4" indent="-342900" algn="r" rtl="1" eaLnBrk="1" hangingPunct="1">
              <a:buFontTx/>
              <a:buChar char="•"/>
            </a:pPr>
            <a:r>
              <a:rPr lang="fa-IR" dirty="0" smtClean="0"/>
              <a:t>روش لاري – جانسون</a:t>
            </a:r>
          </a:p>
          <a:p>
            <a:pPr marL="800100" lvl="4" indent="-342900" algn="r" rtl="1" eaLnBrk="1" hangingPunct="1">
              <a:buFontTx/>
              <a:buChar char="•"/>
            </a:pPr>
            <a:r>
              <a:rPr lang="fa-IR" dirty="0" smtClean="0"/>
              <a:t>جينس - هيز</a:t>
            </a:r>
            <a:endParaRPr lang="en-US" dirty="0"/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529465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4705"/>
            <a:ext cx="8229600" cy="720079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تبخير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(Evaporation) 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0768"/>
            <a:ext cx="7772400" cy="5400600"/>
          </a:xfrm>
        </p:spPr>
        <p:txBody>
          <a:bodyPr/>
          <a:lstStyle/>
          <a:p>
            <a:pPr marL="457200" lvl="1" indent="-457200" algn="r" rtl="1" eaLnBrk="1" hangingPunct="1">
              <a:buFont typeface="Wingdings" pitchFamily="2" charset="2"/>
              <a:buChar char="q"/>
            </a:pPr>
            <a:r>
              <a:rPr lang="fa-IR" dirty="0" smtClean="0"/>
              <a:t>تبخير </a:t>
            </a:r>
            <a:r>
              <a:rPr lang="fa-IR" dirty="0"/>
              <a:t>وتعرق </a:t>
            </a:r>
            <a:r>
              <a:rPr lang="fa-IR" sz="3200" dirty="0" smtClean="0"/>
              <a:t>پتانسيل</a:t>
            </a:r>
            <a:r>
              <a:rPr lang="fa-IR" dirty="0" smtClean="0"/>
              <a:t> </a:t>
            </a:r>
            <a:endParaRPr lang="fa-IR" dirty="0"/>
          </a:p>
          <a:p>
            <a:pPr marL="800100" lvl="4" indent="-342900" algn="r" rtl="1" eaLnBrk="1" hangingPunct="1">
              <a:buFontTx/>
              <a:buChar char="•"/>
            </a:pPr>
            <a:r>
              <a:rPr lang="fa-IR" dirty="0" smtClean="0"/>
              <a:t>روش تورنت وايت</a:t>
            </a:r>
            <a:endParaRPr lang="en-US" dirty="0"/>
          </a:p>
          <a:p>
            <a:pPr algn="r" rtl="1" eaLnBrk="1" hangingPunct="1"/>
            <a:r>
              <a:rPr lang="fa-IR" sz="2400" dirty="0" smtClean="0"/>
              <a:t>تبخير </a:t>
            </a:r>
            <a:r>
              <a:rPr lang="fa-IR" sz="2400" dirty="0"/>
              <a:t>و تعرق </a:t>
            </a:r>
            <a:r>
              <a:rPr lang="fa-IR" sz="2400" dirty="0" smtClean="0"/>
              <a:t>براي </a:t>
            </a:r>
            <a:r>
              <a:rPr lang="fa-IR" sz="2400" dirty="0"/>
              <a:t>هر ماه محاسبه </a:t>
            </a:r>
            <a:r>
              <a:rPr lang="fa-IR" sz="2400" dirty="0" smtClean="0"/>
              <a:t>ميشود</a:t>
            </a:r>
            <a:r>
              <a:rPr lang="fa-IR" sz="2400" dirty="0"/>
              <a:t>. 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fa-IR" sz="2400" dirty="0"/>
              <a:t>الف – محاسبه </a:t>
            </a:r>
            <a:r>
              <a:rPr lang="fa-IR" sz="2400" dirty="0" smtClean="0"/>
              <a:t>نمايه حرارتي </a:t>
            </a:r>
            <a:r>
              <a:rPr lang="fa-IR" sz="2400" dirty="0"/>
              <a:t>ماهانه </a:t>
            </a:r>
            <a:r>
              <a:rPr lang="en-US" sz="2400" dirty="0" err="1"/>
              <a:t>i</a:t>
            </a:r>
            <a:r>
              <a:rPr lang="en-US" sz="2400" baseline="-25000" dirty="0" err="1"/>
              <a:t>m</a:t>
            </a:r>
            <a:r>
              <a:rPr lang="fa-IR" sz="2400" baseline="-25000" dirty="0"/>
              <a:t>  </a:t>
            </a:r>
            <a:r>
              <a:rPr lang="fa-IR" sz="2400" dirty="0"/>
              <a:t>:  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fa-IR" sz="2400" dirty="0"/>
              <a:t>که در آن </a:t>
            </a:r>
            <a:r>
              <a:rPr lang="en-US" sz="2400" dirty="0"/>
              <a:t>T</a:t>
            </a:r>
            <a:r>
              <a:rPr lang="en-US" sz="2400" baseline="-25000" dirty="0"/>
              <a:t>m</a:t>
            </a:r>
            <a:r>
              <a:rPr lang="fa-IR" sz="2400" dirty="0"/>
              <a:t> متوسط </a:t>
            </a:r>
            <a:r>
              <a:rPr lang="fa-IR" sz="2400" dirty="0" smtClean="0"/>
              <a:t>دماي </a:t>
            </a:r>
            <a:r>
              <a:rPr lang="fa-IR" sz="2400" dirty="0"/>
              <a:t>ماهانه است (</a:t>
            </a:r>
            <a:r>
              <a:rPr lang="en-US" sz="2400" baseline="30000" dirty="0" err="1"/>
              <a:t>o</a:t>
            </a:r>
            <a:r>
              <a:rPr lang="en-US" sz="2400" dirty="0" err="1"/>
              <a:t>C</a:t>
            </a:r>
            <a:r>
              <a:rPr lang="fa-IR" sz="2400" dirty="0"/>
              <a:t>)    .  اگر  </a:t>
            </a:r>
            <a:r>
              <a:rPr lang="en-US" sz="2400" dirty="0"/>
              <a:t>T</a:t>
            </a:r>
            <a:r>
              <a:rPr lang="en-US" sz="2400" baseline="-25000" dirty="0"/>
              <a:t>m</a:t>
            </a:r>
            <a:r>
              <a:rPr lang="fa-IR" sz="2400" dirty="0"/>
              <a:t> </a:t>
            </a:r>
            <a:r>
              <a:rPr lang="fa-IR" sz="2400" dirty="0" smtClean="0"/>
              <a:t>منفي </a:t>
            </a:r>
            <a:r>
              <a:rPr lang="fa-IR" sz="2400" dirty="0"/>
              <a:t>باشد </a:t>
            </a:r>
            <a:r>
              <a:rPr lang="fa-IR" sz="2400" dirty="0" smtClean="0"/>
              <a:t>نمايه حرارتي </a:t>
            </a:r>
            <a:r>
              <a:rPr lang="fa-IR" sz="2400" dirty="0"/>
              <a:t>صفر در نظر گرفته </a:t>
            </a:r>
            <a:r>
              <a:rPr lang="fa-IR" sz="2400" dirty="0" smtClean="0"/>
              <a:t>ميشود</a:t>
            </a:r>
            <a:r>
              <a:rPr lang="fa-IR" sz="2400" dirty="0"/>
              <a:t>.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fa-IR" sz="2400" dirty="0"/>
              <a:t>ب- </a:t>
            </a:r>
            <a:r>
              <a:rPr lang="fa-IR" sz="2400" dirty="0" smtClean="0"/>
              <a:t>نمايه حرارتي </a:t>
            </a:r>
            <a:r>
              <a:rPr lang="fa-IR" sz="2400" dirty="0"/>
              <a:t>سالانه از رابطه </a:t>
            </a:r>
            <a:r>
              <a:rPr lang="fa-IR" sz="2400" dirty="0" smtClean="0"/>
              <a:t>زير </a:t>
            </a:r>
            <a:r>
              <a:rPr lang="fa-IR" sz="2400" dirty="0"/>
              <a:t>بدست </a:t>
            </a:r>
            <a:r>
              <a:rPr lang="fa-IR" sz="2400" dirty="0" smtClean="0"/>
              <a:t>ميآيد</a:t>
            </a:r>
            <a:r>
              <a:rPr lang="fa-IR" sz="2400" dirty="0"/>
              <a:t>: 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fa-IR" dirty="0"/>
              <a:t>ج- </a:t>
            </a:r>
            <a:r>
              <a:rPr lang="fa-IR" dirty="0" smtClean="0"/>
              <a:t>ضريب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fa-IR" dirty="0"/>
              <a:t> محاسبه </a:t>
            </a:r>
            <a:r>
              <a:rPr lang="fa-IR" dirty="0" smtClean="0"/>
              <a:t>ميشود</a:t>
            </a:r>
            <a:r>
              <a:rPr lang="fa-IR" dirty="0"/>
              <a:t>: </a:t>
            </a:r>
          </a:p>
          <a:p>
            <a:pPr algn="r" rtl="1" eaLnBrk="1" hangingPunct="1">
              <a:spcBef>
                <a:spcPct val="50000"/>
              </a:spcBef>
            </a:pPr>
            <a:endParaRPr lang="fa-IR" dirty="0"/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272475"/>
              </p:ext>
            </p:extLst>
          </p:nvPr>
        </p:nvGraphicFramePr>
        <p:xfrm>
          <a:off x="683568" y="2276872"/>
          <a:ext cx="2376264" cy="1015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4" name="Equation" r:id="rId5" imgW="787400" imgH="469900" progId="Equation.3">
                  <p:embed/>
                </p:oleObj>
              </mc:Choice>
              <mc:Fallback>
                <p:oleObj name="Equation" r:id="rId5" imgW="787400" imgH="469900" progId="Equation.3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276872"/>
                        <a:ext cx="2376264" cy="10151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433522"/>
              </p:ext>
            </p:extLst>
          </p:nvPr>
        </p:nvGraphicFramePr>
        <p:xfrm>
          <a:off x="899592" y="4437112"/>
          <a:ext cx="153694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5" name="Equation" r:id="rId7" imgW="571252" imgH="431613" progId="Equation.3">
                  <p:embed/>
                </p:oleObj>
              </mc:Choice>
              <mc:Fallback>
                <p:oleObj name="Equation" r:id="rId7" imgW="571252" imgH="431613" progId="Equation.3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437112"/>
                        <a:ext cx="1536948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846633"/>
              </p:ext>
            </p:extLst>
          </p:nvPr>
        </p:nvGraphicFramePr>
        <p:xfrm>
          <a:off x="755576" y="5661248"/>
          <a:ext cx="72008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6" name="Equation" r:id="rId9" imgW="3568700" imgH="228600" progId="Equation.3">
                  <p:embed/>
                </p:oleObj>
              </mc:Choice>
              <mc:Fallback>
                <p:oleObj name="Equation" r:id="rId9" imgW="3568700" imgH="228600" progId="Equation.3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661248"/>
                        <a:ext cx="72008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91048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4705"/>
            <a:ext cx="8229600" cy="720079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تبخير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(Evaporation) 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0768"/>
            <a:ext cx="7772400" cy="5400600"/>
          </a:xfrm>
        </p:spPr>
        <p:txBody>
          <a:bodyPr/>
          <a:lstStyle/>
          <a:p>
            <a:pPr marL="457200" lvl="1" indent="-457200" algn="r" rtl="1" eaLnBrk="1" hangingPunct="1">
              <a:buFont typeface="Wingdings" pitchFamily="2" charset="2"/>
              <a:buChar char="q"/>
            </a:pPr>
            <a:r>
              <a:rPr lang="fa-IR" dirty="0" smtClean="0"/>
              <a:t>تبخير </a:t>
            </a:r>
            <a:r>
              <a:rPr lang="fa-IR" dirty="0"/>
              <a:t>وتعرق </a:t>
            </a:r>
            <a:r>
              <a:rPr lang="fa-IR" sz="3200" dirty="0" smtClean="0"/>
              <a:t>پتانسيل</a:t>
            </a:r>
            <a:r>
              <a:rPr lang="fa-IR" dirty="0" smtClean="0"/>
              <a:t> </a:t>
            </a:r>
            <a:endParaRPr lang="fa-IR" dirty="0"/>
          </a:p>
          <a:p>
            <a:pPr marL="800100" lvl="4" indent="-342900" algn="r" rtl="1" eaLnBrk="1" hangingPunct="1">
              <a:buFontTx/>
              <a:buChar char="•"/>
            </a:pPr>
            <a:r>
              <a:rPr lang="fa-IR" dirty="0" smtClean="0"/>
              <a:t>روش تورنت وايت</a:t>
            </a:r>
            <a:endParaRPr lang="en-US" dirty="0"/>
          </a:p>
          <a:p>
            <a:pPr algn="r" rtl="1" eaLnBrk="1" hangingPunct="1">
              <a:spcBef>
                <a:spcPct val="50000"/>
              </a:spcBef>
            </a:pPr>
            <a:r>
              <a:rPr lang="fa-IR" sz="2000" dirty="0"/>
              <a:t>د – محاسبه </a:t>
            </a:r>
            <a:r>
              <a:rPr lang="fa-IR" sz="2000" dirty="0" smtClean="0"/>
              <a:t>تبخير </a:t>
            </a:r>
            <a:r>
              <a:rPr lang="fa-IR" sz="2000" dirty="0"/>
              <a:t>و تعرق </a:t>
            </a:r>
            <a:r>
              <a:rPr lang="fa-IR" sz="2000" dirty="0" smtClean="0"/>
              <a:t>پتانسيل براي </a:t>
            </a:r>
            <a:r>
              <a:rPr lang="fa-IR" sz="2000" dirty="0"/>
              <a:t>هر ماه  :  </a:t>
            </a:r>
            <a:endParaRPr lang="fa-IR" sz="2000" dirty="0" smtClean="0"/>
          </a:p>
          <a:p>
            <a:pPr algn="r" rtl="1" eaLnBrk="1" hangingPunct="1">
              <a:spcBef>
                <a:spcPct val="50000"/>
              </a:spcBef>
            </a:pPr>
            <a:r>
              <a:rPr lang="fa-IR" sz="2000" dirty="0" smtClean="0"/>
              <a:t>که </a:t>
            </a:r>
            <a:r>
              <a:rPr lang="fa-IR" sz="2000" dirty="0"/>
              <a:t>در آن </a:t>
            </a:r>
            <a:r>
              <a:rPr lang="en-US" sz="2000" dirty="0"/>
              <a:t>Nm</a:t>
            </a:r>
            <a:r>
              <a:rPr lang="fa-IR" sz="2000" dirty="0"/>
              <a:t> </a:t>
            </a:r>
            <a:r>
              <a:rPr lang="fa-IR" sz="2000" dirty="0" smtClean="0"/>
              <a:t>ضريب تصحيح </a:t>
            </a:r>
            <a:r>
              <a:rPr lang="fa-IR" sz="2000" dirty="0"/>
              <a:t>است.                         </a:t>
            </a:r>
          </a:p>
          <a:p>
            <a:pPr algn="r" rtl="1" eaLnBrk="1" hangingPunct="1"/>
            <a:endParaRPr lang="fa-IR" sz="2000" dirty="0"/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164184"/>
              </p:ext>
            </p:extLst>
          </p:nvPr>
        </p:nvGraphicFramePr>
        <p:xfrm>
          <a:off x="1115616" y="2276872"/>
          <a:ext cx="20574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0" name="Equation" r:id="rId5" imgW="1320227" imgH="469696" progId="Equation.3">
                  <p:embed/>
                </p:oleObj>
              </mc:Choice>
              <mc:Fallback>
                <p:oleObj name="Equation" r:id="rId5" imgW="1320227" imgH="469696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276872"/>
                        <a:ext cx="2057400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7" descr="Alizadeh22300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12976"/>
            <a:ext cx="6127881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511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4705"/>
            <a:ext cx="8229600" cy="720079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تبخير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(Evaporation) 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0768"/>
            <a:ext cx="7772400" cy="5400600"/>
          </a:xfrm>
        </p:spPr>
        <p:txBody>
          <a:bodyPr/>
          <a:lstStyle/>
          <a:p>
            <a:pPr marL="457200" lvl="1" indent="-457200" algn="r" rtl="1" eaLnBrk="1" hangingPunct="1">
              <a:buFont typeface="Wingdings" pitchFamily="2" charset="2"/>
              <a:buChar char="q"/>
            </a:pPr>
            <a:r>
              <a:rPr lang="fa-IR" dirty="0" smtClean="0"/>
              <a:t>تبخير </a:t>
            </a:r>
            <a:r>
              <a:rPr lang="fa-IR" dirty="0"/>
              <a:t>وتعرق </a:t>
            </a:r>
            <a:r>
              <a:rPr lang="fa-IR" sz="3200" dirty="0" smtClean="0"/>
              <a:t>پتانسيل</a:t>
            </a:r>
            <a:r>
              <a:rPr lang="fa-IR" dirty="0" smtClean="0"/>
              <a:t> </a:t>
            </a:r>
            <a:endParaRPr lang="fa-IR" dirty="0"/>
          </a:p>
          <a:p>
            <a:pPr algn="r" rtl="1" eaLnBrk="1" hangingPunct="1">
              <a:spcBef>
                <a:spcPct val="50000"/>
              </a:spcBef>
            </a:pPr>
            <a:r>
              <a:rPr lang="fa-IR" sz="2000" dirty="0"/>
              <a:t>مثال </a:t>
            </a:r>
            <a:r>
              <a:rPr lang="fa-IR" sz="2000" dirty="0" smtClean="0"/>
              <a:t>براي </a:t>
            </a:r>
            <a:r>
              <a:rPr lang="fa-IR" sz="2000" dirty="0"/>
              <a:t>روش  ترنت </a:t>
            </a:r>
            <a:r>
              <a:rPr lang="fa-IR" sz="2000" dirty="0" smtClean="0"/>
              <a:t>وايت</a:t>
            </a:r>
            <a:r>
              <a:rPr lang="fa-IR" sz="2000" dirty="0"/>
              <a:t>:</a:t>
            </a:r>
          </a:p>
          <a:p>
            <a:pPr algn="r" rtl="1" eaLnBrk="1" hangingPunct="1"/>
            <a:endParaRPr lang="fa-IR" sz="2000" dirty="0"/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07" y="2490815"/>
            <a:ext cx="8280920" cy="122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08" y="3712099"/>
            <a:ext cx="8280920" cy="126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1433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4705"/>
            <a:ext cx="8229600" cy="720079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تبخير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(Evaporation) 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8856984" cy="5544616"/>
          </a:xfrm>
        </p:spPr>
        <p:txBody>
          <a:bodyPr/>
          <a:lstStyle/>
          <a:p>
            <a:pPr algn="r" rtl="1">
              <a:spcBef>
                <a:spcPct val="50000"/>
              </a:spcBef>
            </a:pPr>
            <a:r>
              <a:rPr lang="fa-IR" dirty="0" smtClean="0"/>
              <a:t> تبخير </a:t>
            </a:r>
            <a:r>
              <a:rPr lang="fa-IR" dirty="0"/>
              <a:t>وتعرق </a:t>
            </a:r>
            <a:r>
              <a:rPr lang="fa-IR" sz="3600" dirty="0" smtClean="0"/>
              <a:t>پتانسيل</a:t>
            </a:r>
            <a:r>
              <a:rPr lang="fa-IR" dirty="0" smtClean="0"/>
              <a:t> </a:t>
            </a:r>
            <a:endParaRPr lang="fa-IR" dirty="0"/>
          </a:p>
          <a:p>
            <a:pPr marL="800100" lvl="4" indent="-342900" algn="r" rtl="1" eaLnBrk="1" hangingPunct="1">
              <a:buFontTx/>
              <a:buChar char="•"/>
            </a:pPr>
            <a:r>
              <a:rPr lang="fa-IR" dirty="0" smtClean="0"/>
              <a:t> روش پنمن : از ترکيب شيب منحني </a:t>
            </a:r>
            <a:r>
              <a:rPr lang="fa-IR" dirty="0"/>
              <a:t>فشار </a:t>
            </a:r>
            <a:r>
              <a:rPr lang="fa-IR" dirty="0" smtClean="0"/>
              <a:t>بخارانرژي </a:t>
            </a:r>
            <a:r>
              <a:rPr lang="fa-IR" dirty="0"/>
              <a:t>و </a:t>
            </a:r>
            <a:r>
              <a:rPr lang="fa-IR" dirty="0" smtClean="0"/>
              <a:t>آيروديناميک </a:t>
            </a:r>
            <a:r>
              <a:rPr lang="fa-IR" dirty="0"/>
              <a:t>بدست آمده و در </a:t>
            </a:r>
            <a:r>
              <a:rPr lang="fa-IR" dirty="0" smtClean="0"/>
              <a:t>بسياري </a:t>
            </a:r>
            <a:r>
              <a:rPr lang="fa-IR" dirty="0"/>
              <a:t>از نقاط جهان استفاده </a:t>
            </a:r>
            <a:r>
              <a:rPr lang="fa-IR" dirty="0" smtClean="0"/>
              <a:t>گرديده </a:t>
            </a:r>
            <a:r>
              <a:rPr lang="fa-IR" dirty="0"/>
              <a:t>است. معادله آن بصورت </a:t>
            </a:r>
            <a:r>
              <a:rPr lang="fa-IR" dirty="0" smtClean="0"/>
              <a:t>زير </a:t>
            </a:r>
            <a:r>
              <a:rPr lang="fa-IR" dirty="0"/>
              <a:t>است:</a:t>
            </a:r>
          </a:p>
          <a:p>
            <a:pPr algn="r" rtl="1" eaLnBrk="1" hangingPunct="1"/>
            <a:r>
              <a:rPr lang="fa-IR" sz="2000" dirty="0" smtClean="0"/>
              <a:t>شيب منحني </a:t>
            </a:r>
            <a:r>
              <a:rPr lang="fa-IR" sz="2000" dirty="0"/>
              <a:t>فشار </a:t>
            </a:r>
            <a:r>
              <a:rPr lang="fa-IR" sz="2000" dirty="0" smtClean="0"/>
              <a:t>بخار</a:t>
            </a:r>
          </a:p>
          <a:p>
            <a:pPr algn="r" rtl="1" eaLnBrk="1" hangingPunct="1"/>
            <a:endParaRPr lang="fa-IR" sz="2000" dirty="0"/>
          </a:p>
          <a:p>
            <a:pPr algn="r" rtl="1" eaLnBrk="1" hangingPunct="1">
              <a:spcBef>
                <a:spcPct val="50000"/>
              </a:spcBef>
            </a:pPr>
            <a:r>
              <a:rPr lang="fa-IR" sz="2000" dirty="0" smtClean="0"/>
              <a:t>ضريب رطوبتي يا سايکرومتريک</a:t>
            </a:r>
          </a:p>
          <a:p>
            <a:pPr algn="r" rtl="1" eaLnBrk="1" hangingPunct="1">
              <a:spcBef>
                <a:spcPct val="50000"/>
              </a:spcBef>
            </a:pPr>
            <a:endParaRPr lang="fa-IR" sz="2000" dirty="0"/>
          </a:p>
          <a:p>
            <a:pPr algn="r" rtl="1" eaLnBrk="1" hangingPunct="1">
              <a:spcBef>
                <a:spcPct val="50000"/>
              </a:spcBef>
            </a:pPr>
            <a:r>
              <a:rPr lang="en-US" sz="2000" dirty="0" smtClean="0"/>
              <a:t>P</a:t>
            </a:r>
            <a:r>
              <a:rPr lang="fa-IR" sz="2000" dirty="0" smtClean="0"/>
              <a:t> </a:t>
            </a:r>
            <a:r>
              <a:rPr lang="fa-IR" sz="2000" dirty="0"/>
              <a:t>فشار هوا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en-US" sz="2000" dirty="0"/>
              <a:t>L</a:t>
            </a:r>
            <a:r>
              <a:rPr lang="fa-IR" sz="2000" dirty="0"/>
              <a:t> </a:t>
            </a:r>
            <a:r>
              <a:rPr lang="fa-IR" sz="2000" dirty="0" smtClean="0"/>
              <a:t>گرماي </a:t>
            </a:r>
            <a:r>
              <a:rPr lang="fa-IR" sz="2000" dirty="0"/>
              <a:t>نهان </a:t>
            </a:r>
            <a:r>
              <a:rPr lang="fa-IR" sz="2000" dirty="0" smtClean="0"/>
              <a:t>تبخير </a:t>
            </a:r>
            <a:endParaRPr lang="fa-IR" sz="2000" dirty="0"/>
          </a:p>
          <a:p>
            <a:pPr algn="r" rtl="1" eaLnBrk="1" hangingPunct="1">
              <a:spcBef>
                <a:spcPct val="50000"/>
              </a:spcBef>
            </a:pPr>
            <a:r>
              <a:rPr lang="en-US" sz="2000" dirty="0"/>
              <a:t>E</a:t>
            </a:r>
            <a:r>
              <a:rPr lang="fa-IR" sz="2000" dirty="0"/>
              <a:t> ارتفاع از سطح </a:t>
            </a:r>
            <a:r>
              <a:rPr lang="fa-IR" sz="2000" dirty="0" smtClean="0"/>
              <a:t>دريا</a:t>
            </a:r>
            <a:endParaRPr lang="fa-IR" sz="2000" dirty="0"/>
          </a:p>
          <a:p>
            <a:pPr algn="r" rtl="1" eaLnBrk="1" hangingPunct="1"/>
            <a:endParaRPr lang="fa-IR" sz="2000" dirty="0" smtClean="0"/>
          </a:p>
          <a:p>
            <a:pPr algn="r" rtl="1" eaLnBrk="1" hangingPunct="1"/>
            <a:endParaRPr lang="fa-IR" sz="2000" dirty="0"/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856724"/>
              </p:ext>
            </p:extLst>
          </p:nvPr>
        </p:nvGraphicFramePr>
        <p:xfrm>
          <a:off x="611560" y="2564904"/>
          <a:ext cx="620395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2" name="Equation" r:id="rId5" imgW="3263900" imgH="457200" progId="Equation.3">
                  <p:embed/>
                </p:oleObj>
              </mc:Choice>
              <mc:Fallback>
                <p:oleObj name="Equation" r:id="rId5" imgW="3263900" imgH="457200" progId="Equation.3">
                  <p:embed/>
                  <p:pic>
                    <p:nvPicPr>
                      <p:cNvPr id="0" name="Picture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564904"/>
                        <a:ext cx="6203950" cy="86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278986"/>
              </p:ext>
            </p:extLst>
          </p:nvPr>
        </p:nvGraphicFramePr>
        <p:xfrm>
          <a:off x="323528" y="3645024"/>
          <a:ext cx="70199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3" name="Equation" r:id="rId7" imgW="3327120" imgH="279360" progId="Equation.3">
                  <p:embed/>
                </p:oleObj>
              </mc:Choice>
              <mc:Fallback>
                <p:oleObj name="Equation" r:id="rId7" imgW="3327120" imgH="279360" progId="Equation.3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645024"/>
                        <a:ext cx="7019925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301014"/>
              </p:ext>
            </p:extLst>
          </p:nvPr>
        </p:nvGraphicFramePr>
        <p:xfrm>
          <a:off x="611560" y="4437112"/>
          <a:ext cx="3741738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4" name="Equation" r:id="rId9" imgW="2031840" imgH="952200" progId="Equation.3">
                  <p:embed/>
                </p:oleObj>
              </mc:Choice>
              <mc:Fallback>
                <p:oleObj name="Equation" r:id="rId9" imgW="2031840" imgH="952200" progId="Equation.3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437112"/>
                        <a:ext cx="3741738" cy="175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57110"/>
              </p:ext>
            </p:extLst>
          </p:nvPr>
        </p:nvGraphicFramePr>
        <p:xfrm>
          <a:off x="157956" y="6228383"/>
          <a:ext cx="88280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5" name="Equation" r:id="rId11" imgW="4876800" imgH="292100" progId="Equation.3">
                  <p:embed/>
                </p:oleObj>
              </mc:Choice>
              <mc:Fallback>
                <p:oleObj name="Equation" r:id="rId11" imgW="4876800" imgH="292100" progId="Equation.3">
                  <p:embed/>
                  <p:pic>
                    <p:nvPicPr>
                      <p:cNvPr id="0" name="Picture 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56" y="6228383"/>
                        <a:ext cx="8828088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6731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4705"/>
            <a:ext cx="8229600" cy="720079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تبخير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(Evaporation) 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0768"/>
            <a:ext cx="7772400" cy="5400600"/>
          </a:xfrm>
        </p:spPr>
        <p:txBody>
          <a:bodyPr/>
          <a:lstStyle/>
          <a:p>
            <a:pPr marL="457200" lvl="1" indent="-457200" algn="r" rtl="1" eaLnBrk="1" hangingPunct="1">
              <a:buFont typeface="Wingdings" pitchFamily="2" charset="2"/>
              <a:buChar char="q"/>
            </a:pPr>
            <a:r>
              <a:rPr lang="fa-IR" dirty="0" smtClean="0"/>
              <a:t>تبخير </a:t>
            </a:r>
            <a:r>
              <a:rPr lang="fa-IR" dirty="0"/>
              <a:t>از </a:t>
            </a:r>
            <a:r>
              <a:rPr lang="fa-IR" sz="3200" dirty="0"/>
              <a:t>سطوح مرطوب</a:t>
            </a:r>
            <a:r>
              <a:rPr lang="fa-IR" dirty="0"/>
              <a:t> خاک و </a:t>
            </a:r>
            <a:r>
              <a:rPr lang="fa-IR" dirty="0" smtClean="0"/>
              <a:t>گياه  </a:t>
            </a:r>
            <a:endParaRPr lang="fa-IR" dirty="0"/>
          </a:p>
          <a:p>
            <a:pPr lvl="1" algn="r" rtl="1" eaLnBrk="1" hangingPunct="1">
              <a:buFont typeface="Arial" pitchFamily="34" charset="0"/>
              <a:buChar char="•"/>
            </a:pPr>
            <a:r>
              <a:rPr lang="fa-IR" dirty="0">
                <a:cs typeface="Nazanin" pitchFamily="2" charset="-78"/>
              </a:rPr>
              <a:t>تبخير و تعرق گياه مرجع </a:t>
            </a:r>
            <a:endParaRPr lang="fa-IR" dirty="0" smtClean="0">
              <a:cs typeface="Nazanin" pitchFamily="2" charset="-78"/>
            </a:endParaRPr>
          </a:p>
          <a:p>
            <a:pPr lvl="1" algn="r" rtl="1" eaLnBrk="1" hangingPunct="1">
              <a:buFont typeface="Arial" pitchFamily="34" charset="0"/>
              <a:buChar char="•"/>
            </a:pPr>
            <a:endParaRPr lang="fa-IR" dirty="0">
              <a:cs typeface="Nazanin" pitchFamily="2" charset="-78"/>
            </a:endParaRPr>
          </a:p>
          <a:p>
            <a:pPr lvl="1" algn="r" rtl="1" eaLnBrk="1" hangingPunct="1">
              <a:buFont typeface="Arial" pitchFamily="34" charset="0"/>
              <a:buChar char="•"/>
            </a:pPr>
            <a:endParaRPr lang="fa-IR" dirty="0" smtClean="0">
              <a:cs typeface="Nazanin" pitchFamily="2" charset="-78"/>
            </a:endParaRPr>
          </a:p>
          <a:p>
            <a:pPr lvl="1" algn="r" rtl="1" eaLnBrk="1" hangingPunct="1">
              <a:buFont typeface="Arial" pitchFamily="34" charset="0"/>
              <a:buChar char="•"/>
            </a:pPr>
            <a:endParaRPr lang="fa-IR" dirty="0">
              <a:cs typeface="Nazanin" pitchFamily="2" charset="-78"/>
            </a:endParaRPr>
          </a:p>
          <a:p>
            <a:pPr lvl="1" algn="r" rtl="1" eaLnBrk="1" hangingPunct="1">
              <a:buFont typeface="Arial" pitchFamily="34" charset="0"/>
              <a:buChar char="•"/>
            </a:pPr>
            <a:endParaRPr lang="fa-IR" dirty="0" smtClean="0">
              <a:cs typeface="Nazanin" pitchFamily="2" charset="-78"/>
            </a:endParaRPr>
          </a:p>
          <a:p>
            <a:pPr lvl="1" algn="r" rtl="1" eaLnBrk="1" hangingPunct="1">
              <a:buFont typeface="Arial" pitchFamily="34" charset="0"/>
              <a:buChar char="•"/>
            </a:pPr>
            <a:endParaRPr lang="fa-IR" dirty="0">
              <a:cs typeface="Nazanin" pitchFamily="2" charset="-78"/>
            </a:endParaRPr>
          </a:p>
          <a:p>
            <a:pPr lvl="1" algn="r" rtl="1" eaLnBrk="1" hangingPunct="1">
              <a:buFont typeface="Arial" pitchFamily="34" charset="0"/>
              <a:buChar char="•"/>
            </a:pPr>
            <a:endParaRPr lang="fa-IR" dirty="0" smtClean="0">
              <a:cs typeface="Nazanin" pitchFamily="2" charset="-78"/>
            </a:endParaRPr>
          </a:p>
          <a:p>
            <a:pPr lvl="1" algn="r" rtl="1" eaLnBrk="1" hangingPunct="1">
              <a:buFont typeface="Arial" pitchFamily="34" charset="0"/>
              <a:buChar char="•"/>
            </a:pPr>
            <a:endParaRPr lang="fa-IR" dirty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8064896" cy="293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1354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42989"/>
            <a:ext cx="8229600" cy="1089868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تبخير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(Evaporation) 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fa-IR" dirty="0" smtClean="0">
                <a:cs typeface="Nazanin" pitchFamily="2" charset="-78"/>
              </a:rPr>
              <a:t>اهميت اندازه گيري تبخير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تلفات آب در مخازن سد ها، سطح رودخانه ها و ...</a:t>
            </a:r>
          </a:p>
          <a:p>
            <a:pPr algn="r" rtl="1" eaLnBrk="1" hangingPunct="1"/>
            <a:r>
              <a:rPr lang="en-US" dirty="0" smtClean="0">
                <a:cs typeface="Nazanin" pitchFamily="2" charset="-78"/>
              </a:rPr>
              <a:t> </a:t>
            </a:r>
            <a:r>
              <a:rPr lang="fa-IR" dirty="0" smtClean="0">
                <a:cs typeface="Nazanin" pitchFamily="2" charset="-78"/>
              </a:rPr>
              <a:t>تبخير به عنوان يکي از مولفه هاي چرخه هيدرولوژي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برآورد نياز آبي گياهان </a:t>
            </a: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218662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4705"/>
            <a:ext cx="8229600" cy="720079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تبخير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(Evaporation) 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0768"/>
            <a:ext cx="7772400" cy="5400600"/>
          </a:xfrm>
        </p:spPr>
        <p:txBody>
          <a:bodyPr/>
          <a:lstStyle/>
          <a:p>
            <a:pPr marL="457200" lvl="1" indent="-457200" algn="r" rtl="1" eaLnBrk="1" hangingPunct="1">
              <a:buFont typeface="Wingdings" pitchFamily="2" charset="2"/>
              <a:buChar char="q"/>
            </a:pPr>
            <a:r>
              <a:rPr lang="fa-IR" dirty="0" smtClean="0"/>
              <a:t>تبخير </a:t>
            </a:r>
            <a:r>
              <a:rPr lang="fa-IR" dirty="0"/>
              <a:t>از </a:t>
            </a:r>
            <a:r>
              <a:rPr lang="fa-IR" sz="3200" dirty="0"/>
              <a:t>سطوح مرطوب</a:t>
            </a:r>
            <a:r>
              <a:rPr lang="fa-IR" dirty="0"/>
              <a:t> خاک و </a:t>
            </a:r>
            <a:r>
              <a:rPr lang="fa-IR" dirty="0" smtClean="0"/>
              <a:t>گياه  </a:t>
            </a:r>
            <a:endParaRPr lang="fa-IR" dirty="0"/>
          </a:p>
          <a:p>
            <a:pPr lvl="1" algn="r" rtl="1" eaLnBrk="1" hangingPunct="1">
              <a:buFont typeface="Arial" pitchFamily="34" charset="0"/>
              <a:buChar char="•"/>
            </a:pPr>
            <a:r>
              <a:rPr lang="fa-IR" dirty="0">
                <a:cs typeface="Nazanin" pitchFamily="2" charset="-78"/>
              </a:rPr>
              <a:t>تبخير و تعرق گياه مرجع </a:t>
            </a:r>
            <a:endParaRPr lang="fa-IR" dirty="0" smtClean="0">
              <a:cs typeface="Nazanin" pitchFamily="2" charset="-78"/>
            </a:endParaRPr>
          </a:p>
          <a:p>
            <a:pPr lvl="1" algn="r" rtl="1" eaLnBrk="1" hangingPunct="1">
              <a:buFont typeface="Arial" pitchFamily="34" charset="0"/>
              <a:buChar char="•"/>
            </a:pPr>
            <a:r>
              <a:rPr lang="fa-IR" dirty="0" smtClean="0">
                <a:cs typeface="Nazanin" pitchFamily="2" charset="-78"/>
              </a:rPr>
              <a:t>روش فائو- پنمن – مونتيت </a:t>
            </a:r>
          </a:p>
          <a:p>
            <a:pPr lvl="1" algn="r" rtl="1" eaLnBrk="1" hangingPunct="1">
              <a:buFont typeface="Arial" pitchFamily="34" charset="0"/>
              <a:buChar char="•"/>
            </a:pPr>
            <a:r>
              <a:rPr lang="fa-IR" dirty="0" smtClean="0">
                <a:cs typeface="Nazanin" pitchFamily="2" charset="-78"/>
              </a:rPr>
              <a:t>روش بلاني  کريدل اصلاح شده توسط فائو </a:t>
            </a:r>
          </a:p>
          <a:p>
            <a:pPr lvl="1" algn="r" rtl="1" eaLnBrk="1" hangingPunct="1">
              <a:buFont typeface="Arial" pitchFamily="34" charset="0"/>
              <a:buChar char="•"/>
            </a:pPr>
            <a:r>
              <a:rPr lang="fa-IR" dirty="0" smtClean="0">
                <a:cs typeface="Nazanin" pitchFamily="2" charset="-78"/>
              </a:rPr>
              <a:t>روش هارگريوز</a:t>
            </a:r>
          </a:p>
          <a:p>
            <a:pPr lvl="1" algn="r" rtl="1" eaLnBrk="1" hangingPunct="1">
              <a:buFont typeface="Arial" pitchFamily="34" charset="0"/>
              <a:buChar char="•"/>
            </a:pPr>
            <a:endParaRPr lang="fa-IR" dirty="0">
              <a:cs typeface="Nazanin" pitchFamily="2" charset="-78"/>
            </a:endParaRPr>
          </a:p>
          <a:p>
            <a:pPr lvl="1" algn="r" rtl="1" eaLnBrk="1" hangingPunct="1">
              <a:buFont typeface="Arial" pitchFamily="34" charset="0"/>
              <a:buChar char="•"/>
            </a:pPr>
            <a:endParaRPr lang="fa-IR" dirty="0" smtClean="0">
              <a:cs typeface="Nazanin" pitchFamily="2" charset="-78"/>
            </a:endParaRPr>
          </a:p>
          <a:p>
            <a:pPr lvl="1" algn="r" rtl="1" eaLnBrk="1" hangingPunct="1">
              <a:buFont typeface="Arial" pitchFamily="34" charset="0"/>
              <a:buChar char="•"/>
            </a:pPr>
            <a:endParaRPr lang="fa-IR" dirty="0">
              <a:cs typeface="Nazanin" pitchFamily="2" charset="-78"/>
            </a:endParaRPr>
          </a:p>
          <a:p>
            <a:pPr lvl="1" algn="r" rtl="1" eaLnBrk="1" hangingPunct="1">
              <a:buFont typeface="Arial" pitchFamily="34" charset="0"/>
              <a:buChar char="•"/>
            </a:pPr>
            <a:endParaRPr lang="fa-IR" dirty="0" smtClean="0">
              <a:cs typeface="Nazanin" pitchFamily="2" charset="-78"/>
            </a:endParaRPr>
          </a:p>
          <a:p>
            <a:pPr lvl="1" algn="r" rtl="1" eaLnBrk="1" hangingPunct="1">
              <a:buFont typeface="Arial" pitchFamily="34" charset="0"/>
              <a:buChar char="•"/>
            </a:pPr>
            <a:endParaRPr lang="fa-IR" dirty="0">
              <a:cs typeface="Nazanin" pitchFamily="2" charset="-78"/>
            </a:endParaRPr>
          </a:p>
          <a:p>
            <a:pPr lvl="1" algn="r" rtl="1" eaLnBrk="1" hangingPunct="1">
              <a:buFont typeface="Arial" pitchFamily="34" charset="0"/>
              <a:buChar char="•"/>
            </a:pPr>
            <a:endParaRPr lang="fa-IR" dirty="0" smtClean="0">
              <a:cs typeface="Nazanin" pitchFamily="2" charset="-78"/>
            </a:endParaRPr>
          </a:p>
          <a:p>
            <a:pPr lvl="1" algn="r" rtl="1" eaLnBrk="1" hangingPunct="1">
              <a:buFont typeface="Arial" pitchFamily="34" charset="0"/>
              <a:buChar char="•"/>
            </a:pPr>
            <a:endParaRPr lang="fa-IR" dirty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80455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4704"/>
            <a:ext cx="8229600" cy="657819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تبخير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(Evaporation) 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752"/>
            <a:ext cx="7772400" cy="5472608"/>
          </a:xfrm>
        </p:spPr>
        <p:txBody>
          <a:bodyPr/>
          <a:lstStyle/>
          <a:p>
            <a:pPr algn="r" rtl="1" eaLnBrk="1" hangingPunct="1">
              <a:spcBef>
                <a:spcPct val="50000"/>
              </a:spcBef>
            </a:pPr>
            <a:r>
              <a:rPr lang="fa-IR" sz="2800" dirty="0" smtClean="0"/>
              <a:t>تبديل تبخير </a:t>
            </a:r>
            <a:r>
              <a:rPr lang="fa-IR" sz="2800" dirty="0"/>
              <a:t>و تعرق </a:t>
            </a:r>
            <a:r>
              <a:rPr lang="fa-IR" sz="2800" dirty="0" smtClean="0"/>
              <a:t>پتانسيل </a:t>
            </a:r>
            <a:r>
              <a:rPr lang="fa-IR" sz="2800" dirty="0"/>
              <a:t>به </a:t>
            </a:r>
            <a:r>
              <a:rPr lang="fa-IR" sz="2800" dirty="0" smtClean="0"/>
              <a:t>واقعي </a:t>
            </a:r>
            <a:r>
              <a:rPr lang="fa-IR" sz="2800" dirty="0"/>
              <a:t>بر اساس نوع </a:t>
            </a:r>
            <a:r>
              <a:rPr lang="fa-IR" sz="2800" dirty="0" smtClean="0"/>
              <a:t>گياه: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fa-IR" sz="2400" dirty="0"/>
              <a:t>با استفاده از </a:t>
            </a:r>
            <a:r>
              <a:rPr lang="fa-IR" sz="2400" dirty="0" smtClean="0"/>
              <a:t>ضريب </a:t>
            </a:r>
            <a:r>
              <a:rPr lang="en-US" sz="2400" i="1" dirty="0" err="1"/>
              <a:t>K</a:t>
            </a:r>
            <a:r>
              <a:rPr lang="en-US" sz="2400" i="1" baseline="-25000" dirty="0" err="1"/>
              <a:t>c</a:t>
            </a:r>
            <a:r>
              <a:rPr lang="fa-IR" sz="2400" dirty="0"/>
              <a:t> </a:t>
            </a:r>
            <a:r>
              <a:rPr lang="fa-IR" sz="2400" dirty="0" smtClean="0"/>
              <a:t>ميتوان تبخير </a:t>
            </a:r>
            <a:r>
              <a:rPr lang="fa-IR" sz="2400" dirty="0"/>
              <a:t>و تعرق </a:t>
            </a:r>
            <a:r>
              <a:rPr lang="fa-IR" sz="2400" dirty="0" smtClean="0"/>
              <a:t>پتانسيل </a:t>
            </a:r>
            <a:r>
              <a:rPr lang="fa-IR" sz="2400" dirty="0"/>
              <a:t>را </a:t>
            </a:r>
            <a:r>
              <a:rPr lang="fa-IR" sz="2400" dirty="0" smtClean="0"/>
              <a:t>تبديل </a:t>
            </a:r>
            <a:r>
              <a:rPr lang="fa-IR" sz="2400" dirty="0"/>
              <a:t>به مقدار </a:t>
            </a:r>
            <a:r>
              <a:rPr lang="fa-IR" sz="2400" dirty="0" smtClean="0"/>
              <a:t>واقعي </a:t>
            </a:r>
            <a:r>
              <a:rPr lang="fa-IR" sz="2400" dirty="0"/>
              <a:t>آن </a:t>
            </a:r>
            <a:r>
              <a:rPr lang="fa-IR" sz="2400" dirty="0" smtClean="0"/>
              <a:t>براي يک گياه </a:t>
            </a:r>
            <a:r>
              <a:rPr lang="fa-IR" sz="2400" dirty="0"/>
              <a:t>خاص نمود</a:t>
            </a:r>
          </a:p>
          <a:p>
            <a:pPr algn="r" rtl="1" eaLnBrk="1" hangingPunct="1"/>
            <a:r>
              <a:rPr lang="fa-IR" sz="2400" dirty="0" smtClean="0"/>
              <a:t>بر </a:t>
            </a:r>
            <a:r>
              <a:rPr lang="fa-IR" sz="2400" dirty="0"/>
              <a:t>اساس شکل </a:t>
            </a:r>
            <a:r>
              <a:rPr lang="fa-IR" sz="2400" dirty="0" smtClean="0"/>
              <a:t>زير </a:t>
            </a:r>
            <a:r>
              <a:rPr lang="fa-IR" sz="2400" dirty="0"/>
              <a:t>چهار مرحله رشد </a:t>
            </a:r>
            <a:r>
              <a:rPr lang="fa-IR" sz="2400" dirty="0" smtClean="0"/>
              <a:t>براي گياه تعريف ميگردد </a:t>
            </a:r>
            <a:r>
              <a:rPr lang="fa-IR" sz="2400" dirty="0"/>
              <a:t>که </a:t>
            </a:r>
            <a:r>
              <a:rPr lang="fa-IR" sz="2400" dirty="0" smtClean="0"/>
              <a:t>مقادير </a:t>
            </a:r>
            <a:r>
              <a:rPr lang="en-US" sz="2400" i="1" dirty="0" err="1"/>
              <a:t>K</a:t>
            </a:r>
            <a:r>
              <a:rPr lang="en-US" sz="2400" i="1" baseline="-25000" dirty="0" err="1"/>
              <a:t>c</a:t>
            </a:r>
            <a:r>
              <a:rPr lang="fa-IR" sz="2400" dirty="0"/>
              <a:t> </a:t>
            </a:r>
            <a:r>
              <a:rPr lang="fa-IR" sz="2400" dirty="0" smtClean="0"/>
              <a:t>براي </a:t>
            </a:r>
            <a:r>
              <a:rPr lang="fa-IR" sz="2400" dirty="0"/>
              <a:t>هر مرحله در جدول مربوطه ارائه شده است. </a:t>
            </a:r>
            <a:r>
              <a:rPr lang="fa-IR" sz="2400" dirty="0" smtClean="0"/>
              <a:t>بايد </a:t>
            </a:r>
            <a:r>
              <a:rPr lang="fa-IR" sz="2400" dirty="0"/>
              <a:t>توجه داشت که جهار دوره رشد نشان داده شده در شکل با سه مقدار </a:t>
            </a:r>
            <a:r>
              <a:rPr lang="en-US" sz="2400" i="1" dirty="0" err="1"/>
              <a:t>K</a:t>
            </a:r>
            <a:r>
              <a:rPr lang="en-US" sz="2400" i="1" baseline="-25000" dirty="0" err="1"/>
              <a:t>c</a:t>
            </a:r>
            <a:r>
              <a:rPr lang="fa-IR" sz="2400" dirty="0"/>
              <a:t> قابل </a:t>
            </a:r>
            <a:r>
              <a:rPr lang="fa-IR" sz="2400" dirty="0" smtClean="0"/>
              <a:t>نمايش </a:t>
            </a:r>
            <a:r>
              <a:rPr lang="fa-IR" sz="2400" dirty="0"/>
              <a:t>دادن است </a:t>
            </a:r>
            <a:r>
              <a:rPr lang="fa-IR" sz="2400" dirty="0" smtClean="0"/>
              <a:t>مقادير </a:t>
            </a:r>
            <a:r>
              <a:rPr lang="en-US" sz="2400" i="1" dirty="0" err="1"/>
              <a:t>K</a:t>
            </a:r>
            <a:r>
              <a:rPr lang="en-US" sz="2400" i="1" baseline="-25000" dirty="0" err="1"/>
              <a:t>c</a:t>
            </a:r>
            <a:r>
              <a:rPr lang="fa-IR" sz="2400" dirty="0"/>
              <a:t> مربوطه در جدول ارائه شده است.</a:t>
            </a:r>
          </a:p>
          <a:p>
            <a:pPr algn="r" rtl="1" eaLnBrk="1" hangingPunct="1"/>
            <a:endParaRPr lang="fa-IR" sz="2800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sz="2800" dirty="0" smtClean="0">
              <a:cs typeface="Nazanin" pitchFamily="2" charset="-78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371235"/>
              </p:ext>
            </p:extLst>
          </p:nvPr>
        </p:nvGraphicFramePr>
        <p:xfrm>
          <a:off x="899592" y="2780928"/>
          <a:ext cx="17764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5" name="Equation" r:id="rId5" imgW="1054100" imgH="241300" progId="Equation.3">
                  <p:embed/>
                </p:oleObj>
              </mc:Choice>
              <mc:Fallback>
                <p:oleObj name="Equation" r:id="rId5" imgW="1054100" imgH="241300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780928"/>
                        <a:ext cx="1776413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2" descr="Alizadeh24400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4077072"/>
            <a:ext cx="4968553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58011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4704"/>
            <a:ext cx="8229600" cy="657819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تبخير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(Evaporation) 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752"/>
            <a:ext cx="7772400" cy="5472608"/>
          </a:xfrm>
        </p:spPr>
        <p:txBody>
          <a:bodyPr/>
          <a:lstStyle/>
          <a:p>
            <a:pPr algn="r" rtl="1" eaLnBrk="1" hangingPunct="1">
              <a:spcBef>
                <a:spcPct val="50000"/>
              </a:spcBef>
            </a:pPr>
            <a:r>
              <a:rPr lang="fa-IR" sz="2800" dirty="0" smtClean="0"/>
              <a:t>تبديل تبخير </a:t>
            </a:r>
            <a:r>
              <a:rPr lang="fa-IR" sz="2800" dirty="0"/>
              <a:t>و تعرق </a:t>
            </a:r>
            <a:r>
              <a:rPr lang="fa-IR" sz="2800" dirty="0" smtClean="0"/>
              <a:t>پتانسيل </a:t>
            </a:r>
            <a:r>
              <a:rPr lang="fa-IR" sz="2800" dirty="0"/>
              <a:t>به </a:t>
            </a:r>
            <a:r>
              <a:rPr lang="fa-IR" sz="2800" dirty="0" smtClean="0"/>
              <a:t>واقعي </a:t>
            </a:r>
            <a:r>
              <a:rPr lang="fa-IR" sz="2800" dirty="0"/>
              <a:t>بر اساس نوع </a:t>
            </a:r>
            <a:r>
              <a:rPr lang="fa-IR" sz="2800" dirty="0" smtClean="0"/>
              <a:t>گياه:</a:t>
            </a:r>
          </a:p>
          <a:p>
            <a:pPr algn="r" rtl="1" eaLnBrk="1" hangingPunct="1">
              <a:buFontTx/>
              <a:buNone/>
            </a:pPr>
            <a:endParaRPr lang="fa-IR" sz="2800" dirty="0" smtClean="0">
              <a:cs typeface="Nazanin" pitchFamily="2" charset="-78"/>
            </a:endParaRPr>
          </a:p>
        </p:txBody>
      </p:sp>
      <p:pic>
        <p:nvPicPr>
          <p:cNvPr id="7" name="Picture 5" descr="Alizadeh2430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6" t="6517"/>
          <a:stretch>
            <a:fillRect/>
          </a:stretch>
        </p:blipFill>
        <p:spPr bwMode="auto">
          <a:xfrm>
            <a:off x="899592" y="1700808"/>
            <a:ext cx="2562225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558580"/>
              </p:ext>
            </p:extLst>
          </p:nvPr>
        </p:nvGraphicFramePr>
        <p:xfrm>
          <a:off x="5409796" y="2060848"/>
          <a:ext cx="2810825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8" name="Equation" r:id="rId6" imgW="1054100" imgH="241300" progId="Equation.3">
                  <p:embed/>
                </p:oleObj>
              </mc:Choice>
              <mc:Fallback>
                <p:oleObj name="Equation" r:id="rId6" imgW="1054100" imgH="24130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9796" y="2060848"/>
                        <a:ext cx="2810825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612400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908720"/>
            <a:ext cx="8229600" cy="657819"/>
          </a:xfrm>
        </p:spPr>
        <p:txBody>
          <a:bodyPr/>
          <a:lstStyle/>
          <a:p>
            <a:pPr rtl="1" eaLnBrk="1" hangingPunct="1"/>
            <a:r>
              <a:rPr lang="fa-IR" sz="36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تبخير و تعرق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</a:t>
            </a:r>
            <a:r>
              <a:rPr lang="en-US" sz="36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Ev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apo</a:t>
            </a:r>
            <a:r>
              <a:rPr lang="en-US" sz="36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transpiration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) 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824064"/>
          </a:xfrm>
        </p:spPr>
        <p:txBody>
          <a:bodyPr/>
          <a:lstStyle/>
          <a:p>
            <a:pPr algn="r" rtl="1" eaLnBrk="1" hangingPunct="1"/>
            <a:r>
              <a:rPr lang="fa-IR" dirty="0"/>
              <a:t>به </a:t>
            </a:r>
            <a:r>
              <a:rPr lang="fa-IR" dirty="0" smtClean="0"/>
              <a:t>دليل اين </a:t>
            </a:r>
            <a:r>
              <a:rPr lang="fa-IR" dirty="0"/>
              <a:t>که </a:t>
            </a:r>
            <a:r>
              <a:rPr lang="fa-IR" dirty="0" smtClean="0"/>
              <a:t>درحوضه هاي  آبريز </a:t>
            </a:r>
            <a:r>
              <a:rPr lang="fa-IR" dirty="0"/>
              <a:t>دو </a:t>
            </a:r>
            <a:r>
              <a:rPr lang="fa-IR" dirty="0" smtClean="0"/>
              <a:t>پديده تبخير </a:t>
            </a:r>
            <a:r>
              <a:rPr lang="fa-IR" dirty="0"/>
              <a:t>از سطح مرطوب </a:t>
            </a:r>
            <a:r>
              <a:rPr lang="fa-IR" dirty="0" smtClean="0"/>
              <a:t>خاک و تعرق از </a:t>
            </a:r>
            <a:r>
              <a:rPr lang="fa-IR" dirty="0"/>
              <a:t>سطح </a:t>
            </a:r>
            <a:r>
              <a:rPr lang="fa-IR" dirty="0" smtClean="0"/>
              <a:t>گياهان </a:t>
            </a:r>
            <a:r>
              <a:rPr lang="fa-IR" dirty="0"/>
              <a:t>را </a:t>
            </a:r>
            <a:r>
              <a:rPr lang="fa-IR" dirty="0" smtClean="0"/>
              <a:t>نمي‌توان </a:t>
            </a:r>
            <a:r>
              <a:rPr lang="fa-IR" dirty="0"/>
              <a:t>از </a:t>
            </a:r>
            <a:r>
              <a:rPr lang="fa-IR" dirty="0" smtClean="0"/>
              <a:t>همديگر </a:t>
            </a:r>
            <a:r>
              <a:rPr lang="fa-IR" dirty="0"/>
              <a:t>مجزا ساخت غالبا </a:t>
            </a:r>
            <a:r>
              <a:rPr lang="fa-IR" dirty="0" smtClean="0"/>
              <a:t>اين </a:t>
            </a:r>
            <a:r>
              <a:rPr lang="fa-IR" dirty="0"/>
              <a:t>دو </a:t>
            </a:r>
            <a:r>
              <a:rPr lang="fa-IR" dirty="0" smtClean="0"/>
              <a:t>فرآيند </a:t>
            </a:r>
            <a:r>
              <a:rPr lang="fa-IR" dirty="0"/>
              <a:t>توام با </a:t>
            </a:r>
            <a:r>
              <a:rPr lang="fa-IR" dirty="0" smtClean="0"/>
              <a:t>يکديگر </a:t>
            </a:r>
            <a:r>
              <a:rPr lang="fa-IR" dirty="0"/>
              <a:t>و به نام </a:t>
            </a:r>
            <a:r>
              <a:rPr lang="fa-IR" b="1" dirty="0" smtClean="0"/>
              <a:t>تبخيروتعرق</a:t>
            </a:r>
            <a:r>
              <a:rPr lang="fa-IR" dirty="0" smtClean="0"/>
              <a:t> توصيف مي‌شوند</a:t>
            </a:r>
            <a:r>
              <a:rPr lang="fa-IR" dirty="0"/>
              <a:t>. </a:t>
            </a:r>
            <a:r>
              <a:rPr lang="fa-IR" dirty="0" smtClean="0"/>
              <a:t>تقيرباً نيمي </a:t>
            </a:r>
            <a:r>
              <a:rPr lang="fa-IR" dirty="0"/>
              <a:t>از </a:t>
            </a:r>
            <a:r>
              <a:rPr lang="fa-IR" dirty="0" smtClean="0"/>
              <a:t>آبي </a:t>
            </a:r>
            <a:r>
              <a:rPr lang="fa-IR" dirty="0"/>
              <a:t>که وارد خاک </a:t>
            </a:r>
            <a:r>
              <a:rPr lang="fa-IR" dirty="0" smtClean="0"/>
              <a:t>مي‌شود </a:t>
            </a:r>
            <a:r>
              <a:rPr lang="fa-IR" dirty="0"/>
              <a:t>دوباره از </a:t>
            </a:r>
            <a:r>
              <a:rPr lang="fa-IR" dirty="0" smtClean="0"/>
              <a:t>طريق تبخيرو تعرق </a:t>
            </a:r>
            <a:r>
              <a:rPr lang="fa-IR" dirty="0"/>
              <a:t>به جو </a:t>
            </a:r>
            <a:r>
              <a:rPr lang="fa-IR" dirty="0" smtClean="0"/>
              <a:t>زمين </a:t>
            </a:r>
            <a:r>
              <a:rPr lang="fa-IR" dirty="0"/>
              <a:t>باز </a:t>
            </a:r>
            <a:r>
              <a:rPr lang="fa-IR" dirty="0" smtClean="0"/>
              <a:t>مي‌گردد</a:t>
            </a:r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988097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88" y="836712"/>
            <a:ext cx="4896544" cy="571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3438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908720"/>
            <a:ext cx="8229600" cy="657819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تبخير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(Evaporation) 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fa-IR" dirty="0" smtClean="0">
                <a:cs typeface="Nazanin" pitchFamily="2" charset="-78"/>
              </a:rPr>
              <a:t>تبخير و تعرق پتانسيل </a:t>
            </a:r>
            <a:endParaRPr lang="en-US" dirty="0" smtClean="0">
              <a:cs typeface="Nazanin" pitchFamily="2" charset="-78"/>
            </a:endParaRPr>
          </a:p>
          <a:p>
            <a:pPr algn="r" rtl="1" eaLnBrk="1" hangingPunct="1"/>
            <a:r>
              <a:rPr lang="en-US" dirty="0" smtClean="0">
                <a:cs typeface="Nazanin" pitchFamily="2" charset="-78"/>
              </a:rPr>
              <a:t>(potential evapotranspiration)</a:t>
            </a:r>
            <a:endParaRPr lang="fa-IR" dirty="0" smtClean="0">
              <a:cs typeface="Nazanin" pitchFamily="2" charset="-78"/>
            </a:endParaRPr>
          </a:p>
          <a:p>
            <a:pPr algn="r" rtl="1" eaLnBrk="1" hangingPunct="1"/>
            <a:r>
              <a:rPr lang="fa-IR" dirty="0"/>
              <a:t>تبخير و تعرق </a:t>
            </a:r>
            <a:r>
              <a:rPr lang="fa-IR" dirty="0">
                <a:cs typeface="Nazanin" pitchFamily="2" charset="-78"/>
              </a:rPr>
              <a:t>پتانسيل </a:t>
            </a:r>
            <a:r>
              <a:rPr lang="fa-IR" dirty="0" smtClean="0"/>
              <a:t>مجموعه </a:t>
            </a:r>
            <a:r>
              <a:rPr lang="fa-IR" dirty="0"/>
              <a:t>تبخير و تعرقى است که از يک سطح کاملاً پوشيده از گياه و کاملاً مرطوب صورت مى‌گيرد. ميزان تبخير و تعرق </a:t>
            </a:r>
            <a:r>
              <a:rPr lang="fa-IR" dirty="0">
                <a:cs typeface="Nazanin" pitchFamily="2" charset="-78"/>
              </a:rPr>
              <a:t>پتانسيل </a:t>
            </a:r>
            <a:r>
              <a:rPr lang="fa-IR" dirty="0" smtClean="0"/>
              <a:t>را </a:t>
            </a:r>
            <a:r>
              <a:rPr lang="fa-IR" dirty="0"/>
              <a:t>مى‌توان با استفاده از تشتک تبخير تخمين زد</a:t>
            </a:r>
            <a:r>
              <a:rPr lang="fa-IR" dirty="0" smtClean="0"/>
              <a:t>.</a:t>
            </a:r>
          </a:p>
          <a:p>
            <a:pPr algn="r" rtl="1" eaLnBrk="1" hangingPunct="1"/>
            <a:r>
              <a:rPr lang="fa-IR" dirty="0" smtClean="0"/>
              <a:t>آب به اندازه کافي موجود است</a:t>
            </a:r>
          </a:p>
          <a:p>
            <a:pPr algn="r" rtl="1" eaLnBrk="1" hangingPunct="1"/>
            <a:endParaRPr lang="fa-IR" dirty="0" smtClean="0"/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04731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908720"/>
            <a:ext cx="8229600" cy="657819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تبخير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(Evaporation) 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808"/>
            <a:ext cx="7772400" cy="4968552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Nazanin" pitchFamily="2" charset="-78"/>
              </a:rPr>
              <a:t>تبخير و تعرق واقعي</a:t>
            </a:r>
            <a:endParaRPr lang="en-US" dirty="0" smtClean="0">
              <a:cs typeface="Nazanin" pitchFamily="2" charset="-78"/>
            </a:endParaRPr>
          </a:p>
          <a:p>
            <a:pPr algn="r" rtl="1" eaLnBrk="1" hangingPunct="1"/>
            <a:r>
              <a:rPr lang="en-US" dirty="0" smtClean="0">
                <a:cs typeface="Nazanin" pitchFamily="2" charset="-78"/>
              </a:rPr>
              <a:t>(actual evapotranspiration)</a:t>
            </a:r>
            <a:endParaRPr lang="fa-IR" dirty="0" smtClean="0">
              <a:cs typeface="Nazanin" pitchFamily="2" charset="-78"/>
            </a:endParaRP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به مجموعه تبخير از سطح خاک و تعرق توسط پوشش گياهي در شرليط طبيعي اطلاق مي شود.</a:t>
            </a:r>
          </a:p>
          <a:p>
            <a:pPr algn="r" rtl="1" eaLnBrk="1" hangingPunct="1"/>
            <a:r>
              <a:rPr lang="fa-IR" dirty="0" smtClean="0"/>
              <a:t>معمولاً در طبيعت آب به اندازه توان تبخير و تعرق در خاک و گياه وجود ندارد لذا ميزان تبخير و تعرق واقعي کمتر از تبخير و تعرق پتانسيل است.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اندازه گيري تبخير و تعرق واقعي بسيار مشکل و عملاً غير قابل اجراست </a:t>
            </a: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9309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4705"/>
            <a:ext cx="8229600" cy="720079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تبخير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(Evaporation) 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0768"/>
            <a:ext cx="7772400" cy="5400600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Char char="q"/>
            </a:pPr>
            <a:r>
              <a:rPr lang="fa-IR" dirty="0" smtClean="0">
                <a:cs typeface="Nazanin" pitchFamily="2" charset="-78"/>
              </a:rPr>
              <a:t>روش هاي برآورد تبخير از سطح آزاد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روش بيلان آب</a:t>
            </a:r>
          </a:p>
          <a:p>
            <a:pPr algn="r" rtl="1" eaLnBrk="1" hangingPunct="1"/>
            <a:r>
              <a:rPr lang="en-US" dirty="0" smtClean="0">
                <a:cs typeface="Nazanin" pitchFamily="2" charset="-78"/>
              </a:rPr>
              <a:t> </a:t>
            </a:r>
            <a:r>
              <a:rPr lang="fa-IR" dirty="0" smtClean="0">
                <a:cs typeface="Nazanin" pitchFamily="2" charset="-78"/>
              </a:rPr>
              <a:t>روش تشت تبخير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معادلات تجربي</a:t>
            </a:r>
          </a:p>
          <a:p>
            <a:pPr marL="342900" lvl="1" indent="-342900" algn="r" rtl="1" eaLnBrk="1" hangingPunct="1">
              <a:buFontTx/>
              <a:buChar char="•"/>
            </a:pPr>
            <a:r>
              <a:rPr lang="fa-IR" dirty="0" smtClean="0"/>
              <a:t>تبخير </a:t>
            </a:r>
            <a:r>
              <a:rPr lang="fa-IR" dirty="0"/>
              <a:t>از </a:t>
            </a:r>
            <a:r>
              <a:rPr lang="fa-IR" sz="3200" dirty="0"/>
              <a:t>سطوح مرطوب</a:t>
            </a:r>
            <a:r>
              <a:rPr lang="fa-IR" dirty="0"/>
              <a:t> خاک و </a:t>
            </a:r>
            <a:r>
              <a:rPr lang="fa-IR" dirty="0" smtClean="0"/>
              <a:t>گياه  </a:t>
            </a:r>
            <a:endParaRPr lang="fa-IR" dirty="0"/>
          </a:p>
          <a:p>
            <a:pPr lvl="1" algn="r" rtl="1">
              <a:spcBef>
                <a:spcPct val="50000"/>
              </a:spcBef>
            </a:pPr>
            <a:r>
              <a:rPr lang="fa-IR" dirty="0">
                <a:cs typeface="Nazanin" pitchFamily="2" charset="-78"/>
              </a:rPr>
              <a:t>تبخير و تعرق واقعي </a:t>
            </a:r>
          </a:p>
          <a:p>
            <a:pPr lvl="1" algn="r" rtl="1">
              <a:spcBef>
                <a:spcPct val="50000"/>
              </a:spcBef>
              <a:buFontTx/>
              <a:buChar char="-"/>
            </a:pPr>
            <a:r>
              <a:rPr lang="fa-IR" dirty="0">
                <a:cs typeface="Nazanin" pitchFamily="2" charset="-78"/>
              </a:rPr>
              <a:t>تبخير وتعرق پتانسيل </a:t>
            </a:r>
          </a:p>
          <a:p>
            <a:pPr lvl="1" algn="r" rtl="1">
              <a:spcBef>
                <a:spcPct val="50000"/>
              </a:spcBef>
            </a:pPr>
            <a:r>
              <a:rPr lang="fa-IR" dirty="0" smtClean="0"/>
              <a:t> </a:t>
            </a:r>
            <a:r>
              <a:rPr lang="fa-IR" dirty="0" smtClean="0">
                <a:cs typeface="Nazanin" pitchFamily="2" charset="-78"/>
              </a:rPr>
              <a:t>تبخير </a:t>
            </a:r>
            <a:r>
              <a:rPr lang="fa-IR" dirty="0">
                <a:cs typeface="Nazanin" pitchFamily="2" charset="-78"/>
              </a:rPr>
              <a:t>و تعرق </a:t>
            </a:r>
            <a:r>
              <a:rPr lang="fa-IR" dirty="0" smtClean="0">
                <a:cs typeface="Nazanin" pitchFamily="2" charset="-78"/>
              </a:rPr>
              <a:t>گياه </a:t>
            </a:r>
            <a:r>
              <a:rPr lang="fa-IR" dirty="0">
                <a:cs typeface="Nazanin" pitchFamily="2" charset="-78"/>
              </a:rPr>
              <a:t>مرجع </a:t>
            </a:r>
          </a:p>
          <a:p>
            <a:pPr lvl="1" algn="r" rtl="1">
              <a:spcBef>
                <a:spcPct val="50000"/>
              </a:spcBef>
            </a:pPr>
            <a:endParaRPr lang="en-US" dirty="0"/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75220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5322</TotalTime>
  <Words>1324</Words>
  <Application>Microsoft Office PowerPoint</Application>
  <PresentationFormat>On-screen Show (4:3)</PresentationFormat>
  <Paragraphs>324</Paragraphs>
  <Slides>42</Slides>
  <Notes>42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Default Design</vt:lpstr>
      <vt:lpstr>Equation</vt:lpstr>
      <vt:lpstr>Document</vt:lpstr>
      <vt:lpstr>تبخير(Evaporation) </vt:lpstr>
      <vt:lpstr>تبخير(Evaporation) </vt:lpstr>
      <vt:lpstr>تبخير(Evaporation) </vt:lpstr>
      <vt:lpstr>تبخير(Evaporation) </vt:lpstr>
      <vt:lpstr>تبخير و تعرق(Evapotranspiration) </vt:lpstr>
      <vt:lpstr>PowerPoint Presentation</vt:lpstr>
      <vt:lpstr>تبخير(Evaporation) </vt:lpstr>
      <vt:lpstr>تبخير(Evaporation) </vt:lpstr>
      <vt:lpstr>تبخير(Evaporation) </vt:lpstr>
      <vt:lpstr>تبخير(Evaporation) </vt:lpstr>
      <vt:lpstr>تبخير(Evaporation) </vt:lpstr>
      <vt:lpstr>تبخير(Evaporation) </vt:lpstr>
      <vt:lpstr>تبخير(Evaporation) </vt:lpstr>
      <vt:lpstr>تبخير(Evaporation) </vt:lpstr>
      <vt:lpstr>تبخير(Evaporation) </vt:lpstr>
      <vt:lpstr>تبخير(Evaporation) </vt:lpstr>
      <vt:lpstr>تبخير(Evaporation) </vt:lpstr>
      <vt:lpstr>تبخير(Evaporation) </vt:lpstr>
      <vt:lpstr>تبخير(Evaporation) </vt:lpstr>
      <vt:lpstr>تبخير(Evaporation) </vt:lpstr>
      <vt:lpstr>تبخير(Evaporation) </vt:lpstr>
      <vt:lpstr>تبخير(Evaporation) </vt:lpstr>
      <vt:lpstr>تبخير(Evaporation) </vt:lpstr>
      <vt:lpstr>تبخير(Evaporation) </vt:lpstr>
      <vt:lpstr>تبخير(Evaporation) </vt:lpstr>
      <vt:lpstr>تبخير(Evaporation) </vt:lpstr>
      <vt:lpstr>تبخير(Evaporation) </vt:lpstr>
      <vt:lpstr>تبخير(Evaporation) </vt:lpstr>
      <vt:lpstr>تبخير(Evaporation) </vt:lpstr>
      <vt:lpstr>تبخير(Evaporation) </vt:lpstr>
      <vt:lpstr>تبخير(Evaporation) </vt:lpstr>
      <vt:lpstr>تبخير(Evaporation) </vt:lpstr>
      <vt:lpstr>تبخير(Evaporation) </vt:lpstr>
      <vt:lpstr>تبخير(Evaporation) </vt:lpstr>
      <vt:lpstr>تبخير(Evaporation) </vt:lpstr>
      <vt:lpstr>تبخير(Evaporation) </vt:lpstr>
      <vt:lpstr>تبخير(Evaporation) </vt:lpstr>
      <vt:lpstr>تبخير(Evaporation) </vt:lpstr>
      <vt:lpstr>تبخير(Evaporation) </vt:lpstr>
      <vt:lpstr>تبخير(Evaporation) </vt:lpstr>
      <vt:lpstr>تبخير(Evaporation) </vt:lpstr>
      <vt:lpstr>تبخير(Evaporation)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</dc:creator>
  <cp:lastModifiedBy>khairy</cp:lastModifiedBy>
  <cp:revision>394</cp:revision>
  <dcterms:created xsi:type="dcterms:W3CDTF">2004-06-24T15:21:45Z</dcterms:created>
  <dcterms:modified xsi:type="dcterms:W3CDTF">2017-03-07T06:56:20Z</dcterms:modified>
</cp:coreProperties>
</file>