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4" r:id="rId5"/>
    <p:sldId id="265" r:id="rId6"/>
    <p:sldId id="267" r:id="rId7"/>
    <p:sldId id="268" r:id="rId8"/>
    <p:sldId id="266" r:id="rId9"/>
    <p:sldId id="269" r:id="rId10"/>
    <p:sldId id="270" r:id="rId11"/>
    <p:sldId id="271" r:id="rId12"/>
    <p:sldId id="272" r:id="rId13"/>
    <p:sldId id="256" r:id="rId14"/>
    <p:sldId id="257" r:id="rId15"/>
    <p:sldId id="258" r:id="rId16"/>
    <p:sldId id="259" r:id="rId17"/>
    <p:sldId id="26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9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6E85151-4D99-4EAB-A3D1-21150BB99486}" type="datetimeFigureOut">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E82046-2BDA-4CF5-BD17-A15424E2250D}" type="slidenum">
              <a:rPr lang="en-US" smtClean="0"/>
              <a:t>‹#›</a:t>
            </a:fld>
            <a:endParaRPr lang="en-US"/>
          </a:p>
        </p:txBody>
      </p:sp>
    </p:spTree>
    <p:extLst>
      <p:ext uri="{BB962C8B-B14F-4D97-AF65-F5344CB8AC3E}">
        <p14:creationId xmlns:p14="http://schemas.microsoft.com/office/powerpoint/2010/main" val="2096344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E85151-4D99-4EAB-A3D1-21150BB99486}" type="datetimeFigureOut">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E82046-2BDA-4CF5-BD17-A15424E2250D}" type="slidenum">
              <a:rPr lang="en-US" smtClean="0"/>
              <a:t>‹#›</a:t>
            </a:fld>
            <a:endParaRPr lang="en-US"/>
          </a:p>
        </p:txBody>
      </p:sp>
    </p:spTree>
    <p:extLst>
      <p:ext uri="{BB962C8B-B14F-4D97-AF65-F5344CB8AC3E}">
        <p14:creationId xmlns:p14="http://schemas.microsoft.com/office/powerpoint/2010/main" val="3258672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E85151-4D99-4EAB-A3D1-21150BB99486}" type="datetimeFigureOut">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E82046-2BDA-4CF5-BD17-A15424E2250D}" type="slidenum">
              <a:rPr lang="en-US" smtClean="0"/>
              <a:t>‹#›</a:t>
            </a:fld>
            <a:endParaRPr lang="en-US"/>
          </a:p>
        </p:txBody>
      </p:sp>
    </p:spTree>
    <p:extLst>
      <p:ext uri="{BB962C8B-B14F-4D97-AF65-F5344CB8AC3E}">
        <p14:creationId xmlns:p14="http://schemas.microsoft.com/office/powerpoint/2010/main" val="2527573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E85151-4D99-4EAB-A3D1-21150BB99486}" type="datetimeFigureOut">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E82046-2BDA-4CF5-BD17-A15424E2250D}" type="slidenum">
              <a:rPr lang="en-US" smtClean="0"/>
              <a:t>‹#›</a:t>
            </a:fld>
            <a:endParaRPr lang="en-US"/>
          </a:p>
        </p:txBody>
      </p:sp>
    </p:spTree>
    <p:extLst>
      <p:ext uri="{BB962C8B-B14F-4D97-AF65-F5344CB8AC3E}">
        <p14:creationId xmlns:p14="http://schemas.microsoft.com/office/powerpoint/2010/main" val="4102177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6E85151-4D99-4EAB-A3D1-21150BB99486}" type="datetimeFigureOut">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E82046-2BDA-4CF5-BD17-A15424E2250D}" type="slidenum">
              <a:rPr lang="en-US" smtClean="0"/>
              <a:t>‹#›</a:t>
            </a:fld>
            <a:endParaRPr lang="en-US"/>
          </a:p>
        </p:txBody>
      </p:sp>
    </p:spTree>
    <p:extLst>
      <p:ext uri="{BB962C8B-B14F-4D97-AF65-F5344CB8AC3E}">
        <p14:creationId xmlns:p14="http://schemas.microsoft.com/office/powerpoint/2010/main" val="3800969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6E85151-4D99-4EAB-A3D1-21150BB99486}" type="datetimeFigureOut">
              <a:rPr lang="en-US" smtClean="0"/>
              <a:t>6/1/2021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E82046-2BDA-4CF5-BD17-A15424E2250D}" type="slidenum">
              <a:rPr lang="en-US" smtClean="0"/>
              <a:t>‹#›</a:t>
            </a:fld>
            <a:endParaRPr lang="en-US"/>
          </a:p>
        </p:txBody>
      </p:sp>
    </p:spTree>
    <p:extLst>
      <p:ext uri="{BB962C8B-B14F-4D97-AF65-F5344CB8AC3E}">
        <p14:creationId xmlns:p14="http://schemas.microsoft.com/office/powerpoint/2010/main" val="408637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6E85151-4D99-4EAB-A3D1-21150BB99486}" type="datetimeFigureOut">
              <a:rPr lang="en-US" smtClean="0"/>
              <a:t>6/1/2021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E82046-2BDA-4CF5-BD17-A15424E2250D}" type="slidenum">
              <a:rPr lang="en-US" smtClean="0"/>
              <a:t>‹#›</a:t>
            </a:fld>
            <a:endParaRPr lang="en-US"/>
          </a:p>
        </p:txBody>
      </p:sp>
    </p:spTree>
    <p:extLst>
      <p:ext uri="{BB962C8B-B14F-4D97-AF65-F5344CB8AC3E}">
        <p14:creationId xmlns:p14="http://schemas.microsoft.com/office/powerpoint/2010/main" val="2612489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6E85151-4D99-4EAB-A3D1-21150BB99486}" type="datetimeFigureOut">
              <a:rPr lang="en-US" smtClean="0"/>
              <a:t>6/1/2021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E82046-2BDA-4CF5-BD17-A15424E2250D}" type="slidenum">
              <a:rPr lang="en-US" smtClean="0"/>
              <a:t>‹#›</a:t>
            </a:fld>
            <a:endParaRPr lang="en-US"/>
          </a:p>
        </p:txBody>
      </p:sp>
    </p:spTree>
    <p:extLst>
      <p:ext uri="{BB962C8B-B14F-4D97-AF65-F5344CB8AC3E}">
        <p14:creationId xmlns:p14="http://schemas.microsoft.com/office/powerpoint/2010/main" val="1720273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E85151-4D99-4EAB-A3D1-21150BB99486}" type="datetimeFigureOut">
              <a:rPr lang="en-US" smtClean="0"/>
              <a:t>6/1/2021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E82046-2BDA-4CF5-BD17-A15424E2250D}" type="slidenum">
              <a:rPr lang="en-US" smtClean="0"/>
              <a:t>‹#›</a:t>
            </a:fld>
            <a:endParaRPr lang="en-US"/>
          </a:p>
        </p:txBody>
      </p:sp>
    </p:spTree>
    <p:extLst>
      <p:ext uri="{BB962C8B-B14F-4D97-AF65-F5344CB8AC3E}">
        <p14:creationId xmlns:p14="http://schemas.microsoft.com/office/powerpoint/2010/main" val="316426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6E85151-4D99-4EAB-A3D1-21150BB99486}" type="datetimeFigureOut">
              <a:rPr lang="en-US" smtClean="0"/>
              <a:t>6/1/2021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E82046-2BDA-4CF5-BD17-A15424E2250D}" type="slidenum">
              <a:rPr lang="en-US" smtClean="0"/>
              <a:t>‹#›</a:t>
            </a:fld>
            <a:endParaRPr lang="en-US"/>
          </a:p>
        </p:txBody>
      </p:sp>
    </p:spTree>
    <p:extLst>
      <p:ext uri="{BB962C8B-B14F-4D97-AF65-F5344CB8AC3E}">
        <p14:creationId xmlns:p14="http://schemas.microsoft.com/office/powerpoint/2010/main" val="2204982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6E85151-4D99-4EAB-A3D1-21150BB99486}" type="datetimeFigureOut">
              <a:rPr lang="en-US" smtClean="0"/>
              <a:t>6/1/2021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E82046-2BDA-4CF5-BD17-A15424E2250D}" type="slidenum">
              <a:rPr lang="en-US" smtClean="0"/>
              <a:t>‹#›</a:t>
            </a:fld>
            <a:endParaRPr lang="en-US"/>
          </a:p>
        </p:txBody>
      </p:sp>
    </p:spTree>
    <p:extLst>
      <p:ext uri="{BB962C8B-B14F-4D97-AF65-F5344CB8AC3E}">
        <p14:creationId xmlns:p14="http://schemas.microsoft.com/office/powerpoint/2010/main" val="458339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E85151-4D99-4EAB-A3D1-21150BB99486}" type="datetimeFigureOut">
              <a:rPr lang="en-US" smtClean="0"/>
              <a:t>6/1/2021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E82046-2BDA-4CF5-BD17-A15424E2250D}" type="slidenum">
              <a:rPr lang="en-US" smtClean="0"/>
              <a:t>‹#›</a:t>
            </a:fld>
            <a:endParaRPr lang="en-US"/>
          </a:p>
        </p:txBody>
      </p:sp>
    </p:spTree>
    <p:extLst>
      <p:ext uri="{BB962C8B-B14F-4D97-AF65-F5344CB8AC3E}">
        <p14:creationId xmlns:p14="http://schemas.microsoft.com/office/powerpoint/2010/main" val="359231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0289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30906" y="605767"/>
            <a:ext cx="6096000" cy="2777683"/>
          </a:xfrm>
          <a:prstGeom prst="rect">
            <a:avLst/>
          </a:prstGeom>
        </p:spPr>
        <p:txBody>
          <a:bodyPr>
            <a:spAutoFit/>
          </a:bodyPr>
          <a:lstStyle/>
          <a:p>
            <a:pPr algn="just" rtl="1">
              <a:lnSpc>
                <a:spcPct val="107000"/>
              </a:lnSpc>
              <a:spcAft>
                <a:spcPts val="800"/>
              </a:spcAft>
            </a:pPr>
            <a:r>
              <a:rPr lang="fa-IR" sz="2800" dirty="0">
                <a:solidFill>
                  <a:srgbClr val="7030A0"/>
                </a:solidFill>
                <a:latin typeface="Calibri" panose="020F0502020204030204" pitchFamily="34" charset="0"/>
                <a:ea typeface="Calibri" panose="020F0502020204030204" pitchFamily="34" charset="0"/>
              </a:rPr>
              <a:t>رفتارهای غیر عادی کمپلکسهای  </a:t>
            </a:r>
            <a:r>
              <a:rPr lang="en-US" sz="2800" dirty="0">
                <a:solidFill>
                  <a:srgbClr val="7030A0"/>
                </a:solidFill>
                <a:latin typeface="Calibri" panose="020F0502020204030204" pitchFamily="34" charset="0"/>
                <a:ea typeface="Calibri" panose="020F0502020204030204" pitchFamily="34" charset="0"/>
                <a:cs typeface="Arial" panose="020B0604020202020204" pitchFamily="34" charset="0"/>
              </a:rPr>
              <a:t>Ni(II)</a:t>
            </a:r>
            <a:r>
              <a:rPr lang="fa-IR" sz="2800" dirty="0">
                <a:solidFill>
                  <a:srgbClr val="7030A0"/>
                </a:solidFill>
                <a:latin typeface="Calibri" panose="020F0502020204030204" pitchFamily="34" charset="0"/>
                <a:ea typeface="Calibri" panose="020F0502020204030204" pitchFamily="34" charset="0"/>
              </a:rPr>
              <a:t>عبارتند از:</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 تعادل مسطح مربع- چهار وجهی</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 تعادل مسطح مربع – هشت وجهی</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-تعادل هرم مربع القاعده- دوهرمی مثلثی</a:t>
            </a:r>
            <a:endParaRPr lang="en-US" sz="2800" dirty="0">
              <a:latin typeface="Calibri" panose="020F0502020204030204" pitchFamily="34" charset="0"/>
              <a:ea typeface="Calibri" panose="020F0502020204030204" pitchFamily="34" charset="0"/>
              <a:cs typeface="Arial" panose="020B0604020202020204" pitchFamily="34" charset="0"/>
            </a:endParaRPr>
          </a:p>
          <a:p>
            <a:pPr marL="457200" indent="-457200" algn="r" rtl="1">
              <a:buFontTx/>
              <a:buChar char="-"/>
            </a:pPr>
            <a:r>
              <a:rPr lang="fa-IR" sz="2800" dirty="0">
                <a:solidFill>
                  <a:srgbClr val="538135"/>
                </a:solidFill>
                <a:latin typeface="Calibri" panose="020F0502020204030204" pitchFamily="34" charset="0"/>
                <a:ea typeface="Calibri" panose="020F0502020204030204" pitchFamily="34" charset="0"/>
              </a:rPr>
              <a:t>تعادل مونومر- الیگومر</a:t>
            </a:r>
            <a:endParaRPr lang="en-US" sz="2800" dirty="0"/>
          </a:p>
        </p:txBody>
      </p:sp>
    </p:spTree>
    <p:extLst>
      <p:ext uri="{BB962C8B-B14F-4D97-AF65-F5344CB8AC3E}">
        <p14:creationId xmlns:p14="http://schemas.microsoft.com/office/powerpoint/2010/main" val="823136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597" y="719317"/>
            <a:ext cx="11968223" cy="5550750"/>
          </a:xfrm>
          <a:prstGeom prst="rect">
            <a:avLst/>
          </a:prstGeom>
        </p:spPr>
        <p:txBody>
          <a:bodyPr wrap="square">
            <a:spAutoFit/>
          </a:bodyPr>
          <a:lstStyle/>
          <a:p>
            <a:pPr algn="just" rtl="1">
              <a:lnSpc>
                <a:spcPct val="107000"/>
              </a:lnSpc>
              <a:spcAft>
                <a:spcPts val="800"/>
              </a:spcAft>
            </a:pPr>
            <a:r>
              <a:rPr lang="ar-SA" sz="2800" dirty="0">
                <a:solidFill>
                  <a:srgbClr val="7030A0"/>
                </a:solidFill>
                <a:latin typeface="Calibri" panose="020F0502020204030204" pitchFamily="34" charset="0"/>
                <a:ea typeface="Calibri" panose="020F0502020204030204" pitchFamily="34" charset="0"/>
              </a:rPr>
              <a:t>کمپلکسهای پنج کو ئوردینه </a:t>
            </a:r>
            <a:r>
              <a:rPr lang="en-US" sz="2800" dirty="0">
                <a:solidFill>
                  <a:srgbClr val="7030A0"/>
                </a:solidFill>
                <a:latin typeface="Calibri" panose="020F0502020204030204" pitchFamily="34" charset="0"/>
                <a:ea typeface="Calibri" panose="020F0502020204030204" pitchFamily="34" charset="0"/>
                <a:cs typeface="Arial" panose="020B0604020202020204" pitchFamily="34" charset="0"/>
              </a:rPr>
              <a:t>Ni(II)</a:t>
            </a:r>
            <a:r>
              <a:rPr lang="en-US" sz="2800" dirty="0">
                <a:solidFill>
                  <a:srgbClr val="7030A0"/>
                </a:solidFill>
                <a:latin typeface="Arial" panose="020B0604020202020204" pitchFamily="34" charset="0"/>
                <a:ea typeface="Calibri" panose="020F0502020204030204" pitchFamily="34" charset="0"/>
                <a:cs typeface="Arial" panose="020B0604020202020204" pitchFamily="34" charset="0"/>
              </a:rPr>
              <a:t> </a:t>
            </a:r>
            <a:r>
              <a:rPr lang="fa-IR" sz="2800" dirty="0">
                <a:solidFill>
                  <a:srgbClr val="7030A0"/>
                </a:solidFill>
                <a:latin typeface="Calibri" panose="020F0502020204030204" pitchFamily="34" charset="0"/>
                <a:ea typeface="Calibri" panose="020F0502020204030204" pitchFamily="34" charset="0"/>
              </a:rPr>
              <a:t>:</a:t>
            </a:r>
            <a:endParaRPr lang="en-US" sz="2800" dirty="0">
              <a:solidFill>
                <a:srgbClr val="7030A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-هرم مربع القاعده</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-دو هرمی مثلثی</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این دو از نظر انرژی بهم نزدیک هستند و و شکل هندسی آنها به نوع لیگاند بستگی دارد و با تغییر کوچکی در نوع لیگاندها تغییر می یابد. کمپلکسهای دو هرمی مثلثی عمومیت بیشتری دارند و اغلب شامل لیگاندهای تریپود هستند در حالیکه لیگاندهای چهار دندانه ای زنجیری نظیر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Me</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As(CH</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3</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As(CH</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3</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As(CH</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3</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AsMe</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Arial" panose="020B0604020202020204" pitchFamily="34" charset="0"/>
                <a:ea typeface="Calibri" panose="020F0502020204030204" pitchFamily="34" charset="0"/>
                <a:cs typeface="Arial" panose="020B0604020202020204" pitchFamily="34" charset="0"/>
              </a:rPr>
              <a:t> </a:t>
            </a:r>
            <a:r>
              <a:rPr lang="fa-IR" sz="2800" dirty="0">
                <a:solidFill>
                  <a:srgbClr val="538135"/>
                </a:solidFill>
                <a:latin typeface="Arial" panose="020B0604020202020204" pitchFamily="34" charset="0"/>
                <a:ea typeface="Calibri" panose="020F0502020204030204" pitchFamily="34" charset="0"/>
              </a:rPr>
              <a:t>کمپلکسهای هرم مربع القاعده از نوع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[Ni(</a:t>
            </a:r>
            <a:r>
              <a:rPr lang="en-US" sz="2800" dirty="0" err="1">
                <a:solidFill>
                  <a:srgbClr val="538135"/>
                </a:solidFill>
                <a:latin typeface="Calibri" panose="020F0502020204030204" pitchFamily="34" charset="0"/>
                <a:ea typeface="Calibri" panose="020F0502020204030204" pitchFamily="34" charset="0"/>
                <a:cs typeface="Arial" panose="020B0604020202020204" pitchFamily="34" charset="0"/>
              </a:rPr>
              <a:t>tetrars</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)X]</a:t>
            </a:r>
            <a:r>
              <a:rPr lang="en-US" sz="2800" baseline="300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fa-IR" sz="2800" dirty="0">
                <a:solidFill>
                  <a:srgbClr val="538135"/>
                </a:solidFill>
                <a:latin typeface="Calibri" panose="020F0502020204030204" pitchFamily="34" charset="0"/>
                <a:ea typeface="Calibri" panose="020F0502020204030204" pitchFamily="34" charset="0"/>
              </a:rPr>
              <a:t> را تشکیل می دهند. چون این کمپلکسها بین کمپلکسهای هشت وجهی پر اسپین و پارامغناطیس و کمپلکس های مسطح مربع کم اسپین و دیا مغناطیس قرار دارند لذا کمپلکسهای پنج کوئوردینه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Ni(II)</a:t>
            </a:r>
            <a:r>
              <a:rPr lang="fa-IR" sz="2800" dirty="0">
                <a:solidFill>
                  <a:srgbClr val="538135"/>
                </a:solidFill>
                <a:latin typeface="Calibri" panose="020F0502020204030204" pitchFamily="34" charset="0"/>
                <a:ea typeface="Calibri" panose="020F0502020204030204" pitchFamily="34" charset="0"/>
              </a:rPr>
              <a:t> می توانند پر اسپین و یا کم اسپین باشند همانند    </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en-US" sz="2800" dirty="0" err="1">
                <a:solidFill>
                  <a:srgbClr val="538135"/>
                </a:solidFill>
                <a:latin typeface="Calibri" panose="020F0502020204030204" pitchFamily="34" charset="0"/>
                <a:ea typeface="Calibri" panose="020F0502020204030204" pitchFamily="34" charset="0"/>
                <a:cs typeface="Arial" panose="020B0604020202020204" pitchFamily="34" charset="0"/>
              </a:rPr>
              <a:t>NiBr</a:t>
            </a:r>
            <a:r>
              <a:rPr lang="en-US" sz="2800" dirty="0">
                <a:solidFill>
                  <a:srgbClr val="538135"/>
                </a:solidFill>
                <a:latin typeface="Calibri" panose="020F0502020204030204" pitchFamily="34" charset="0"/>
                <a:ea typeface="Calibri" panose="020F0502020204030204" pitchFamily="34" charset="0"/>
                <a:cs typeface="Calibri" panose="020F0502020204030204" pitchFamily="34" charset="0"/>
              </a:rPr>
              <a:t>{</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 N(C</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H</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4</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NMe</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3</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 </a:t>
            </a:r>
            <a:r>
              <a:rPr lang="en-US" sz="2800" dirty="0">
                <a:solidFill>
                  <a:srgbClr val="538135"/>
                </a:solidFill>
                <a:latin typeface="Calibri" panose="020F0502020204030204" pitchFamily="34" charset="0"/>
                <a:ea typeface="Calibri" panose="020F0502020204030204" pitchFamily="34" charset="0"/>
                <a:cs typeface="Calibri" panose="020F0502020204030204" pitchFamily="34" charset="0"/>
              </a:rPr>
              <a:t>}</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en-US" sz="2800" baseline="300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en-US" sz="2800" baseline="-25000" dirty="0">
                <a:solidFill>
                  <a:srgbClr val="538135"/>
                </a:solidFill>
                <a:latin typeface="Arial" panose="020B0604020202020204" pitchFamily="34" charset="0"/>
                <a:ea typeface="Calibri" panose="020F0502020204030204" pitchFamily="34" charset="0"/>
                <a:cs typeface="Arial" panose="020B0604020202020204" pitchFamily="34" charset="0"/>
              </a:rPr>
              <a:t> </a:t>
            </a:r>
            <a:r>
              <a:rPr lang="fa-IR" sz="2800" dirty="0">
                <a:solidFill>
                  <a:srgbClr val="538135"/>
                </a:solidFill>
                <a:latin typeface="Calibri" panose="020F0502020204030204" pitchFamily="34" charset="0"/>
                <a:ea typeface="Calibri" panose="020F0502020204030204" pitchFamily="34" charset="0"/>
              </a:rPr>
              <a:t> پر اسپین وبا لیگاندهای دهنده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P , As</a:t>
            </a:r>
            <a:r>
              <a:rPr lang="fa-IR" sz="2800" dirty="0">
                <a:solidFill>
                  <a:srgbClr val="538135"/>
                </a:solidFill>
                <a:latin typeface="Calibri" panose="020F0502020204030204" pitchFamily="34" charset="0"/>
                <a:ea typeface="Calibri" panose="020F0502020204030204" pitchFamily="34" charset="0"/>
              </a:rPr>
              <a:t> بصورت کم اسپین است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95662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77179" y="2148817"/>
            <a:ext cx="2334293" cy="830997"/>
          </a:xfrm>
          <a:prstGeom prst="rect">
            <a:avLst/>
          </a:prstGeom>
        </p:spPr>
        <p:txBody>
          <a:bodyPr wrap="none">
            <a:spAutoFit/>
          </a:bodyPr>
          <a:lstStyle/>
          <a:p>
            <a:pPr lvl="0" algn="r" rtl="1"/>
            <a:r>
              <a:rPr lang="fa-IR" sz="4800" dirty="0">
                <a:solidFill>
                  <a:srgbClr val="538135"/>
                </a:solidFill>
                <a:latin typeface="Calibri" panose="020F0502020204030204" pitchFamily="34" charset="0"/>
              </a:rPr>
              <a:t>روش جاب</a:t>
            </a:r>
            <a:endParaRPr lang="en-US" sz="4800" dirty="0">
              <a:solidFill>
                <a:prstClr val="black"/>
              </a:solidFill>
            </a:endParaRPr>
          </a:p>
        </p:txBody>
      </p:sp>
    </p:spTree>
    <p:extLst>
      <p:ext uri="{BB962C8B-B14F-4D97-AF65-F5344CB8AC3E}">
        <p14:creationId xmlns:p14="http://schemas.microsoft.com/office/powerpoint/2010/main" val="1169893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1413" y="195969"/>
            <a:ext cx="11740587" cy="6824304"/>
          </a:xfrm>
          <a:prstGeom prst="rect">
            <a:avLst/>
          </a:prstGeom>
        </p:spPr>
        <p:txBody>
          <a:bodyPr wrap="square">
            <a:spAutoFit/>
          </a:bodyPr>
          <a:lstStyle/>
          <a:p>
            <a:pPr algn="just"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در بسیاری از موارد نمی­توان تشکیل دهنده­های یک محلول را جدا کرد و به بررسی آنها پرداخت. ولی روش­هایی وجود دارد که به کمک آن­ها می­توان ترکیبات تشکیل شده در یک واکنش را بدون جدا کردن آنها مورد بررسی قرار داد. یکی از این روش­ها، </a:t>
            </a:r>
            <a:r>
              <a:rPr lang="fa-IR" sz="2800" dirty="0">
                <a:solidFill>
                  <a:schemeClr val="accent5"/>
                </a:solidFill>
                <a:latin typeface="Calibri" panose="020F0502020204030204" pitchFamily="34" charset="0"/>
                <a:ea typeface="Calibri" panose="020F0502020204030204" pitchFamily="34" charset="0"/>
              </a:rPr>
              <a:t>روش جاب </a:t>
            </a:r>
            <a:r>
              <a:rPr lang="fa-IR" sz="2800" dirty="0">
                <a:solidFill>
                  <a:srgbClr val="538135"/>
                </a:solidFill>
                <a:latin typeface="Calibri" panose="020F0502020204030204" pitchFamily="34" charset="0"/>
                <a:ea typeface="Calibri" panose="020F0502020204030204" pitchFamily="34" charset="0"/>
              </a:rPr>
              <a:t>می­باشد. در این روش محلول­های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Z </a:t>
            </a:r>
            <a:r>
              <a:rPr lang="fa-IR" sz="2800" dirty="0">
                <a:solidFill>
                  <a:srgbClr val="538135"/>
                </a:solidFill>
                <a:latin typeface="Calibri" panose="020F0502020204030204" pitchFamily="34" charset="0"/>
                <a:ea typeface="Calibri" panose="020F0502020204030204" pitchFamily="34" charset="0"/>
              </a:rPr>
              <a:t> و</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L</a:t>
            </a:r>
            <a:r>
              <a:rPr lang="fa-IR" sz="2800" dirty="0">
                <a:solidFill>
                  <a:srgbClr val="538135"/>
                </a:solidFill>
                <a:latin typeface="Calibri" panose="020F0502020204030204" pitchFamily="34" charset="0"/>
                <a:ea typeface="Calibri" panose="020F0502020204030204" pitchFamily="34" charset="0"/>
              </a:rPr>
              <a:t> که دارای مولاریته یکسان هستند را در نسبت­های گوناگون مخلوط کرده و کمپلکس طبق معادله زیر تشکیل می­شود.</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ZL</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n</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(1)</a:t>
            </a:r>
            <a:r>
              <a:rPr lang="fa-IR" sz="2800" dirty="0">
                <a:solidFill>
                  <a:srgbClr val="538135"/>
                </a:solidFill>
                <a:latin typeface="Calibri" panose="020F0502020204030204" pitchFamily="34" charset="0"/>
                <a:ea typeface="Calibri" panose="020F0502020204030204" pitchFamily="34" charset="0"/>
              </a:rPr>
              <a:t>→</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Z + </a:t>
            </a:r>
            <a:r>
              <a:rPr lang="en-US" sz="2800" dirty="0" err="1">
                <a:solidFill>
                  <a:srgbClr val="538135"/>
                </a:solidFill>
                <a:effectLst/>
                <a:latin typeface="Calibri" panose="020F0502020204030204" pitchFamily="34" charset="0"/>
                <a:ea typeface="Calibri" panose="020F0502020204030204" pitchFamily="34" charset="0"/>
                <a:cs typeface="Arial" panose="020B0604020202020204" pitchFamily="34" charset="0"/>
              </a:rPr>
              <a:t>nL</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Z</a:t>
            </a:r>
            <a:r>
              <a:rPr lang="fa-IR" sz="2800" dirty="0">
                <a:solidFill>
                  <a:srgbClr val="538135"/>
                </a:solidFill>
                <a:latin typeface="Calibri" panose="020F0502020204030204" pitchFamily="34" charset="0"/>
                <a:ea typeface="Calibri" panose="020F0502020204030204" pitchFamily="34" charset="0"/>
              </a:rPr>
              <a:t> یون فلزی و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n</a:t>
            </a:r>
            <a:r>
              <a:rPr lang="fa-IR" sz="2800" dirty="0">
                <a:solidFill>
                  <a:srgbClr val="538135"/>
                </a:solidFill>
                <a:latin typeface="Calibri" panose="020F0502020204030204" pitchFamily="34" charset="0"/>
                <a:ea typeface="Calibri" panose="020F0502020204030204" pitchFamily="34" charset="0"/>
              </a:rPr>
              <a:t> تعداد لیگاندهایی است که به فلز مرکزی متصل می­باشد. اجزاء تشکیل شده در هر یک از این  مخلوط­ها به کمک روش­های خاصی اندازه گیری می­شوند، سپس بر حسب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Y</a:t>
            </a:r>
            <a:r>
              <a:rPr lang="fa-IR" sz="2800" dirty="0">
                <a:solidFill>
                  <a:srgbClr val="538135"/>
                </a:solidFill>
                <a:latin typeface="Calibri" panose="020F0502020204030204" pitchFamily="34" charset="0"/>
                <a:ea typeface="Calibri" panose="020F0502020204030204" pitchFamily="34" charset="0"/>
              </a:rPr>
              <a:t> رسم می­­شود. جاب نشان داد که ماکزیمم حاصله در منحنی با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n</a:t>
            </a:r>
            <a:r>
              <a:rPr lang="fa-IR" sz="2800" dirty="0">
                <a:solidFill>
                  <a:srgbClr val="538135"/>
                </a:solidFill>
                <a:latin typeface="Calibri" panose="020F0502020204030204" pitchFamily="34" charset="0"/>
                <a:ea typeface="Calibri" panose="020F0502020204030204" pitchFamily="34" charset="0"/>
              </a:rPr>
              <a:t>، تعداد لیگاند ارتباط داشته و مستقل از ثابت تعادل واکنش می­باشد. این روش همچنین به نام روش تغییر­ پذیری پیوسته مشهور است. یکی از روش­ها برای اندازه­گیری کمپلکس­های تشکیل­شده در محلول، استفاده از اسپکتروفتومتر مرئی می­باشد، زیرا یون­های کمپلکس دارای طول موج­های ماکزیمم در ناحیه مرئی می­باشند و همچنین بنا به قانون بیر – لامبرت، غلظت نمونه با نور جذب شده متناسب است</a:t>
            </a:r>
            <a:r>
              <a:rPr lang="fa-IR"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algn="just" rtl="1"/>
            <a:endParaRPr lang="en-US" sz="2800" dirty="0"/>
          </a:p>
        </p:txBody>
      </p:sp>
    </p:spTree>
    <p:extLst>
      <p:ext uri="{BB962C8B-B14F-4D97-AF65-F5344CB8AC3E}">
        <p14:creationId xmlns:p14="http://schemas.microsoft.com/office/powerpoint/2010/main" val="3140563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2986" y="449603"/>
            <a:ext cx="11528385" cy="6291979"/>
          </a:xfrm>
          <a:prstGeom prst="rect">
            <a:avLst/>
          </a:prstGeom>
        </p:spPr>
        <p:txBody>
          <a:bodyPr wrap="square">
            <a:spAutoFit/>
          </a:bodyPr>
          <a:lstStyle/>
          <a:p>
            <a:pPr algn="r" rtl="1">
              <a:lnSpc>
                <a:spcPct val="107000"/>
              </a:lnSpc>
              <a:spcAft>
                <a:spcPts val="800"/>
              </a:spcAft>
            </a:pPr>
            <a:r>
              <a:rPr lang="fa-IR" sz="3200" dirty="0">
                <a:solidFill>
                  <a:srgbClr val="538135"/>
                </a:solidFill>
                <a:latin typeface="Calibri" panose="020F0502020204030204" pitchFamily="34" charset="0"/>
                <a:ea typeface="Calibri" panose="020F0502020204030204" pitchFamily="34" charset="0"/>
              </a:rPr>
              <a:t>روش کار</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fa-IR" sz="3200" dirty="0">
                <a:solidFill>
                  <a:srgbClr val="538135"/>
                </a:solidFill>
                <a:latin typeface="Calibri" panose="020F0502020204030204" pitchFamily="34" charset="0"/>
                <a:ea typeface="Calibri" panose="020F0502020204030204" pitchFamily="34" charset="0"/>
              </a:rPr>
              <a:t>        محلول­هایی از </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Z</a:t>
            </a:r>
            <a:r>
              <a:rPr lang="fa-IR" sz="3200" dirty="0">
                <a:solidFill>
                  <a:srgbClr val="538135"/>
                </a:solidFill>
                <a:latin typeface="Calibri" panose="020F0502020204030204" pitchFamily="34" charset="0"/>
                <a:ea typeface="Calibri" panose="020F0502020204030204" pitchFamily="34" charset="0"/>
              </a:rPr>
              <a:t> و </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L</a:t>
            </a:r>
            <a:r>
              <a:rPr lang="fa-IR" sz="3200" dirty="0">
                <a:solidFill>
                  <a:srgbClr val="538135"/>
                </a:solidFill>
                <a:latin typeface="Calibri" panose="020F0502020204030204" pitchFamily="34" charset="0"/>
                <a:ea typeface="Calibri" panose="020F0502020204030204" pitchFamily="34" charset="0"/>
              </a:rPr>
              <a:t>با مولاریته </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M</a:t>
            </a:r>
            <a:r>
              <a:rPr lang="fa-IR" sz="3200" dirty="0">
                <a:solidFill>
                  <a:srgbClr val="538135"/>
                </a:solidFill>
                <a:latin typeface="Calibri" panose="020F0502020204030204" pitchFamily="34" charset="0"/>
                <a:ea typeface="Calibri" panose="020F0502020204030204" pitchFamily="34" charset="0"/>
              </a:rPr>
              <a:t> را با مقادیر متنوع مخلوط می­کنیم، به طوریکه </a:t>
            </a:r>
            <a:r>
              <a:rPr lang="fa-IR" sz="3200" dirty="0">
                <a:solidFill>
                  <a:srgbClr val="002060"/>
                </a:solidFill>
                <a:latin typeface="Calibri" panose="020F0502020204030204" pitchFamily="34" charset="0"/>
                <a:ea typeface="Calibri" panose="020F0502020204030204" pitchFamily="34" charset="0"/>
              </a:rPr>
              <a:t>مجموع تعداد  مول­ها و حجم کل در تمام محلول­ها یکسان</a:t>
            </a:r>
            <a:r>
              <a:rPr lang="fa-IR" sz="3200" dirty="0">
                <a:solidFill>
                  <a:srgbClr val="538135"/>
                </a:solidFill>
                <a:latin typeface="Calibri" panose="020F0502020204030204" pitchFamily="34" charset="0"/>
                <a:ea typeface="Calibri" panose="020F0502020204030204" pitchFamily="34" charset="0"/>
              </a:rPr>
              <a:t> باشد. چنین محلول­هایی را با اضافه کردن </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x</a:t>
            </a:r>
            <a:r>
              <a:rPr lang="fa-IR" sz="3200" dirty="0">
                <a:solidFill>
                  <a:srgbClr val="538135"/>
                </a:solidFill>
                <a:latin typeface="Calibri" panose="020F0502020204030204" pitchFamily="34" charset="0"/>
                <a:ea typeface="Calibri" panose="020F0502020204030204" pitchFamily="34" charset="0"/>
              </a:rPr>
              <a:t> میلی لیتر از محلول </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L</a:t>
            </a:r>
            <a:r>
              <a:rPr lang="fa-IR" sz="3200" dirty="0">
                <a:solidFill>
                  <a:srgbClr val="538135"/>
                </a:solidFill>
                <a:latin typeface="Calibri" panose="020F0502020204030204" pitchFamily="34" charset="0"/>
                <a:ea typeface="Calibri" panose="020F0502020204030204" pitchFamily="34" charset="0"/>
              </a:rPr>
              <a:t> و </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(1-x)</a:t>
            </a:r>
            <a:r>
              <a:rPr lang="fa-IR"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میلی</a:t>
            </a:r>
            <a:r>
              <a:rPr lang="fa-IR" sz="3200" dirty="0">
                <a:solidFill>
                  <a:srgbClr val="538135"/>
                </a:solidFill>
                <a:latin typeface="Calibri" panose="020F0502020204030204" pitchFamily="34" charset="0"/>
                <a:ea typeface="Calibri" panose="020F0502020204030204" pitchFamily="34" charset="0"/>
              </a:rPr>
              <a:t> لیتر از محلول </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Z</a:t>
            </a:r>
            <a:r>
              <a:rPr lang="ar-SA" sz="3200" dirty="0">
                <a:solidFill>
                  <a:srgbClr val="538135"/>
                </a:solidFill>
                <a:latin typeface="Calibri" panose="020F0502020204030204" pitchFamily="34" charset="0"/>
                <a:ea typeface="Calibri" panose="020F0502020204030204" pitchFamily="34" charset="0"/>
              </a:rPr>
              <a:t> </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(x&lt;1)</a:t>
            </a:r>
            <a:r>
              <a:rPr lang="fa-IR" sz="3200" dirty="0">
                <a:solidFill>
                  <a:srgbClr val="538135"/>
                </a:solidFill>
                <a:latin typeface="Calibri" panose="020F0502020204030204" pitchFamily="34" charset="0"/>
                <a:ea typeface="Calibri" panose="020F0502020204030204" pitchFamily="34" charset="0"/>
              </a:rPr>
              <a:t> می­توان ساخت. در این صورت با توجه به رابطه </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(1)</a:t>
            </a:r>
            <a:r>
              <a:rPr lang="fa-IR" sz="3200" dirty="0">
                <a:solidFill>
                  <a:srgbClr val="538135"/>
                </a:solidFill>
                <a:latin typeface="Calibri" panose="020F0502020204030204" pitchFamily="34" charset="0"/>
                <a:ea typeface="Calibri" panose="020F0502020204030204" pitchFamily="34" charset="0"/>
              </a:rPr>
              <a:t> در نقطه تعادل خواهیم داشت:</a:t>
            </a:r>
            <a:endParaRPr lang="en-US" sz="3200" dirty="0">
              <a:solidFill>
                <a:srgbClr val="538135"/>
              </a:solidFill>
              <a:latin typeface="Calibri" panose="020F0502020204030204" pitchFamily="34" charset="0"/>
              <a:ea typeface="Calibri" panose="020F0502020204030204" pitchFamily="34" charset="0"/>
            </a:endParaRPr>
          </a:p>
          <a:p>
            <a:pPr algn="ctr">
              <a:lnSpc>
                <a:spcPct val="107000"/>
              </a:lnSpc>
              <a:spcAft>
                <a:spcPts val="800"/>
              </a:spcAft>
            </a:pPr>
            <a:r>
              <a:rPr lang="en-US" sz="3200" dirty="0">
                <a:effectLst/>
                <a:latin typeface="Calibri" panose="020F0502020204030204" pitchFamily="34" charset="0"/>
                <a:ea typeface="Calibri" panose="020F0502020204030204" pitchFamily="34" charset="0"/>
                <a:cs typeface="Arial" panose="020B0604020202020204" pitchFamily="34" charset="0"/>
              </a:rPr>
              <a:t>Z+nL</a:t>
            </a:r>
            <a:r>
              <a:rPr lang="fa-IR" sz="2800" dirty="0">
                <a:solidFill>
                  <a:srgbClr val="538135"/>
                </a:solidFill>
                <a:latin typeface="Calibri" panose="020F0502020204030204" pitchFamily="34" charset="0"/>
                <a:ea typeface="Calibri" panose="020F0502020204030204" pitchFamily="34" charset="0"/>
              </a:rPr>
              <a:t> →</a:t>
            </a:r>
            <a:r>
              <a:rPr lang="en-US" sz="3200" dirty="0">
                <a:effectLst/>
                <a:latin typeface="Calibri" panose="020F0502020204030204" pitchFamily="34" charset="0"/>
                <a:ea typeface="Calibri" panose="020F0502020204030204" pitchFamily="34" charset="0"/>
                <a:cs typeface="Arial" panose="020B0604020202020204" pitchFamily="34" charset="0"/>
              </a:rPr>
              <a:t> ZLn</a:t>
            </a:r>
          </a:p>
          <a:p>
            <a:pPr algn="just" rtl="1">
              <a:lnSpc>
                <a:spcPct val="107000"/>
              </a:lnSpc>
              <a:spcAft>
                <a:spcPts val="800"/>
              </a:spcAft>
            </a:pP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(2-1</a:t>
            </a:r>
            <a:r>
              <a:rPr lang="fa-IR" sz="3200" dirty="0">
                <a:solidFill>
                  <a:srgbClr val="538135"/>
                </a:solidFill>
                <a:latin typeface="Calibri" panose="020F0502020204030204" pitchFamily="34" charset="0"/>
                <a:ea typeface="Calibri" panose="020F0502020204030204" pitchFamily="34" charset="0"/>
              </a:rPr>
              <a:t>غلظت مولی </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z</a:t>
            </a:r>
            <a:r>
              <a:rPr lang="fa-IR" sz="3200" dirty="0">
                <a:solidFill>
                  <a:srgbClr val="538135"/>
                </a:solidFill>
                <a:latin typeface="Calibri" panose="020F0502020204030204" pitchFamily="34" charset="0"/>
                <a:ea typeface="Calibri" panose="020F0502020204030204" pitchFamily="34" charset="0"/>
              </a:rPr>
              <a:t>             </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c</a:t>
            </a:r>
            <a:r>
              <a:rPr lang="en-US" sz="32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1</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=M(1-x)-c</a:t>
            </a:r>
            <a:r>
              <a:rPr lang="en-US" sz="32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3</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(3-1</a:t>
            </a:r>
            <a:r>
              <a:rPr lang="ar-SA" sz="3200" dirty="0">
                <a:solidFill>
                  <a:srgbClr val="538135"/>
                </a:solidFill>
                <a:latin typeface="Calibri" panose="020F0502020204030204" pitchFamily="34" charset="0"/>
                <a:ea typeface="Calibri" panose="020F0502020204030204" pitchFamily="34" charset="0"/>
              </a:rPr>
              <a:t> </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a:t>
            </a:r>
            <a:r>
              <a:rPr lang="fa-IR" sz="3200" dirty="0">
                <a:solidFill>
                  <a:srgbClr val="538135"/>
                </a:solidFill>
                <a:latin typeface="Calibri" panose="020F0502020204030204" pitchFamily="34" charset="0"/>
                <a:ea typeface="Calibri" panose="020F0502020204030204" pitchFamily="34" charset="0"/>
              </a:rPr>
              <a:t> غلظت مولی </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L</a:t>
            </a:r>
            <a:r>
              <a:rPr lang="fa-IR" sz="3200" dirty="0">
                <a:solidFill>
                  <a:srgbClr val="538135"/>
                </a:solidFill>
                <a:latin typeface="Calibri" panose="020F0502020204030204" pitchFamily="34" charset="0"/>
                <a:ea typeface="Calibri" panose="020F0502020204030204" pitchFamily="34" charset="0"/>
              </a:rPr>
              <a:t>          </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a:t>
            </a:r>
            <a:r>
              <a:rPr lang="fa-IR" sz="3200" dirty="0">
                <a:solidFill>
                  <a:srgbClr val="538135"/>
                </a:solidFill>
                <a:latin typeface="Calibri" panose="020F0502020204030204" pitchFamily="34" charset="0"/>
                <a:ea typeface="Calibri" panose="020F0502020204030204" pitchFamily="34" charset="0"/>
              </a:rPr>
              <a:t>   </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c</a:t>
            </a:r>
            <a:r>
              <a:rPr lang="en-US" sz="32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2</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=Mx-nc</a:t>
            </a:r>
            <a:r>
              <a:rPr lang="en-US" sz="32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3</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(4-1</a:t>
            </a:r>
            <a:r>
              <a:rPr lang="ar-SA" sz="3200" dirty="0">
                <a:solidFill>
                  <a:srgbClr val="538135"/>
                </a:solidFill>
                <a:latin typeface="Calibri" panose="020F0502020204030204" pitchFamily="34" charset="0"/>
                <a:ea typeface="Calibri" panose="020F0502020204030204" pitchFamily="34" charset="0"/>
              </a:rPr>
              <a:t> </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a:t>
            </a:r>
            <a:r>
              <a:rPr lang="fa-IR" sz="3200" dirty="0">
                <a:solidFill>
                  <a:srgbClr val="538135"/>
                </a:solidFill>
                <a:latin typeface="Calibri" panose="020F0502020204030204" pitchFamily="34" charset="0"/>
                <a:ea typeface="Calibri" panose="020F0502020204030204" pitchFamily="34" charset="0"/>
              </a:rPr>
              <a:t>غلظت مولی </a:t>
            </a:r>
            <a:r>
              <a:rPr lang="en-US" sz="3200" dirty="0" err="1">
                <a:solidFill>
                  <a:srgbClr val="538135"/>
                </a:solidFill>
                <a:effectLst/>
                <a:latin typeface="Calibri" panose="020F0502020204030204" pitchFamily="34" charset="0"/>
                <a:ea typeface="Calibri" panose="020F0502020204030204" pitchFamily="34" charset="0"/>
                <a:cs typeface="Arial" panose="020B0604020202020204" pitchFamily="34" charset="0"/>
              </a:rPr>
              <a:t>ZL</a:t>
            </a:r>
            <a:r>
              <a:rPr lang="en-US" sz="3200" baseline="-25000" dirty="0" err="1">
                <a:solidFill>
                  <a:srgbClr val="538135"/>
                </a:solidFill>
                <a:effectLst/>
                <a:latin typeface="Calibri" panose="020F0502020204030204" pitchFamily="34" charset="0"/>
                <a:ea typeface="Calibri" panose="020F0502020204030204" pitchFamily="34" charset="0"/>
                <a:cs typeface="Arial" panose="020B0604020202020204" pitchFamily="34" charset="0"/>
              </a:rPr>
              <a:t>n</a:t>
            </a:r>
            <a:r>
              <a:rPr lang="ar-SA" sz="3200" dirty="0">
                <a:solidFill>
                  <a:srgbClr val="538135"/>
                </a:solidFill>
                <a:latin typeface="Calibri" panose="020F0502020204030204" pitchFamily="34" charset="0"/>
                <a:ea typeface="Calibri" panose="020F0502020204030204" pitchFamily="34" charset="0"/>
              </a:rPr>
              <a:t> </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a:t>
            </a:r>
            <a:r>
              <a:rPr lang="fa-IR" sz="3200" dirty="0">
                <a:solidFill>
                  <a:srgbClr val="538135"/>
                </a:solidFill>
                <a:latin typeface="Calibri" panose="020F0502020204030204" pitchFamily="34" charset="0"/>
                <a:ea typeface="Calibri" panose="020F0502020204030204" pitchFamily="34" charset="0"/>
              </a:rPr>
              <a:t>    </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a:t>
            </a:r>
            <a:r>
              <a:rPr lang="fa-IR" sz="3200" dirty="0">
                <a:solidFill>
                  <a:srgbClr val="538135"/>
                </a:solidFill>
                <a:latin typeface="Calibri" panose="020F0502020204030204" pitchFamily="34" charset="0"/>
                <a:ea typeface="Calibri" panose="020F0502020204030204" pitchFamily="34" charset="0"/>
              </a:rPr>
              <a:t>   </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c</a:t>
            </a:r>
            <a:r>
              <a:rPr lang="en-US" sz="32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3</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 Kc</a:t>
            </a:r>
            <a:r>
              <a:rPr lang="en-US" sz="32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1</a:t>
            </a:r>
            <a:r>
              <a:rPr lang="en-US" sz="32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c</a:t>
            </a:r>
            <a:r>
              <a:rPr lang="en-US" sz="32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2</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en-US" sz="2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19954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322" y="757923"/>
            <a:ext cx="11979796" cy="4526111"/>
          </a:xfrm>
          <a:prstGeom prst="rect">
            <a:avLst/>
          </a:prstGeom>
        </p:spPr>
        <p:txBody>
          <a:bodyPr wrap="square">
            <a:spAutoFit/>
          </a:bodyPr>
          <a:lstStyle/>
          <a:p>
            <a:pPr algn="just" rtl="1">
              <a:lnSpc>
                <a:spcPct val="107000"/>
              </a:lnSpc>
              <a:spcAft>
                <a:spcPts val="800"/>
              </a:spcAft>
            </a:pPr>
            <a:r>
              <a:rPr lang="en-US" sz="2800" dirty="0">
                <a:solidFill>
                  <a:srgbClr val="538135"/>
                </a:solidFill>
                <a:latin typeface="Calibri" panose="020F0502020204030204" pitchFamily="34" charset="0"/>
                <a:ea typeface="Calibri" panose="020F0502020204030204" pitchFamily="34" charset="0"/>
              </a:rPr>
              <a:t>K</a:t>
            </a:r>
            <a:r>
              <a:rPr lang="fa-IR" sz="2800" dirty="0">
                <a:solidFill>
                  <a:srgbClr val="538135"/>
                </a:solidFill>
                <a:latin typeface="Calibri" panose="020F0502020204030204" pitchFamily="34" charset="0"/>
                <a:ea typeface="Calibri" panose="020F0502020204030204" pitchFamily="34" charset="0"/>
              </a:rPr>
              <a:t>، ثابت تعادل واکنش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(1)</a:t>
            </a:r>
            <a:r>
              <a:rPr lang="fa-IR" sz="2800" dirty="0">
                <a:solidFill>
                  <a:srgbClr val="538135"/>
                </a:solidFill>
                <a:latin typeface="Calibri" panose="020F0502020204030204" pitchFamily="34" charset="0"/>
                <a:ea typeface="Calibri" panose="020F0502020204030204" pitchFamily="34" charset="0"/>
              </a:rPr>
              <a:t> است. اگر منحنی تغییرات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c</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3</a:t>
            </a:r>
            <a:r>
              <a:rPr lang="fa-IR" sz="2800" dirty="0">
                <a:solidFill>
                  <a:srgbClr val="538135"/>
                </a:solidFill>
                <a:latin typeface="Calibri" panose="020F0502020204030204" pitchFamily="34" charset="0"/>
                <a:ea typeface="Calibri" panose="020F0502020204030204" pitchFamily="34" charset="0"/>
              </a:rPr>
              <a:t> رانسبت به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x</a:t>
            </a:r>
            <a:r>
              <a:rPr lang="fa-IR" sz="2800" dirty="0">
                <a:solidFill>
                  <a:srgbClr val="538135"/>
                </a:solidFill>
                <a:latin typeface="Calibri" panose="020F0502020204030204" pitchFamily="34" charset="0"/>
                <a:ea typeface="Calibri" panose="020F0502020204030204" pitchFamily="34" charset="0"/>
              </a:rPr>
              <a:t> رسم کنیم ماکزیمم منحنی حاصل مربوط به موقعی است که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dc</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3</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/dx</a:t>
            </a:r>
            <a:r>
              <a:rPr lang="fa-IR" sz="2800" dirty="0">
                <a:solidFill>
                  <a:srgbClr val="538135"/>
                </a:solidFill>
                <a:latin typeface="Calibri" panose="020F0502020204030204" pitchFamily="34" charset="0"/>
                <a:ea typeface="Calibri" panose="020F0502020204030204" pitchFamily="34" charset="0"/>
              </a:rPr>
              <a:t>  برابر صفرباشد. اگر از رابطه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(4-1) ,(3-1) ,(2-1)</a:t>
            </a:r>
            <a:r>
              <a:rPr lang="fa-IR" sz="2800" dirty="0">
                <a:solidFill>
                  <a:srgbClr val="538135"/>
                </a:solidFill>
                <a:latin typeface="Calibri" panose="020F0502020204030204" pitchFamily="34" charset="0"/>
                <a:ea typeface="Calibri" panose="020F0502020204030204" pitchFamily="34" charset="0"/>
              </a:rPr>
              <a:t> نسبت به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x</a:t>
            </a:r>
            <a:r>
              <a:rPr lang="fa-IR" sz="2800" dirty="0">
                <a:solidFill>
                  <a:srgbClr val="538135"/>
                </a:solidFill>
                <a:latin typeface="Calibri" panose="020F0502020204030204" pitchFamily="34" charset="0"/>
                <a:ea typeface="Calibri" panose="020F0502020204030204" pitchFamily="34" charset="0"/>
              </a:rPr>
              <a:t> مشتق بگیریم از حل معادلات حاصل رابطه زیر به دست می آید:</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n = x/1-x                                                                          (5-1</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پس باید معلوم شود که به ازاء چه مقادیری از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x</a:t>
            </a:r>
            <a:r>
              <a:rPr lang="fa-IR" sz="2800" dirty="0">
                <a:solidFill>
                  <a:srgbClr val="538135"/>
                </a:solidFill>
                <a:latin typeface="Calibri" panose="020F0502020204030204" pitchFamily="34" charset="0"/>
                <a:ea typeface="Calibri" panose="020F0502020204030204" pitchFamily="34" charset="0"/>
              </a:rPr>
              <a:t> مقدار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c</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3</a:t>
            </a:r>
            <a:r>
              <a:rPr lang="fa-IR" sz="2800" dirty="0">
                <a:solidFill>
                  <a:srgbClr val="538135"/>
                </a:solidFill>
                <a:latin typeface="Calibri" panose="020F0502020204030204" pitchFamily="34" charset="0"/>
                <a:ea typeface="Calibri" panose="020F0502020204030204" pitchFamily="34" charset="0"/>
              </a:rPr>
              <a:t> ماکزیمم و در نتیجه مقدار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x</a:t>
            </a:r>
            <a:r>
              <a:rPr lang="fa-IR" sz="2800" dirty="0">
                <a:solidFill>
                  <a:srgbClr val="538135"/>
                </a:solidFill>
                <a:latin typeface="Calibri" panose="020F0502020204030204" pitchFamily="34" charset="0"/>
                <a:ea typeface="Calibri" panose="020F0502020204030204" pitchFamily="34" charset="0"/>
              </a:rPr>
              <a:t> را در رابطه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(5-1)</a:t>
            </a:r>
            <a:r>
              <a:rPr lang="fa-IR" sz="2800" dirty="0">
                <a:solidFill>
                  <a:srgbClr val="538135"/>
                </a:solidFill>
                <a:latin typeface="Calibri" panose="020F0502020204030204" pitchFamily="34" charset="0"/>
                <a:ea typeface="Calibri" panose="020F0502020204030204" pitchFamily="34" charset="0"/>
              </a:rPr>
              <a:t> قرارمی­دهیم تا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n</a:t>
            </a:r>
            <a:r>
              <a:rPr lang="fa-IR" sz="2800" dirty="0">
                <a:solidFill>
                  <a:srgbClr val="538135"/>
                </a:solidFill>
                <a:latin typeface="Calibri" panose="020F0502020204030204" pitchFamily="34" charset="0"/>
                <a:ea typeface="Calibri" panose="020F0502020204030204" pitchFamily="34" charset="0"/>
              </a:rPr>
              <a:t> مشخص شود. باید به این نکته توجه داشت که در یک طول موج معین با تغییر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x</a:t>
            </a:r>
            <a:r>
              <a:rPr lang="fa-IR" sz="2800" dirty="0">
                <a:solidFill>
                  <a:srgbClr val="538135"/>
                </a:solidFill>
                <a:latin typeface="Calibri" panose="020F0502020204030204" pitchFamily="34" charset="0"/>
                <a:ea typeface="Calibri" panose="020F0502020204030204" pitchFamily="34" charset="0"/>
              </a:rPr>
              <a:t> مول جزئی، ماکزیمم جذب به مقدار ماکزیمم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c</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3</a:t>
            </a:r>
            <a:r>
              <a:rPr lang="fa-IR" sz="2800" dirty="0">
                <a:solidFill>
                  <a:srgbClr val="538135"/>
                </a:solidFill>
                <a:latin typeface="Calibri" panose="020F0502020204030204" pitchFamily="34" charset="0"/>
                <a:ea typeface="Calibri" panose="020F0502020204030204" pitchFamily="34" charset="0"/>
              </a:rPr>
              <a:t> مربوط است. بنابراین از رابطه قانون بیر – لامبرت استفاده می­شود:</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A = </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ℓc                                             (6-1)</a:t>
            </a:r>
            <a:r>
              <a:rPr lang="fa-IR" sz="2800" dirty="0">
                <a:solidFill>
                  <a:srgbClr val="538135"/>
                </a:solidFill>
                <a:latin typeface="Calibri" panose="020F0502020204030204" pitchFamily="34" charset="0"/>
                <a:ea typeface="Calibri" panose="020F0502020204030204" pitchFamily="34" charset="0"/>
              </a:rPr>
              <a:t> </a:t>
            </a:r>
            <a:r>
              <a:rPr lang="fa-IR" sz="2000" dirty="0">
                <a:solidFill>
                  <a:srgbClr val="538135"/>
                </a:solidFill>
                <a:latin typeface="Calibri" panose="020F0502020204030204" pitchFamily="34" charset="0"/>
                <a:ea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3447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323" y="436759"/>
            <a:ext cx="11829326" cy="5755935"/>
          </a:xfrm>
          <a:prstGeom prst="rect">
            <a:avLst/>
          </a:prstGeom>
        </p:spPr>
        <p:txBody>
          <a:bodyPr wrap="square">
            <a:spAutoFit/>
          </a:bodyPr>
          <a:lstStyle/>
          <a:p>
            <a:pPr algn="just" rtl="1">
              <a:lnSpc>
                <a:spcPct val="107000"/>
              </a:lnSpc>
              <a:spcAft>
                <a:spcPts val="800"/>
              </a:spcAft>
            </a:pP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A</a:t>
            </a:r>
            <a:r>
              <a:rPr lang="fa-IR" sz="2800" dirty="0">
                <a:solidFill>
                  <a:srgbClr val="538135"/>
                </a:solidFill>
                <a:latin typeface="Calibri" panose="020F0502020204030204" pitchFamily="34" charset="0"/>
                <a:ea typeface="Calibri" panose="020F0502020204030204" pitchFamily="34" charset="0"/>
              </a:rPr>
              <a:t>، مقدار جذب خوانده شده از دستگاه، </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fa-IR" sz="2800" dirty="0">
                <a:solidFill>
                  <a:srgbClr val="538135"/>
                </a:solidFill>
                <a:latin typeface="Calibri" panose="020F0502020204030204" pitchFamily="34" charset="0"/>
                <a:ea typeface="Calibri" panose="020F0502020204030204" pitchFamily="34" charset="0"/>
              </a:rPr>
              <a:t> ضریب جذب مولی،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c</a:t>
            </a:r>
            <a:r>
              <a:rPr lang="fa-IR" sz="2800" dirty="0">
                <a:solidFill>
                  <a:srgbClr val="538135"/>
                </a:solidFill>
                <a:latin typeface="Calibri" panose="020F0502020204030204" pitchFamily="34" charset="0"/>
                <a:ea typeface="Calibri" panose="020F0502020204030204" pitchFamily="34" charset="0"/>
              </a:rPr>
              <a:t> غلضت مولی و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ℓ</a:t>
            </a:r>
            <a:r>
              <a:rPr lang="fa-IR" sz="2800" dirty="0">
                <a:solidFill>
                  <a:srgbClr val="538135"/>
                </a:solidFill>
                <a:latin typeface="Calibri" panose="020F0502020204030204" pitchFamily="34" charset="0"/>
                <a:ea typeface="Calibri" panose="020F0502020204030204" pitchFamily="34" charset="0"/>
              </a:rPr>
              <a:t> طول مسیر نور یا ضخامت لوله­ای است که در اسپکتروفوتومتر قرار می­دهیم. اگر مقدار </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fa-IR" sz="2800" dirty="0">
                <a:solidFill>
                  <a:srgbClr val="538135"/>
                </a:solidFill>
                <a:latin typeface="Calibri" panose="020F0502020204030204" pitchFamily="34" charset="0"/>
                <a:ea typeface="Calibri" panose="020F0502020204030204" pitchFamily="34" charset="0"/>
              </a:rPr>
              <a:t> را برای محلول های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L</a:t>
            </a:r>
            <a:r>
              <a:rPr lang="fa-IR" sz="2800" dirty="0">
                <a:solidFill>
                  <a:srgbClr val="538135"/>
                </a:solidFill>
                <a:latin typeface="Calibri" panose="020F0502020204030204" pitchFamily="34" charset="0"/>
                <a:ea typeface="Calibri" panose="020F0502020204030204" pitchFamily="34" charset="0"/>
              </a:rPr>
              <a:t> ،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Z</a:t>
            </a:r>
            <a:r>
              <a:rPr lang="fa-IR" sz="2800" dirty="0">
                <a:solidFill>
                  <a:srgbClr val="538135"/>
                </a:solidFill>
                <a:latin typeface="Calibri" panose="020F0502020204030204" pitchFamily="34" charset="0"/>
                <a:ea typeface="Calibri" panose="020F0502020204030204" pitchFamily="34" charset="0"/>
              </a:rPr>
              <a:t> و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ZL</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n</a:t>
            </a:r>
            <a:r>
              <a:rPr lang="fa-IR" sz="2800" dirty="0">
                <a:solidFill>
                  <a:srgbClr val="538135"/>
                </a:solidFill>
                <a:latin typeface="Calibri" panose="020F0502020204030204" pitchFamily="34" charset="0"/>
                <a:ea typeface="Calibri" panose="020F0502020204030204" pitchFamily="34" charset="0"/>
              </a:rPr>
              <a:t> به ترتیب با </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1</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a:t>
            </a:r>
            <a:r>
              <a:rPr lang="fa-IR" sz="2800" dirty="0">
                <a:solidFill>
                  <a:srgbClr val="538135"/>
                </a:solidFill>
                <a:latin typeface="Calibri" panose="020F0502020204030204" pitchFamily="34" charset="0"/>
                <a:ea typeface="Calibri" panose="020F0502020204030204" pitchFamily="34" charset="0"/>
              </a:rPr>
              <a:t>،</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a:t>
            </a:r>
            <a:r>
              <a:rPr lang="fa-IR" sz="2800" dirty="0">
                <a:solidFill>
                  <a:srgbClr val="538135"/>
                </a:solidFill>
                <a:latin typeface="Calibri" panose="020F0502020204030204" pitchFamily="34" charset="0"/>
                <a:ea typeface="Calibri" panose="020F0502020204030204" pitchFamily="34" charset="0"/>
              </a:rPr>
              <a:t> ، </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3</a:t>
            </a:r>
            <a:r>
              <a:rPr lang="ar-SA" sz="2800" dirty="0">
                <a:solidFill>
                  <a:srgbClr val="538135"/>
                </a:solidFill>
                <a:latin typeface="Calibri" panose="020F0502020204030204" pitchFamily="34" charset="0"/>
                <a:ea typeface="Calibri" panose="020F0502020204030204" pitchFamily="34" charset="0"/>
              </a:rPr>
              <a:t>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a:t>
            </a:r>
            <a:r>
              <a:rPr lang="fa-IR" sz="2800" dirty="0">
                <a:solidFill>
                  <a:srgbClr val="538135"/>
                </a:solidFill>
                <a:latin typeface="Calibri" panose="020F0502020204030204" pitchFamily="34" charset="0"/>
                <a:ea typeface="Calibri" panose="020F0502020204030204" pitchFamily="34" charset="0"/>
              </a:rPr>
              <a:t>نشان دهیم، مقدار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A</a:t>
            </a:r>
            <a:r>
              <a:rPr lang="fa-IR" sz="2800" dirty="0">
                <a:solidFill>
                  <a:srgbClr val="538135"/>
                </a:solidFill>
                <a:latin typeface="Calibri" panose="020F0502020204030204" pitchFamily="34" charset="0"/>
                <a:ea typeface="Calibri" panose="020F0502020204030204" pitchFamily="34" charset="0"/>
              </a:rPr>
              <a:t> با استفاده از ربطه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(7-1)</a:t>
            </a:r>
            <a:r>
              <a:rPr lang="fa-IR" sz="2800" dirty="0">
                <a:solidFill>
                  <a:srgbClr val="538135"/>
                </a:solidFill>
                <a:latin typeface="Calibri" panose="020F0502020204030204" pitchFamily="34" charset="0"/>
                <a:ea typeface="Calibri" panose="020F0502020204030204" pitchFamily="34" charset="0"/>
              </a:rPr>
              <a:t> چنین می شود:</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A = (</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1</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c</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1</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 </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c</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 </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3</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c</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3</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)ℓ                                                   (7-1)</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وقتی که واکنش بین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Z</a:t>
            </a:r>
            <a:r>
              <a:rPr lang="fa-IR" sz="2800" dirty="0">
                <a:solidFill>
                  <a:srgbClr val="538135"/>
                </a:solidFill>
                <a:latin typeface="Calibri" panose="020F0502020204030204" pitchFamily="34" charset="0"/>
                <a:ea typeface="Calibri" panose="020F0502020204030204" pitchFamily="34" charset="0"/>
              </a:rPr>
              <a:t> و</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L</a:t>
            </a:r>
            <a:r>
              <a:rPr lang="fa-IR" sz="2800" dirty="0">
                <a:solidFill>
                  <a:srgbClr val="538135"/>
                </a:solidFill>
                <a:latin typeface="Calibri" panose="020F0502020204030204" pitchFamily="34" charset="0"/>
                <a:ea typeface="Calibri" panose="020F0502020204030204" pitchFamily="34" charset="0"/>
              </a:rPr>
              <a:t> انجام نشود،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c</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3</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 0</a:t>
            </a:r>
            <a:r>
              <a:rPr lang="fa-IR" sz="2800" dirty="0">
                <a:solidFill>
                  <a:srgbClr val="538135"/>
                </a:solidFill>
                <a:latin typeface="Calibri" panose="020F0502020204030204" pitchFamily="34" charset="0"/>
                <a:ea typeface="Calibri" panose="020F0502020204030204" pitchFamily="34" charset="0"/>
              </a:rPr>
              <a:t> است، پس در این صورت داریم:</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A</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Z+L</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 [</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1</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M(1-x) + </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Mx] ℓ                                            (8-1)</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اگر اختلاف بین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A</a:t>
            </a:r>
            <a:r>
              <a:rPr lang="fa-IR" sz="2800" dirty="0">
                <a:solidFill>
                  <a:srgbClr val="538135"/>
                </a:solidFill>
                <a:latin typeface="Calibri" panose="020F0502020204030204" pitchFamily="34" charset="0"/>
                <a:ea typeface="Calibri" panose="020F0502020204030204" pitchFamily="34" charset="0"/>
              </a:rPr>
              <a:t> و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A</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Z+L</a:t>
            </a:r>
            <a:r>
              <a:rPr lang="fa-IR" sz="2800" baseline="-25000" dirty="0">
                <a:solidFill>
                  <a:srgbClr val="538135"/>
                </a:solidFill>
                <a:latin typeface="Calibri" panose="020F0502020204030204" pitchFamily="34" charset="0"/>
                <a:ea typeface="Calibri" panose="020F0502020204030204" pitchFamily="34" charset="0"/>
              </a:rPr>
              <a:t>  </a:t>
            </a:r>
            <a:r>
              <a:rPr lang="fa-IR" sz="2800" dirty="0">
                <a:solidFill>
                  <a:srgbClr val="538135"/>
                </a:solidFill>
                <a:latin typeface="Calibri" panose="020F0502020204030204" pitchFamily="34" charset="0"/>
                <a:ea typeface="Calibri" panose="020F0502020204030204" pitchFamily="34" charset="0"/>
              </a:rPr>
              <a:t>را با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Y</a:t>
            </a:r>
            <a:r>
              <a:rPr lang="fa-IR" sz="2800" dirty="0">
                <a:solidFill>
                  <a:srgbClr val="538135"/>
                </a:solidFill>
                <a:latin typeface="Calibri" panose="020F0502020204030204" pitchFamily="34" charset="0"/>
                <a:ea typeface="Calibri" panose="020F0502020204030204" pitchFamily="34" charset="0"/>
              </a:rPr>
              <a:t> نشان دهیم، می­توان نوشت:</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Y=[</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1</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c</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1</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c</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3</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c</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3</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1</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M(1-x) - </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Mx] ℓ                           (9-1)</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اگر از رابطه</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(9-1) </a:t>
            </a:r>
            <a:r>
              <a:rPr lang="fa-IR" sz="2800" dirty="0">
                <a:solidFill>
                  <a:srgbClr val="538135"/>
                </a:solidFill>
                <a:latin typeface="Calibri" panose="020F0502020204030204" pitchFamily="34" charset="0"/>
                <a:ea typeface="Calibri" panose="020F0502020204030204" pitchFamily="34" charset="0"/>
              </a:rPr>
              <a:t>نسبت به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x</a:t>
            </a:r>
            <a:r>
              <a:rPr lang="fa-IR" sz="2800" dirty="0">
                <a:solidFill>
                  <a:srgbClr val="538135"/>
                </a:solidFill>
                <a:latin typeface="Calibri" panose="020F0502020204030204" pitchFamily="34" charset="0"/>
                <a:ea typeface="Calibri" panose="020F0502020204030204" pitchFamily="34" charset="0"/>
              </a:rPr>
              <a:t> مشتق بگیریم، وقتی که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c</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3</a:t>
            </a:r>
            <a:r>
              <a:rPr lang="fa-IR" sz="2800" dirty="0">
                <a:solidFill>
                  <a:srgbClr val="538135"/>
                </a:solidFill>
                <a:latin typeface="Calibri" panose="020F0502020204030204" pitchFamily="34" charset="0"/>
                <a:ea typeface="Calibri" panose="020F0502020204030204" pitchFamily="34" charset="0"/>
              </a:rPr>
              <a:t> ماکزیمم و </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1</a:t>
            </a:r>
            <a:r>
              <a:rPr lang="ar-SA" sz="2800" dirty="0">
                <a:solidFill>
                  <a:srgbClr val="538135"/>
                </a:solidFill>
                <a:latin typeface="Calibri" panose="020F0502020204030204" pitchFamily="34" charset="0"/>
                <a:ea typeface="Calibri" panose="020F0502020204030204" pitchFamily="34" charset="0"/>
              </a:rPr>
              <a:t> </a:t>
            </a:r>
            <a:r>
              <a:rPr lang="fa-IR" sz="2800" dirty="0">
                <a:solidFill>
                  <a:srgbClr val="538135"/>
                </a:solidFill>
                <a:latin typeface="Calibri" panose="020F0502020204030204" pitchFamily="34" charset="0"/>
                <a:ea typeface="Calibri" panose="020F0502020204030204" pitchFamily="34" charset="0"/>
              </a:rPr>
              <a:t>&lt; </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3</a:t>
            </a:r>
            <a:r>
              <a:rPr lang="fa-IR" sz="2800" dirty="0">
                <a:solidFill>
                  <a:srgbClr val="538135"/>
                </a:solidFill>
                <a:latin typeface="Calibri" panose="020F0502020204030204" pitchFamily="34" charset="0"/>
                <a:ea typeface="Calibri" panose="020F0502020204030204" pitchFamily="34" charset="0"/>
              </a:rPr>
              <a:t> باشد، مقدار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Y</a:t>
            </a:r>
            <a:r>
              <a:rPr lang="fa-IR" sz="2800" dirty="0">
                <a:solidFill>
                  <a:srgbClr val="538135"/>
                </a:solidFill>
                <a:latin typeface="Calibri" panose="020F0502020204030204" pitchFamily="34" charset="0"/>
                <a:ea typeface="Calibri" panose="020F0502020204030204" pitchFamily="34" charset="0"/>
              </a:rPr>
              <a:t> ماکزیمم است.</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84752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0861" y="1131448"/>
            <a:ext cx="11239017" cy="4919937"/>
          </a:xfrm>
          <a:prstGeom prst="rect">
            <a:avLst/>
          </a:prstGeom>
        </p:spPr>
        <p:txBody>
          <a:bodyPr wrap="square">
            <a:spAutoFit/>
          </a:bodyPr>
          <a:lstStyle/>
          <a:p>
            <a:pPr algn="r"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اگر مقادیر متفاوت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Y</a:t>
            </a:r>
            <a:r>
              <a:rPr lang="fa-IR" sz="2800" dirty="0">
                <a:solidFill>
                  <a:srgbClr val="538135"/>
                </a:solidFill>
                <a:latin typeface="Calibri" panose="020F0502020204030204" pitchFamily="34" charset="0"/>
                <a:ea typeface="Calibri" panose="020F0502020204030204" pitchFamily="34" charset="0"/>
              </a:rPr>
              <a:t> را روی محور عرض­ها و مقادیر مختلف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x</a:t>
            </a:r>
            <a:r>
              <a:rPr lang="fa-IR" sz="2800" dirty="0">
                <a:solidFill>
                  <a:srgbClr val="538135"/>
                </a:solidFill>
                <a:latin typeface="Calibri" panose="020F0502020204030204" pitchFamily="34" charset="0"/>
                <a:ea typeface="Calibri" panose="020F0502020204030204" pitchFamily="34" charset="0"/>
              </a:rPr>
              <a:t> را روی محور طول­ها منتقل کنیم در یک طول موج معین برای یک مقدار مشخص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x</a:t>
            </a:r>
            <a:r>
              <a:rPr lang="fa-IR" sz="2800" dirty="0">
                <a:solidFill>
                  <a:srgbClr val="538135"/>
                </a:solidFill>
                <a:latin typeface="Calibri" panose="020F0502020204030204" pitchFamily="34" charset="0"/>
                <a:ea typeface="Calibri" panose="020F0502020204030204" pitchFamily="34" charset="0"/>
              </a:rPr>
              <a:t>، مقدار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y</a:t>
            </a:r>
            <a:r>
              <a:rPr lang="fa-IR" sz="2800" dirty="0">
                <a:solidFill>
                  <a:srgbClr val="538135"/>
                </a:solidFill>
                <a:latin typeface="Calibri" panose="020F0502020204030204" pitchFamily="34" charset="0"/>
                <a:ea typeface="Calibri" panose="020F0502020204030204" pitchFamily="34" charset="0"/>
              </a:rPr>
              <a:t> ماکزیمم خواهد بود. مقدار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x</a:t>
            </a:r>
            <a:r>
              <a:rPr lang="fa-IR" sz="2800" dirty="0">
                <a:solidFill>
                  <a:srgbClr val="538135"/>
                </a:solidFill>
                <a:latin typeface="Calibri" panose="020F0502020204030204" pitchFamily="34" charset="0"/>
                <a:ea typeface="Calibri" panose="020F0502020204030204" pitchFamily="34" charset="0"/>
              </a:rPr>
              <a:t> را در رابطه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(1-5)</a:t>
            </a:r>
            <a:r>
              <a:rPr lang="fa-IR" sz="2800" dirty="0">
                <a:solidFill>
                  <a:srgbClr val="538135"/>
                </a:solidFill>
                <a:latin typeface="Calibri" panose="020F0502020204030204" pitchFamily="34" charset="0"/>
                <a:ea typeface="Calibri" panose="020F0502020204030204" pitchFamily="34" charset="0"/>
              </a:rPr>
              <a:t> قرار داده تا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n</a:t>
            </a:r>
            <a:r>
              <a:rPr lang="fa-IR" sz="2800" dirty="0">
                <a:solidFill>
                  <a:srgbClr val="538135"/>
                </a:solidFill>
                <a:latin typeface="Calibri" panose="020F0502020204030204" pitchFamily="34" charset="0"/>
                <a:ea typeface="Calibri" panose="020F0502020204030204" pitchFamily="34" charset="0"/>
              </a:rPr>
              <a:t> به دست آید.</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در این آزمایش، اتیلن دی آمین، ماده شفافی است و جذبی ندارد و لذا </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=0</a:t>
            </a:r>
            <a:r>
              <a:rPr lang="fa-IR" sz="2800" dirty="0">
                <a:solidFill>
                  <a:srgbClr val="538135"/>
                </a:solidFill>
                <a:latin typeface="Calibri" panose="020F0502020204030204" pitchFamily="34" charset="0"/>
                <a:ea typeface="Calibri" panose="020F0502020204030204" pitchFamily="34" charset="0"/>
              </a:rPr>
              <a:t>  است و از طرف دیگر ضخامت لوله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l=1</a:t>
            </a:r>
            <a:r>
              <a:rPr lang="fa-IR" sz="2800" dirty="0">
                <a:solidFill>
                  <a:srgbClr val="538135"/>
                </a:solidFill>
                <a:latin typeface="Calibri" panose="020F0502020204030204" pitchFamily="34" charset="0"/>
                <a:ea typeface="Calibri" panose="020F0502020204030204" pitchFamily="34" charset="0"/>
              </a:rPr>
              <a:t>  و همچنین </a:t>
            </a:r>
            <a:r>
              <a:rPr lang="en-US" sz="2800" dirty="0">
                <a:solidFill>
                  <a:srgbClr val="538135"/>
                </a:solidFill>
                <a:effectLst/>
                <a:latin typeface="Calibri" panose="020F0502020204030204" pitchFamily="34" charset="0"/>
                <a:ea typeface="Calibri" panose="020F0502020204030204" pitchFamily="34" charset="0"/>
                <a:cs typeface="Calibri" panose="020F0502020204030204" pitchFamily="34" charset="0"/>
              </a:rPr>
              <a:t>ɛ</a:t>
            </a:r>
            <a:r>
              <a:rPr lang="en-US" sz="2800" baseline="-25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1</a:t>
            </a:r>
            <a:r>
              <a:rPr lang="fa-IR" sz="2800" dirty="0">
                <a:solidFill>
                  <a:srgbClr val="538135"/>
                </a:solidFill>
                <a:latin typeface="Calibri" panose="020F0502020204030204" pitchFamily="34" charset="0"/>
                <a:ea typeface="Calibri" panose="020F0502020204030204" pitchFamily="34" charset="0"/>
              </a:rPr>
              <a:t>  همان محلول خالص یعنی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Ni</a:t>
            </a:r>
            <a:r>
              <a:rPr lang="en-US" sz="2800" baseline="300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2+</a:t>
            </a:r>
            <a:r>
              <a:rPr lang="fa-IR" sz="2800" dirty="0">
                <a:solidFill>
                  <a:srgbClr val="538135"/>
                </a:solidFill>
                <a:latin typeface="Calibri" panose="020F0502020204030204" pitchFamily="34" charset="0"/>
                <a:ea typeface="Calibri" panose="020F0502020204030204" pitchFamily="34" charset="0"/>
              </a:rPr>
              <a:t>است. بنابراین رابطه 1-9 بصورت زیر در می آید:</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Y= A-</a:t>
            </a:r>
            <a:r>
              <a:rPr lang="en-US" sz="2800" dirty="0" err="1">
                <a:solidFill>
                  <a:srgbClr val="538135"/>
                </a:solidFill>
                <a:effectLst/>
                <a:latin typeface="Calibri" panose="020F0502020204030204" pitchFamily="34" charset="0"/>
                <a:ea typeface="Calibri" panose="020F0502020204030204" pitchFamily="34" charset="0"/>
                <a:cs typeface="Arial" panose="020B0604020202020204" pitchFamily="34" charset="0"/>
              </a:rPr>
              <a:t>Az</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(1-x)</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r" rtl="1"/>
            <a:r>
              <a:rPr lang="fa-IR" sz="2800" dirty="0">
                <a:solidFill>
                  <a:srgbClr val="538135"/>
                </a:solidFill>
                <a:latin typeface="Calibri" panose="020F0502020204030204" pitchFamily="34" charset="0"/>
                <a:ea typeface="Calibri" panose="020F0502020204030204" pitchFamily="34" charset="0"/>
              </a:rPr>
              <a:t>  اگر مقادیر متفاوت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y</a:t>
            </a:r>
            <a:r>
              <a:rPr lang="fa-IR" sz="2800" dirty="0">
                <a:solidFill>
                  <a:srgbClr val="538135"/>
                </a:solidFill>
                <a:latin typeface="Calibri" panose="020F0502020204030204" pitchFamily="34" charset="0"/>
                <a:ea typeface="Calibri" panose="020F0502020204030204" pitchFamily="34" charset="0"/>
              </a:rPr>
              <a:t> را محور عرض ها و مقدار مختلف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x</a:t>
            </a:r>
            <a:r>
              <a:rPr lang="fa-IR" sz="2800" dirty="0">
                <a:solidFill>
                  <a:srgbClr val="538135"/>
                </a:solidFill>
                <a:latin typeface="Calibri" panose="020F0502020204030204" pitchFamily="34" charset="0"/>
                <a:ea typeface="Calibri" panose="020F0502020204030204" pitchFamily="34" charset="0"/>
              </a:rPr>
              <a:t>  را روی محورطولها منتقل کنیم ، در یک طول موج معین برای یک مقدارمشخص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x</a:t>
            </a:r>
            <a:r>
              <a:rPr lang="fa-IR" sz="2800" dirty="0">
                <a:solidFill>
                  <a:srgbClr val="538135"/>
                </a:solidFill>
                <a:latin typeface="Calibri" panose="020F0502020204030204" pitchFamily="34" charset="0"/>
                <a:ea typeface="Calibri" panose="020F0502020204030204" pitchFamily="34" charset="0"/>
              </a:rPr>
              <a:t>  ، مقدار </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y</a:t>
            </a:r>
            <a:r>
              <a:rPr lang="fa-IR" sz="2800" dirty="0">
                <a:solidFill>
                  <a:srgbClr val="538135"/>
                </a:solidFill>
                <a:latin typeface="Calibri" panose="020F0502020204030204" pitchFamily="34" charset="0"/>
                <a:ea typeface="Calibri" panose="020F0502020204030204" pitchFamily="34" charset="0"/>
              </a:rPr>
              <a:t>  ماکزیمم خواهد بود. مقدار</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x</a:t>
            </a:r>
            <a:r>
              <a:rPr lang="en-US" sz="2800" dirty="0">
                <a:solidFill>
                  <a:srgbClr val="538135"/>
                </a:solidFill>
                <a:effectLst/>
                <a:latin typeface="Arial" panose="020B0604020202020204" pitchFamily="34" charset="0"/>
                <a:ea typeface="Calibri" panose="020F0502020204030204" pitchFamily="34" charset="0"/>
              </a:rPr>
              <a:t> </a:t>
            </a:r>
            <a:r>
              <a:rPr lang="fa-IR" sz="2800" dirty="0">
                <a:solidFill>
                  <a:srgbClr val="538135"/>
                </a:solidFill>
                <a:effectLst/>
                <a:latin typeface="Arial" panose="020B0604020202020204" pitchFamily="34" charset="0"/>
                <a:ea typeface="Calibri" panose="020F0502020204030204" pitchFamily="34" charset="0"/>
              </a:rPr>
              <a:t>در رابطه</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1-5</a:t>
            </a:r>
            <a:r>
              <a:rPr lang="fa-IR" sz="2800" dirty="0">
                <a:solidFill>
                  <a:srgbClr val="538135"/>
                </a:solidFill>
                <a:latin typeface="Calibri" panose="020F0502020204030204" pitchFamily="34" charset="0"/>
                <a:ea typeface="Calibri" panose="020F0502020204030204" pitchFamily="34" charset="0"/>
              </a:rPr>
              <a:t>   قرار داده تا</a:t>
            </a:r>
            <a:r>
              <a:rPr lang="en-US" sz="2800" dirty="0">
                <a:solidFill>
                  <a:srgbClr val="538135"/>
                </a:solidFill>
                <a:effectLst/>
                <a:latin typeface="Calibri" panose="020F0502020204030204" pitchFamily="34" charset="0"/>
                <a:ea typeface="Calibri" panose="020F0502020204030204" pitchFamily="34" charset="0"/>
                <a:cs typeface="Arial" panose="020B0604020202020204" pitchFamily="34" charset="0"/>
              </a:rPr>
              <a:t> n </a:t>
            </a:r>
            <a:r>
              <a:rPr lang="fa-IR" sz="2800" dirty="0">
                <a:solidFill>
                  <a:srgbClr val="538135"/>
                </a:solidFill>
                <a:latin typeface="Calibri" panose="020F0502020204030204" pitchFamily="34" charset="0"/>
                <a:ea typeface="Calibri" panose="020F0502020204030204" pitchFamily="34" charset="0"/>
              </a:rPr>
              <a:t>  بدست آید </a:t>
            </a:r>
          </a:p>
        </p:txBody>
      </p:sp>
    </p:spTree>
    <p:extLst>
      <p:ext uri="{BB962C8B-B14F-4D97-AF65-F5344CB8AC3E}">
        <p14:creationId xmlns:p14="http://schemas.microsoft.com/office/powerpoint/2010/main" val="852888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1413" y="0"/>
            <a:ext cx="11609407" cy="4775025"/>
          </a:xfrm>
          <a:prstGeom prst="rect">
            <a:avLst/>
          </a:prstGeom>
        </p:spPr>
        <p:txBody>
          <a:bodyPr wrap="square">
            <a:spAutoFit/>
          </a:bodyPr>
          <a:lstStyle/>
          <a:p>
            <a:pPr algn="just" rtl="1">
              <a:lnSpc>
                <a:spcPct val="107000"/>
              </a:lnSpc>
              <a:spcAft>
                <a:spcPts val="800"/>
              </a:spcAft>
            </a:pPr>
            <a:r>
              <a:rPr lang="fa-IR" sz="2800" dirty="0">
                <a:solidFill>
                  <a:schemeClr val="accent6">
                    <a:lumMod val="50000"/>
                  </a:schemeClr>
                </a:solidFill>
              </a:rPr>
              <a:t>نبود حالتهای اکسیداسیون پایداردیگر برای نیکل  باعث شده است که که ترکیبات نیکل "تا حد زیادی در برابر واکنش های طبیعی ردوکس مصون باشند. </a:t>
            </a:r>
            <a:r>
              <a:rPr lang="en-US" sz="2800" dirty="0">
                <a:solidFill>
                  <a:schemeClr val="accent6">
                    <a:lumMod val="50000"/>
                  </a:schemeClr>
                </a:solidFill>
              </a:rPr>
              <a:t>Ni(II) </a:t>
            </a:r>
            <a:r>
              <a:rPr lang="fa-IR" sz="2800" dirty="0">
                <a:solidFill>
                  <a:schemeClr val="accent6">
                    <a:lumMod val="50000"/>
                  </a:schemeClr>
                </a:solidFill>
              </a:rPr>
              <a:t> تقریباً با  همه آنیونها نمک تشکیل می دهد و شیمی آبی گسترده  آن برپایه وجود  یون سبز</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 [Ni (H</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0) </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6</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en-US" sz="2800" baseline="30000" dirty="0">
                <a:solidFill>
                  <a:srgbClr val="538135"/>
                </a:solidFill>
                <a:latin typeface="Calibri" panose="020F0502020204030204" pitchFamily="34" charset="0"/>
                <a:ea typeface="Calibri" panose="020F0502020204030204" pitchFamily="34" charset="0"/>
                <a:cs typeface="Arial" panose="020B0604020202020204" pitchFamily="34" charset="0"/>
              </a:rPr>
              <a:t>2 +</a:t>
            </a:r>
            <a:r>
              <a:rPr lang="fa-IR" sz="2800" dirty="0">
                <a:solidFill>
                  <a:schemeClr val="accent6">
                    <a:lumMod val="50000"/>
                  </a:schemeClr>
                </a:solidFill>
              </a:rPr>
              <a:t> استوار است که همیشه در غیاب لیگاند های کمپلکس دهنده قوی وجود دارد.</a:t>
            </a:r>
            <a:r>
              <a:rPr lang="ar-SA" sz="2800" dirty="0">
                <a:solidFill>
                  <a:schemeClr val="accent6">
                    <a:lumMod val="50000"/>
                  </a:schemeClr>
                </a:solidFill>
                <a:latin typeface="Calibri" panose="020F0502020204030204" pitchFamily="34" charset="0"/>
                <a:ea typeface="Calibri" panose="020F0502020204030204" pitchFamily="34" charset="0"/>
              </a:rPr>
              <a:t> عدد کوئوردیناسیون  نیکل(</a:t>
            </a:r>
            <a:r>
              <a:rPr lang="en-US" sz="2800"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II</a:t>
            </a:r>
            <a:r>
              <a:rPr lang="ar-SA" sz="2800" dirty="0">
                <a:solidFill>
                  <a:schemeClr val="accent6">
                    <a:lumMod val="50000"/>
                  </a:schemeClr>
                </a:solidFill>
                <a:latin typeface="Calibri" panose="020F0502020204030204" pitchFamily="34" charset="0"/>
                <a:ea typeface="Calibri" panose="020F0502020204030204" pitchFamily="34" charset="0"/>
              </a:rPr>
              <a:t>) به ندرت از 6  بیشتر می شود وشیمی فضایی آن اصولا شامل  آرایشهای  هشت </a:t>
            </a:r>
            <a:r>
              <a:rPr lang="fa-IR" sz="2800" dirty="0">
                <a:solidFill>
                  <a:schemeClr val="accent6">
                    <a:lumMod val="50000"/>
                  </a:schemeClr>
                </a:solidFill>
                <a:latin typeface="Calibri" panose="020F0502020204030204" pitchFamily="34" charset="0"/>
                <a:ea typeface="Calibri" panose="020F0502020204030204" pitchFamily="34" charset="0"/>
              </a:rPr>
              <a:t>وجهی</a:t>
            </a:r>
            <a:r>
              <a:rPr lang="ar-SA" sz="2800" dirty="0">
                <a:solidFill>
                  <a:schemeClr val="accent6">
                    <a:lumMod val="50000"/>
                  </a:schemeClr>
                </a:solidFill>
                <a:latin typeface="Calibri" panose="020F0502020204030204" pitchFamily="34" charset="0"/>
                <a:ea typeface="Calibri" panose="020F0502020204030204" pitchFamily="34" charset="0"/>
              </a:rPr>
              <a:t>(6 ) و مربعی مسطح (4) با نمونه های کمتر ازآرایشهای دوهرمی مثلثی (5 )، هرمی مربعی (5) و چهار وجهی (4) است. کمپلکس های هشت وجهی نیکل(</a:t>
            </a:r>
            <a:r>
              <a:rPr lang="en-US" sz="2800"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II</a:t>
            </a:r>
            <a:r>
              <a:rPr lang="ar-SA" sz="2800" dirty="0">
                <a:solidFill>
                  <a:schemeClr val="accent6">
                    <a:lumMod val="50000"/>
                  </a:schemeClr>
                </a:solidFill>
                <a:latin typeface="Calibri" panose="020F0502020204030204" pitchFamily="34" charset="0"/>
                <a:ea typeface="Calibri" panose="020F0502020204030204" pitchFamily="34" charset="0"/>
              </a:rPr>
              <a:t>) (اغلب از محلول آبی با جایگزینی آب کوئوردینه شده)  بدست می آیند به ویژه با لیگاند های دهنده</a:t>
            </a:r>
            <a:r>
              <a:rPr lang="en-US" sz="2800"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N- </a:t>
            </a:r>
            <a:r>
              <a:rPr lang="ar-SA" sz="2800" dirty="0">
                <a:solidFill>
                  <a:schemeClr val="accent6">
                    <a:lumMod val="50000"/>
                  </a:schemeClr>
                </a:solidFill>
                <a:latin typeface="Calibri" panose="020F0502020204030204" pitchFamily="34" charset="0"/>
                <a:ea typeface="Calibri" panose="020F0502020204030204" pitchFamily="34" charset="0"/>
              </a:rPr>
              <a:t>، لیگاندهای خنثی مانند</a:t>
            </a:r>
            <a:r>
              <a:rPr lang="en-US" sz="2800"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 NH</a:t>
            </a:r>
            <a:r>
              <a:rPr lang="en-US" sz="2800" baseline="-25000"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3</a:t>
            </a:r>
            <a:r>
              <a:rPr lang="ar-SA" sz="2800" dirty="0">
                <a:solidFill>
                  <a:schemeClr val="accent6">
                    <a:lumMod val="50000"/>
                  </a:schemeClr>
                </a:solidFill>
                <a:latin typeface="Calibri" panose="020F0502020204030204" pitchFamily="34" charset="0"/>
                <a:ea typeface="Calibri" panose="020F0502020204030204" pitchFamily="34" charset="0"/>
              </a:rPr>
              <a:t> ، </a:t>
            </a:r>
            <a:r>
              <a:rPr lang="en-US" sz="2800" dirty="0" err="1">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en</a:t>
            </a:r>
            <a:r>
              <a:rPr lang="en-US" sz="2800"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 </a:t>
            </a:r>
            <a:r>
              <a:rPr lang="ar-SA" sz="2800" dirty="0">
                <a:solidFill>
                  <a:schemeClr val="accent6">
                    <a:lumMod val="50000"/>
                  </a:schemeClr>
                </a:solidFill>
                <a:latin typeface="Calibri" panose="020F0502020204030204" pitchFamily="34" charset="0"/>
                <a:ea typeface="Calibri" panose="020F0502020204030204" pitchFamily="34" charset="0"/>
              </a:rPr>
              <a:t>، </a:t>
            </a:r>
            <a:r>
              <a:rPr lang="en-US" sz="2800" dirty="0" err="1">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bipy</a:t>
            </a:r>
            <a:r>
              <a:rPr lang="en-US" sz="2800"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 </a:t>
            </a:r>
            <a:r>
              <a:rPr lang="ar-SA" sz="2800" dirty="0">
                <a:solidFill>
                  <a:schemeClr val="accent6">
                    <a:lumMod val="50000"/>
                  </a:schemeClr>
                </a:solidFill>
                <a:latin typeface="Calibri" panose="020F0502020204030204" pitchFamily="34" charset="0"/>
                <a:ea typeface="Calibri" panose="020F0502020204030204" pitchFamily="34" charset="0"/>
              </a:rPr>
              <a:t>و فن</a:t>
            </a:r>
            <a:r>
              <a:rPr lang="fa-IR" sz="2800" dirty="0">
                <a:solidFill>
                  <a:schemeClr val="accent6">
                    <a:lumMod val="50000"/>
                  </a:schemeClr>
                </a:solidFill>
                <a:latin typeface="Calibri" panose="020F0502020204030204" pitchFamily="34" charset="0"/>
                <a:ea typeface="Calibri" panose="020F0502020204030204" pitchFamily="34" charset="0"/>
              </a:rPr>
              <a:t>(</a:t>
            </a:r>
            <a:r>
              <a:rPr lang="en-US" sz="2800" dirty="0" err="1">
                <a:solidFill>
                  <a:schemeClr val="accent6">
                    <a:lumMod val="50000"/>
                  </a:schemeClr>
                </a:solidFill>
                <a:latin typeface="Calibri" panose="020F0502020204030204" pitchFamily="34" charset="0"/>
                <a:ea typeface="Calibri" panose="020F0502020204030204" pitchFamily="34" charset="0"/>
              </a:rPr>
              <a:t>Phen</a:t>
            </a:r>
            <a:r>
              <a:rPr lang="fa-IR" sz="2800" dirty="0">
                <a:solidFill>
                  <a:schemeClr val="accent6">
                    <a:lumMod val="50000"/>
                  </a:schemeClr>
                </a:solidFill>
                <a:latin typeface="Calibri" panose="020F0502020204030204" pitchFamily="34" charset="0"/>
                <a:ea typeface="Calibri" panose="020F0502020204030204" pitchFamily="34" charset="0"/>
              </a:rPr>
              <a:t> )</a:t>
            </a:r>
            <a:r>
              <a:rPr lang="ar-SA" sz="2800" dirty="0">
                <a:solidFill>
                  <a:schemeClr val="accent6">
                    <a:lumMod val="50000"/>
                  </a:schemeClr>
                </a:solidFill>
                <a:latin typeface="Calibri" panose="020F0502020204030204" pitchFamily="34" charset="0"/>
                <a:ea typeface="Calibri" panose="020F0502020204030204" pitchFamily="34" charset="0"/>
              </a:rPr>
              <a:t> ، همچنین با</a:t>
            </a:r>
            <a:r>
              <a:rPr lang="en-US" sz="2800"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 NCS- </a:t>
            </a:r>
            <a:r>
              <a:rPr lang="ar-SA" sz="2800" dirty="0">
                <a:solidFill>
                  <a:schemeClr val="accent6">
                    <a:lumMod val="50000"/>
                  </a:schemeClr>
                </a:solidFill>
                <a:latin typeface="Calibri" panose="020F0502020204030204" pitchFamily="34" charset="0"/>
                <a:ea typeface="Calibri" panose="020F0502020204030204" pitchFamily="34" charset="0"/>
              </a:rPr>
              <a:t>، </a:t>
            </a:r>
            <a:r>
              <a:rPr lang="en-US" sz="2800"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N0</a:t>
            </a:r>
            <a:r>
              <a:rPr lang="en-US" sz="2800" baseline="-25000"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2</a:t>
            </a:r>
            <a:r>
              <a:rPr lang="en-US" sz="2800" baseline="30000"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a:t>
            </a:r>
            <a:r>
              <a:rPr lang="en-US" sz="2800"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 </a:t>
            </a:r>
            <a:r>
              <a:rPr lang="ar-SA" sz="2800" dirty="0">
                <a:solidFill>
                  <a:schemeClr val="accent6">
                    <a:lumMod val="50000"/>
                  </a:schemeClr>
                </a:solidFill>
                <a:latin typeface="Calibri" panose="020F0502020204030204" pitchFamily="34" charset="0"/>
                <a:ea typeface="Calibri" panose="020F0502020204030204" pitchFamily="34" charset="0"/>
              </a:rPr>
              <a:t>و لیگاندهای دهنده</a:t>
            </a:r>
            <a:r>
              <a:rPr lang="en-US" sz="2800"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a:t>
            </a:r>
            <a:r>
              <a:rPr lang="ar-SA" sz="2800" dirty="0">
                <a:solidFill>
                  <a:schemeClr val="accent6">
                    <a:lumMod val="50000"/>
                  </a:schemeClr>
                </a:solidFill>
                <a:latin typeface="Calibri" panose="020F0502020204030204" pitchFamily="34" charset="0"/>
                <a:ea typeface="Calibri" panose="020F0502020204030204" pitchFamily="34" charset="0"/>
              </a:rPr>
              <a:t> 0 نظیر دی متیل سولفوکسید  </a:t>
            </a:r>
            <a:r>
              <a:rPr lang="en-US" sz="2800" dirty="0" err="1">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dmso</a:t>
            </a:r>
            <a:r>
              <a:rPr lang="en-US" sz="2800"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 </a:t>
            </a:r>
            <a:r>
              <a:rPr lang="ar-SA" sz="2800" dirty="0">
                <a:solidFill>
                  <a:schemeClr val="accent6">
                    <a:lumMod val="50000"/>
                  </a:schemeClr>
                </a:solidFill>
                <a:latin typeface="Calibri" panose="020F0502020204030204" pitchFamily="34" charset="0"/>
                <a:ea typeface="Calibri" panose="020F0502020204030204" pitchFamily="34" charset="0"/>
              </a:rPr>
              <a:t>(</a:t>
            </a:r>
            <a:r>
              <a:rPr lang="en-US" sz="2800"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Me</a:t>
            </a:r>
            <a:r>
              <a:rPr lang="en-US" sz="2800" baseline="-25000"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SO</a:t>
            </a:r>
            <a:r>
              <a:rPr lang="ar-SA" sz="2800" dirty="0">
                <a:solidFill>
                  <a:schemeClr val="accent6">
                    <a:lumMod val="50000"/>
                  </a:schemeClr>
                </a:solidFill>
                <a:latin typeface="Calibri" panose="020F0502020204030204" pitchFamily="34" charset="0"/>
                <a:ea typeface="Calibri" panose="020F0502020204030204" pitchFamily="34" charset="0"/>
              </a:rPr>
              <a:t>).</a:t>
            </a:r>
            <a:endParaRPr lang="en-US" sz="1400"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endParaRPr>
          </a:p>
          <a:p>
            <a:pPr algn="just" rtl="1"/>
            <a:endParaRPr lang="en-US" sz="2800" dirty="0"/>
          </a:p>
        </p:txBody>
      </p:sp>
    </p:spTree>
    <p:extLst>
      <p:ext uri="{BB962C8B-B14F-4D97-AF65-F5344CB8AC3E}">
        <p14:creationId xmlns:p14="http://schemas.microsoft.com/office/powerpoint/2010/main" val="2010853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2988" y="205757"/>
            <a:ext cx="11447361" cy="3757311"/>
          </a:xfrm>
          <a:prstGeom prst="rect">
            <a:avLst/>
          </a:prstGeom>
        </p:spPr>
        <p:txBody>
          <a:bodyPr wrap="square">
            <a:spAutoFit/>
          </a:bodyPr>
          <a:lstStyle/>
          <a:p>
            <a:pPr algn="r" rtl="1">
              <a:lnSpc>
                <a:spcPct val="107000"/>
              </a:lnSpc>
              <a:spcAft>
                <a:spcPts val="800"/>
              </a:spcAft>
            </a:pPr>
            <a:r>
              <a:rPr lang="ar-SA" sz="2800" dirty="0">
                <a:solidFill>
                  <a:srgbClr val="538135"/>
                </a:solidFill>
                <a:latin typeface="Calibri" panose="020F0502020204030204" pitchFamily="34" charset="0"/>
                <a:ea typeface="Calibri" panose="020F0502020204030204" pitchFamily="34" charset="0"/>
              </a:rPr>
              <a:t>تریمر سبز ،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[Ni(</a:t>
            </a:r>
            <a:r>
              <a:rPr lang="en-US" sz="2800" dirty="0" err="1">
                <a:solidFill>
                  <a:srgbClr val="538135"/>
                </a:solidFill>
                <a:latin typeface="Calibri" panose="020F0502020204030204" pitchFamily="34" charset="0"/>
                <a:ea typeface="Calibri" panose="020F0502020204030204" pitchFamily="34" charset="0"/>
                <a:cs typeface="Arial" panose="020B0604020202020204" pitchFamily="34" charset="0"/>
              </a:rPr>
              <a:t>acac</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3</a:t>
            </a:r>
            <a:r>
              <a:rPr lang="ar-SA" sz="2800" dirty="0">
                <a:solidFill>
                  <a:srgbClr val="538135"/>
                </a:solidFill>
                <a:latin typeface="Calibri" panose="020F0502020204030204" pitchFamily="34" charset="0"/>
                <a:ea typeface="Calibri" panose="020F0502020204030204" pitchFamily="34" charset="0"/>
              </a:rPr>
              <a:t> ، </a:t>
            </a:r>
            <a:r>
              <a:rPr lang="fa-IR" sz="2800" dirty="0">
                <a:solidFill>
                  <a:srgbClr val="538135"/>
                </a:solidFill>
                <a:latin typeface="Calibri" panose="020F0502020204030204" pitchFamily="34" charset="0"/>
                <a:ea typeface="Calibri" panose="020F0502020204030204" pitchFamily="34" charset="0"/>
              </a:rPr>
              <a:t> که از آبگیری </a:t>
            </a:r>
            <a:r>
              <a:rPr lang="ar-SA" sz="2800" dirty="0">
                <a:solidFill>
                  <a:srgbClr val="538135"/>
                </a:solidFill>
                <a:latin typeface="Calibri" panose="020F0502020204030204" pitchFamily="34" charset="0"/>
                <a:ea typeface="Calibri" panose="020F0502020204030204" pitchFamily="34" charset="0"/>
              </a:rPr>
              <a:t>کمپلکس مونومر ترانس دی هیدرات ،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trans-</a:t>
            </a:r>
            <a:r>
              <a:rPr lang="en-US" sz="2800" dirty="0">
                <a:latin typeface="Calibri" panose="020F0502020204030204" pitchFamily="34" charset="0"/>
                <a:ea typeface="Calibri" panose="020F0502020204030204" pitchFamily="34" charset="0"/>
                <a:cs typeface="Arial" panose="020B0604020202020204" pitchFamily="34" charset="0"/>
              </a:rPr>
              <a:t> [Ni(</a:t>
            </a:r>
            <a:r>
              <a:rPr lang="en-US" sz="2800" dirty="0" err="1">
                <a:latin typeface="Calibri" panose="020F0502020204030204" pitchFamily="34" charset="0"/>
                <a:ea typeface="Calibri" panose="020F0502020204030204" pitchFamily="34" charset="0"/>
                <a:cs typeface="Arial" panose="020B0604020202020204" pitchFamily="34" charset="0"/>
              </a:rPr>
              <a:t>acac</a:t>
            </a:r>
            <a:r>
              <a:rPr lang="en-US" sz="2800" dirty="0">
                <a:latin typeface="Calibri" panose="020F0502020204030204" pitchFamily="34" charset="0"/>
                <a:ea typeface="Calibri" panose="020F0502020204030204" pitchFamily="34" charset="0"/>
                <a:cs typeface="Arial" panose="020B0604020202020204" pitchFamily="34" charset="0"/>
              </a:rPr>
              <a:t>)</a:t>
            </a:r>
            <a:r>
              <a:rPr lang="en-US" sz="2800" baseline="-25000" dirty="0">
                <a:latin typeface="Calibri" panose="020F0502020204030204" pitchFamily="34" charset="0"/>
                <a:ea typeface="Calibri" panose="020F0502020204030204" pitchFamily="34" charset="0"/>
                <a:cs typeface="Arial" panose="020B0604020202020204" pitchFamily="34" charset="0"/>
              </a:rPr>
              <a:t>2</a:t>
            </a:r>
            <a:r>
              <a:rPr lang="en-US" sz="2800" dirty="0">
                <a:latin typeface="Calibri" panose="020F0502020204030204" pitchFamily="34" charset="0"/>
                <a:ea typeface="Calibri" panose="020F0502020204030204" pitchFamily="34" charset="0"/>
                <a:cs typeface="Arial" panose="020B0604020202020204" pitchFamily="34" charset="0"/>
              </a:rPr>
              <a:t>(H</a:t>
            </a:r>
            <a:r>
              <a:rPr lang="en-US" sz="2800" baseline="-25000" dirty="0">
                <a:latin typeface="Calibri" panose="020F0502020204030204" pitchFamily="34" charset="0"/>
                <a:ea typeface="Calibri" panose="020F0502020204030204" pitchFamily="34" charset="0"/>
                <a:cs typeface="Arial" panose="020B0604020202020204" pitchFamily="34" charset="0"/>
              </a:rPr>
              <a:t>2</a:t>
            </a:r>
            <a:r>
              <a:rPr lang="en-US" sz="2800" dirty="0">
                <a:latin typeface="Calibri" panose="020F0502020204030204" pitchFamily="34" charset="0"/>
                <a:ea typeface="Calibri" panose="020F0502020204030204" pitchFamily="34" charset="0"/>
                <a:cs typeface="Arial" panose="020B0604020202020204" pitchFamily="34" charset="0"/>
              </a:rPr>
              <a:t>O)</a:t>
            </a:r>
            <a:r>
              <a:rPr lang="en-US" sz="2800" baseline="-25000" dirty="0">
                <a:latin typeface="Calibri" panose="020F0502020204030204" pitchFamily="34" charset="0"/>
                <a:ea typeface="Calibri" panose="020F0502020204030204" pitchFamily="34" charset="0"/>
                <a:cs typeface="Arial" panose="020B0604020202020204" pitchFamily="34" charset="0"/>
              </a:rPr>
              <a:t>2</a:t>
            </a:r>
            <a:r>
              <a:rPr lang="en-US" sz="2800" dirty="0">
                <a:latin typeface="Calibri" panose="020F0502020204030204" pitchFamily="34" charset="0"/>
                <a:ea typeface="Calibri" panose="020F0502020204030204" pitchFamily="34" charset="0"/>
                <a:cs typeface="Arial" panose="020B0604020202020204" pitchFamily="34" charset="0"/>
              </a:rPr>
              <a:t>]</a:t>
            </a:r>
            <a:r>
              <a:rPr lang="fa-IR" sz="2800" dirty="0">
                <a:latin typeface="Calibri" panose="020F0502020204030204" pitchFamily="34" charset="0"/>
                <a:ea typeface="Calibri" panose="020F0502020204030204" pitchFamily="34" charset="0"/>
                <a:cs typeface="Arial" panose="020B0604020202020204" pitchFamily="34" charset="0"/>
              </a:rPr>
              <a:t> </a:t>
            </a:r>
            <a:r>
              <a:rPr lang="fa-IR" sz="2800" dirty="0">
                <a:solidFill>
                  <a:srgbClr val="538135"/>
                </a:solidFill>
                <a:latin typeface="Calibri" panose="020F0502020204030204" pitchFamily="34" charset="0"/>
                <a:ea typeface="Calibri" panose="020F0502020204030204" pitchFamily="34" charset="0"/>
              </a:rPr>
              <a:t>تهیه می شود </a:t>
            </a:r>
            <a:r>
              <a:rPr lang="ar-SA" sz="2800" dirty="0">
                <a:solidFill>
                  <a:srgbClr val="538135"/>
                </a:solidFill>
                <a:latin typeface="Calibri" panose="020F0502020204030204" pitchFamily="34" charset="0"/>
                <a:ea typeface="Calibri" panose="020F0502020204030204" pitchFamily="34" charset="0"/>
              </a:rPr>
              <a:t>دارای خواص مغناطیسی جالبی است. در دمای حدود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K</a:t>
            </a:r>
            <a:r>
              <a:rPr lang="ar-SA" sz="2800" dirty="0">
                <a:solidFill>
                  <a:srgbClr val="538135"/>
                </a:solidFill>
                <a:latin typeface="Calibri" panose="020F0502020204030204" pitchFamily="34" charset="0"/>
                <a:ea typeface="Calibri" panose="020F0502020204030204" pitchFamily="34" charset="0"/>
              </a:rPr>
              <a:t> 80 ، آن به صورت یک پارامغناطیس معمولی رفتار می کند ، اما دردماهای پائین ممان مغناطیسی آن از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BM</a:t>
            </a:r>
            <a:r>
              <a:rPr lang="en-US" sz="2800" dirty="0">
                <a:solidFill>
                  <a:srgbClr val="538135"/>
                </a:solidFill>
                <a:latin typeface="Arial" panose="020B0604020202020204" pitchFamily="34" charset="0"/>
                <a:ea typeface="Calibri" panose="020F0502020204030204" pitchFamily="34" charset="0"/>
                <a:cs typeface="Arial" panose="020B0604020202020204" pitchFamily="34" charset="0"/>
              </a:rPr>
              <a:t> </a:t>
            </a:r>
            <a:r>
              <a:rPr lang="ar-SA" sz="2800" dirty="0">
                <a:solidFill>
                  <a:srgbClr val="538135"/>
                </a:solidFill>
                <a:latin typeface="Arial" panose="020B0604020202020204" pitchFamily="34" charset="0"/>
                <a:ea typeface="Calibri" panose="020F0502020204030204" pitchFamily="34" charset="0"/>
              </a:rPr>
              <a:t>3.2</a:t>
            </a:r>
            <a:r>
              <a:rPr lang="ar-SA" sz="2800" dirty="0">
                <a:solidFill>
                  <a:srgbClr val="538135"/>
                </a:solidFill>
                <a:latin typeface="Calibri" panose="020F0502020204030204" pitchFamily="34" charset="0"/>
                <a:ea typeface="Calibri" panose="020F0502020204030204" pitchFamily="34" charset="0"/>
              </a:rPr>
              <a:t> (  همانطور که برای 2 الکترون غیر منفرد  با</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 S = 1)</a:t>
            </a:r>
            <a:r>
              <a:rPr lang="ar-SA" sz="2800" dirty="0">
                <a:solidFill>
                  <a:srgbClr val="538135"/>
                </a:solidFill>
                <a:latin typeface="Calibri" panose="020F0502020204030204" pitchFamily="34" charset="0"/>
                <a:ea typeface="Calibri" panose="020F0502020204030204" pitchFamily="34" charset="0"/>
              </a:rPr>
              <a:t>) انتظار می رود) به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BM</a:t>
            </a:r>
            <a:r>
              <a:rPr lang="en-US" sz="2800" dirty="0">
                <a:solidFill>
                  <a:srgbClr val="538135"/>
                </a:solidFill>
                <a:latin typeface="Arial" panose="020B0604020202020204" pitchFamily="34" charset="0"/>
                <a:ea typeface="Calibri" panose="020F0502020204030204" pitchFamily="34" charset="0"/>
                <a:cs typeface="Arial" panose="020B0604020202020204" pitchFamily="34" charset="0"/>
              </a:rPr>
              <a:t> </a:t>
            </a:r>
            <a:r>
              <a:rPr lang="ar-SA" sz="2800" dirty="0">
                <a:solidFill>
                  <a:srgbClr val="538135"/>
                </a:solidFill>
                <a:latin typeface="Arial" panose="020B0604020202020204" pitchFamily="34" charset="0"/>
                <a:ea typeface="Calibri" panose="020F0502020204030204" pitchFamily="34" charset="0"/>
              </a:rPr>
              <a:t>4.1</a:t>
            </a:r>
            <a:r>
              <a:rPr lang="ar-SA" sz="2800" dirty="0">
                <a:solidFill>
                  <a:srgbClr val="538135"/>
                </a:solidFill>
                <a:latin typeface="Calibri" panose="020F0502020204030204" pitchFamily="34" charset="0"/>
                <a:ea typeface="Calibri" panose="020F0502020204030204" pitchFamily="34" charset="0"/>
              </a:rPr>
              <a:t> در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K </a:t>
            </a:r>
            <a:r>
              <a:rPr lang="ar-SA" sz="2800" dirty="0">
                <a:solidFill>
                  <a:srgbClr val="538135"/>
                </a:solidFill>
                <a:latin typeface="Calibri" panose="020F0502020204030204" pitchFamily="34" charset="0"/>
                <a:ea typeface="Calibri" panose="020F0502020204030204" pitchFamily="34" charset="0"/>
              </a:rPr>
              <a:t> 4.3افزایش یابد. این افزایش مربوط به جفت شدن فرومغناطیسی هر 6 الکترون جفت نشده موجود در تریمر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S=3 </a:t>
            </a:r>
            <a:r>
              <a:rPr lang="en-US" sz="2800" dirty="0">
                <a:solidFill>
                  <a:srgbClr val="538135"/>
                </a:solidFill>
                <a:latin typeface="Arial" panose="020B0604020202020204" pitchFamily="34" charset="0"/>
                <a:ea typeface="Calibri" panose="020F0502020204030204" pitchFamily="34" charset="0"/>
                <a:cs typeface="Arial" panose="020B0604020202020204" pitchFamily="34" charset="0"/>
              </a:rPr>
              <a:t> </a:t>
            </a:r>
            <a:r>
              <a:rPr lang="ar-SA" sz="2800" dirty="0">
                <a:solidFill>
                  <a:srgbClr val="538135"/>
                </a:solidFill>
                <a:latin typeface="Arial" panose="020B0604020202020204" pitchFamily="34" charset="0"/>
                <a:ea typeface="Calibri" panose="020F0502020204030204" pitchFamily="34" charset="0"/>
              </a:rPr>
              <a:t>است. جایگزین کردن گروههای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CH</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3</a:t>
            </a:r>
            <a:r>
              <a:rPr lang="ar-SA" sz="2800" dirty="0">
                <a:solidFill>
                  <a:srgbClr val="538135"/>
                </a:solidFill>
                <a:latin typeface="Calibri" panose="020F0502020204030204" pitchFamily="34" charset="0"/>
                <a:ea typeface="Calibri" panose="020F0502020204030204" pitchFamily="34" charset="0"/>
              </a:rPr>
              <a:t> استیل استون توسط گروههای حجیم تر-</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C (CH</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3</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 </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3</a:t>
            </a:r>
            <a:r>
              <a:rPr lang="ar-SA" sz="2800" dirty="0">
                <a:solidFill>
                  <a:srgbClr val="538135"/>
                </a:solidFill>
                <a:latin typeface="Calibri" panose="020F0502020204030204" pitchFamily="34" charset="0"/>
                <a:ea typeface="Calibri" panose="020F0502020204030204" pitchFamily="34" charset="0"/>
              </a:rPr>
              <a:t> ظاهراً مانع از ایجاد تریمر می شود و به جای آن به مونومرمسطح مربع قرمز منتهی می شود.</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79905" y="3677675"/>
            <a:ext cx="6106763" cy="3000918"/>
          </a:xfrm>
          <a:prstGeom prst="rect">
            <a:avLst/>
          </a:prstGeom>
        </p:spPr>
      </p:pic>
      <p:sp>
        <p:nvSpPr>
          <p:cNvPr id="4" name="Rectangle 3"/>
          <p:cNvSpPr/>
          <p:nvPr/>
        </p:nvSpPr>
        <p:spPr>
          <a:xfrm>
            <a:off x="6447099" y="4651485"/>
            <a:ext cx="5590572" cy="1363835"/>
          </a:xfrm>
          <a:prstGeom prst="rect">
            <a:avLst/>
          </a:prstGeom>
        </p:spPr>
        <p:txBody>
          <a:bodyPr wrap="square">
            <a:spAutoFit/>
          </a:bodyPr>
          <a:lstStyle/>
          <a:p>
            <a:pPr algn="just">
              <a:lnSpc>
                <a:spcPct val="107000"/>
              </a:lnSpc>
              <a:spcAft>
                <a:spcPts val="800"/>
              </a:spcAft>
            </a:pP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Trimeric structure </a:t>
            </a:r>
            <a:r>
              <a:rPr lang="en-US" sz="2800" b="1" dirty="0">
                <a:solidFill>
                  <a:srgbClr val="538135"/>
                </a:solidFill>
                <a:latin typeface="Calibri" panose="020F0502020204030204" pitchFamily="34" charset="0"/>
                <a:ea typeface="Calibri" panose="020F0502020204030204" pitchFamily="34" charset="0"/>
                <a:cs typeface="Arial" panose="020B0604020202020204" pitchFamily="34" charset="0"/>
              </a:rPr>
              <a:t>of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[Ni(</a:t>
            </a:r>
            <a:r>
              <a:rPr lang="en-US" sz="2800" dirty="0" err="1">
                <a:solidFill>
                  <a:srgbClr val="538135"/>
                </a:solidFill>
                <a:latin typeface="Calibri" panose="020F0502020204030204" pitchFamily="34" charset="0"/>
                <a:ea typeface="Calibri" panose="020F0502020204030204" pitchFamily="34" charset="0"/>
                <a:cs typeface="Arial" panose="020B0604020202020204" pitchFamily="34" charset="0"/>
              </a:rPr>
              <a:t>acac</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3</a:t>
            </a:r>
            <a:endParaRPr lang="en-US" sz="1400" dirty="0">
              <a:latin typeface="Calibri" panose="020F0502020204030204" pitchFamily="34" charset="0"/>
              <a:ea typeface="Calibri" panose="020F0502020204030204" pitchFamily="34" charset="0"/>
              <a:cs typeface="Arial" panose="020B0604020202020204" pitchFamily="34" charset="0"/>
            </a:endParaRPr>
          </a:p>
          <a:p>
            <a:r>
              <a:rPr lang="en-US" sz="2800" dirty="0">
                <a:solidFill>
                  <a:schemeClr val="accent4"/>
                </a:solidFill>
                <a:latin typeface="TimesNewRomanPSMT"/>
              </a:rPr>
              <a:t>.</a:t>
            </a:r>
            <a:r>
              <a:rPr lang="en-US" sz="2800" dirty="0">
                <a:solidFill>
                  <a:schemeClr val="accent4"/>
                </a:solidFill>
              </a:rPr>
              <a:t> </a:t>
            </a:r>
            <a:br>
              <a:rPr lang="en-US" dirty="0"/>
            </a:br>
            <a:endParaRPr lang="en-US" dirty="0"/>
          </a:p>
        </p:txBody>
      </p:sp>
    </p:spTree>
    <p:extLst>
      <p:ext uri="{BB962C8B-B14F-4D97-AF65-F5344CB8AC3E}">
        <p14:creationId xmlns:p14="http://schemas.microsoft.com/office/powerpoint/2010/main" val="3583595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2906" y="100316"/>
            <a:ext cx="11320041" cy="6491649"/>
          </a:xfrm>
          <a:prstGeom prst="rect">
            <a:avLst/>
          </a:prstGeom>
        </p:spPr>
        <p:txBody>
          <a:bodyPr wrap="square">
            <a:spAutoFit/>
          </a:bodyPr>
          <a:lstStyle/>
          <a:p>
            <a:pPr algn="just" rtl="1">
              <a:lnSpc>
                <a:spcPct val="107000"/>
              </a:lnSpc>
              <a:spcAft>
                <a:spcPts val="800"/>
              </a:spcAft>
            </a:pPr>
            <a:r>
              <a:rPr lang="ar-SA" sz="3200" dirty="0">
                <a:solidFill>
                  <a:srgbClr val="538135"/>
                </a:solidFill>
                <a:latin typeface="Calibri" panose="020F0502020204030204" pitchFamily="34" charset="0"/>
                <a:ea typeface="Calibri" panose="020F0502020204030204" pitchFamily="34" charset="0"/>
              </a:rPr>
              <a:t>از میان  کمپلکسهای چهار کوئوردینه نیکل(</a:t>
            </a:r>
            <a:r>
              <a:rPr lang="en-US" sz="3200" dirty="0">
                <a:solidFill>
                  <a:srgbClr val="538135"/>
                </a:solidFill>
                <a:latin typeface="Calibri" panose="020F0502020204030204" pitchFamily="34" charset="0"/>
                <a:ea typeface="Calibri" panose="020F0502020204030204" pitchFamily="34" charset="0"/>
                <a:cs typeface="Arial" panose="020B0604020202020204" pitchFamily="34" charset="0"/>
              </a:rPr>
              <a:t>II</a:t>
            </a:r>
            <a:r>
              <a:rPr lang="ar-SA" sz="3200" dirty="0">
                <a:solidFill>
                  <a:srgbClr val="538135"/>
                </a:solidFill>
                <a:latin typeface="Calibri" panose="020F0502020204030204" pitchFamily="34" charset="0"/>
                <a:ea typeface="Calibri" panose="020F0502020204030204" pitchFamily="34" charset="0"/>
              </a:rPr>
              <a:t>)، آنهایی که دارای استریوشیمی مسطح مربع هستند ، بیشترین تعداد را دارند</a:t>
            </a:r>
            <a:r>
              <a:rPr lang="en-US" sz="32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ar-SA" sz="3200" dirty="0">
                <a:solidFill>
                  <a:srgbClr val="538135"/>
                </a:solidFill>
                <a:latin typeface="Calibri" panose="020F0502020204030204" pitchFamily="34" charset="0"/>
                <a:ea typeface="Calibri" panose="020F0502020204030204" pitchFamily="34" charset="0"/>
              </a:rPr>
              <a:t> آنها شامل  </a:t>
            </a:r>
            <a:r>
              <a:rPr lang="en-US" sz="3200" dirty="0">
                <a:solidFill>
                  <a:srgbClr val="538135"/>
                </a:solidFill>
                <a:latin typeface="Calibri" panose="020F0502020204030204" pitchFamily="34" charset="0"/>
                <a:ea typeface="Calibri" panose="020F0502020204030204" pitchFamily="34" charset="0"/>
                <a:cs typeface="Arial" panose="020B0604020202020204" pitchFamily="34" charset="0"/>
              </a:rPr>
              <a:t>[Ni(CN)</a:t>
            </a:r>
            <a:r>
              <a:rPr lang="en-US" sz="32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4</a:t>
            </a:r>
            <a:r>
              <a:rPr lang="en-US" sz="32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en-US" sz="3200" baseline="30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3200" dirty="0">
                <a:solidFill>
                  <a:srgbClr val="538135"/>
                </a:solidFill>
                <a:latin typeface="Calibri" panose="020F0502020204030204" pitchFamily="34" charset="0"/>
                <a:ea typeface="Calibri" panose="020F0502020204030204" pitchFamily="34" charset="0"/>
                <a:cs typeface="Arial" panose="020B0604020202020204" pitchFamily="34" charset="0"/>
              </a:rPr>
              <a:t> </a:t>
            </a:r>
            <a:r>
              <a:rPr lang="ar-SA" sz="3200" dirty="0">
                <a:solidFill>
                  <a:srgbClr val="538135"/>
                </a:solidFill>
                <a:latin typeface="Calibri" panose="020F0502020204030204" pitchFamily="34" charset="0"/>
                <a:ea typeface="Calibri" panose="020F0502020204030204" pitchFamily="34" charset="0"/>
              </a:rPr>
              <a:t>، </a:t>
            </a:r>
            <a:r>
              <a:rPr lang="fa-IR" sz="3200" dirty="0">
                <a:solidFill>
                  <a:srgbClr val="538135"/>
                </a:solidFill>
                <a:latin typeface="Calibri" panose="020F0502020204030204" pitchFamily="34" charset="0"/>
                <a:ea typeface="Calibri" panose="020F0502020204030204" pitchFamily="34" charset="0"/>
              </a:rPr>
              <a:t> کمپلکس قرمز رنگ </a:t>
            </a:r>
            <a:r>
              <a:rPr lang="ar-SA" sz="3200" dirty="0">
                <a:solidFill>
                  <a:srgbClr val="538135"/>
                </a:solidFill>
                <a:latin typeface="Calibri" panose="020F0502020204030204" pitchFamily="34" charset="0"/>
                <a:ea typeface="Calibri" panose="020F0502020204030204" pitchFamily="34" charset="0"/>
              </a:rPr>
              <a:t> بیس( </a:t>
            </a:r>
            <a:r>
              <a:rPr lang="en-US" sz="3200" dirty="0">
                <a:solidFill>
                  <a:srgbClr val="538135"/>
                </a:solidFill>
                <a:latin typeface="Calibri" panose="020F0502020204030204" pitchFamily="34" charset="0"/>
                <a:ea typeface="Calibri" panose="020F0502020204030204" pitchFamily="34" charset="0"/>
                <a:cs typeface="Arial" panose="020B0604020202020204" pitchFamily="34" charset="0"/>
              </a:rPr>
              <a:t>N-</a:t>
            </a:r>
            <a:r>
              <a:rPr lang="fa-IR" sz="3200" dirty="0">
                <a:solidFill>
                  <a:srgbClr val="538135"/>
                </a:solidFill>
                <a:latin typeface="Calibri" panose="020F0502020204030204" pitchFamily="34" charset="0"/>
                <a:ea typeface="Calibri" panose="020F0502020204030204" pitchFamily="34" charset="0"/>
              </a:rPr>
              <a:t> متیل بیس سالیسیل آلدیمیناتو)نیکل </a:t>
            </a:r>
            <a:r>
              <a:rPr lang="en-US" sz="3200" dirty="0">
                <a:solidFill>
                  <a:srgbClr val="538135"/>
                </a:solidFill>
                <a:latin typeface="Calibri" panose="020F0502020204030204" pitchFamily="34" charset="0"/>
                <a:ea typeface="Calibri" panose="020F0502020204030204" pitchFamily="34" charset="0"/>
                <a:cs typeface="Arial" panose="020B0604020202020204" pitchFamily="34" charset="0"/>
              </a:rPr>
              <a:t> (II) </a:t>
            </a:r>
            <a:r>
              <a:rPr lang="ar-SA" sz="3200" dirty="0">
                <a:solidFill>
                  <a:srgbClr val="538135"/>
                </a:solidFill>
                <a:latin typeface="Calibri" panose="020F0502020204030204" pitchFamily="34" charset="0"/>
                <a:ea typeface="Calibri" panose="020F0502020204030204" pitchFamily="34" charset="0"/>
              </a:rPr>
              <a:t>وکمپلکس معروف بیس( دی متیل گلی اکسیاتو) نیکل </a:t>
            </a:r>
            <a:r>
              <a:rPr lang="en-US" sz="3200" dirty="0">
                <a:solidFill>
                  <a:srgbClr val="538135"/>
                </a:solidFill>
                <a:latin typeface="Calibri" panose="020F0502020204030204" pitchFamily="34" charset="0"/>
                <a:ea typeface="Calibri" panose="020F0502020204030204" pitchFamily="34" charset="0"/>
                <a:cs typeface="Arial" panose="020B0604020202020204" pitchFamily="34" charset="0"/>
              </a:rPr>
              <a:t>(II) </a:t>
            </a:r>
            <a:r>
              <a:rPr lang="ar-SA" sz="3200" dirty="0">
                <a:solidFill>
                  <a:srgbClr val="538135"/>
                </a:solidFill>
                <a:latin typeface="Calibri" panose="020F0502020204030204" pitchFamily="34" charset="0"/>
                <a:ea typeface="Calibri" panose="020F0502020204030204" pitchFamily="34" charset="0"/>
              </a:rPr>
              <a:t>هستند که کمپلکس آخری برای تعیین کمی یون نیکل (</a:t>
            </a:r>
            <a:r>
              <a:rPr lang="en-US" sz="3200" dirty="0">
                <a:solidFill>
                  <a:srgbClr val="538135"/>
                </a:solidFill>
                <a:latin typeface="Calibri" panose="020F0502020204030204" pitchFamily="34" charset="0"/>
                <a:ea typeface="Calibri" panose="020F0502020204030204" pitchFamily="34" charset="0"/>
                <a:cs typeface="Arial" panose="020B0604020202020204" pitchFamily="34" charset="0"/>
              </a:rPr>
              <a:t>II</a:t>
            </a:r>
            <a:r>
              <a:rPr lang="ar-SA" sz="3200" dirty="0">
                <a:solidFill>
                  <a:srgbClr val="538135"/>
                </a:solidFill>
                <a:latin typeface="Calibri" panose="020F0502020204030204" pitchFamily="34" charset="0"/>
                <a:ea typeface="Calibri" panose="020F0502020204030204" pitchFamily="34" charset="0"/>
              </a:rPr>
              <a:t>) به روش وزنی مورد استفاده قرار می گیرد. در حقیقت ، در حالت جامد ، این ترکیب  متشکل از مولکولهای مسطحی است که  روی هم انباشته شده اند و به این ترتیب که برهمکنش های</a:t>
            </a:r>
            <a:r>
              <a:rPr lang="en-US" sz="3200" dirty="0">
                <a:solidFill>
                  <a:srgbClr val="538135"/>
                </a:solidFill>
                <a:latin typeface="Calibri" panose="020F0502020204030204" pitchFamily="34" charset="0"/>
                <a:ea typeface="Calibri" panose="020F0502020204030204" pitchFamily="34" charset="0"/>
                <a:cs typeface="Arial" panose="020B0604020202020204" pitchFamily="34" charset="0"/>
              </a:rPr>
              <a:t> Ni-Ni </a:t>
            </a:r>
            <a:r>
              <a:rPr lang="ar-SA" sz="3200" dirty="0">
                <a:solidFill>
                  <a:srgbClr val="538135"/>
                </a:solidFill>
                <a:latin typeface="Calibri" panose="020F0502020204030204" pitchFamily="34" charset="0"/>
                <a:ea typeface="Calibri" panose="020F0502020204030204" pitchFamily="34" charset="0"/>
              </a:rPr>
              <a:t>رخ می دهد</a:t>
            </a:r>
            <a:r>
              <a:rPr lang="en-US" sz="3200" dirty="0">
                <a:solidFill>
                  <a:srgbClr val="538135"/>
                </a:solidFill>
                <a:latin typeface="Calibri" panose="020F0502020204030204" pitchFamily="34" charset="0"/>
                <a:ea typeface="Calibri" panose="020F0502020204030204" pitchFamily="34" charset="0"/>
                <a:cs typeface="Arial" panose="020B0604020202020204" pitchFamily="34" charset="0"/>
              </a:rPr>
              <a:t> (Ni-Ni =325pm</a:t>
            </a:r>
            <a:r>
              <a:rPr lang="ar-SA" sz="3200" dirty="0">
                <a:solidFill>
                  <a:srgbClr val="538135"/>
                </a:solidFill>
                <a:latin typeface="Calibri" panose="020F0502020204030204" pitchFamily="34" charset="0"/>
                <a:ea typeface="Calibri" panose="020F0502020204030204" pitchFamily="34" charset="0"/>
              </a:rPr>
              <a:t>و بنابراین اتمهای نیکل باید بصورت کئوردیناسیون  هشت وجهی توصیف شوند. با این حال ، در حلال های غیر کئوردینه شونده ، آن به مونومر مربع مسطح تفکیک می شود ، در حالی که در بیس(</a:t>
            </a:r>
            <a:r>
              <a:rPr lang="ar-SA" sz="3200" dirty="0">
                <a:solidFill>
                  <a:schemeClr val="accent3"/>
                </a:solidFill>
                <a:latin typeface="Calibri" panose="020F0502020204030204" pitchFamily="34" charset="0"/>
                <a:ea typeface="Calibri" panose="020F0502020204030204" pitchFamily="34" charset="0"/>
              </a:rPr>
              <a:t>اتیل متیل </a:t>
            </a:r>
            <a:r>
              <a:rPr lang="ar-SA" sz="3200" dirty="0">
                <a:solidFill>
                  <a:srgbClr val="538135"/>
                </a:solidFill>
                <a:latin typeface="Calibri" panose="020F0502020204030204" pitchFamily="34" charset="0"/>
                <a:ea typeface="Calibri" panose="020F0502020204030204" pitchFamily="34" charset="0"/>
              </a:rPr>
              <a:t>گلی</a:t>
            </a:r>
            <a:r>
              <a:rPr lang="en-US" sz="3200" dirty="0">
                <a:solidFill>
                  <a:srgbClr val="538135"/>
                </a:solidFill>
                <a:latin typeface="Calibri" panose="020F0502020204030204" pitchFamily="34" charset="0"/>
                <a:ea typeface="Calibri" panose="020F0502020204030204" pitchFamily="34" charset="0"/>
              </a:rPr>
              <a:t> </a:t>
            </a:r>
            <a:r>
              <a:rPr lang="fa-IR" sz="3200" dirty="0">
                <a:solidFill>
                  <a:srgbClr val="538135"/>
                </a:solidFill>
                <a:latin typeface="Calibri" panose="020F0502020204030204" pitchFamily="34" charset="0"/>
                <a:ea typeface="Calibri" panose="020F0502020204030204" pitchFamily="34" charset="0"/>
              </a:rPr>
              <a:t>ا</a:t>
            </a:r>
            <a:r>
              <a:rPr lang="ar-SA" sz="3200" dirty="0">
                <a:solidFill>
                  <a:srgbClr val="538135"/>
                </a:solidFill>
                <a:latin typeface="Calibri" panose="020F0502020204030204" pitchFamily="34" charset="0"/>
                <a:ea typeface="Calibri" panose="020F0502020204030204" pitchFamily="34" charset="0"/>
              </a:rPr>
              <a:t>کسیماتو) نیکل</a:t>
            </a:r>
            <a:r>
              <a:rPr lang="en-US" sz="3200" dirty="0">
                <a:solidFill>
                  <a:srgbClr val="538135"/>
                </a:solidFill>
                <a:latin typeface="Calibri" panose="020F0502020204030204" pitchFamily="34" charset="0"/>
                <a:ea typeface="Calibri" panose="020F0502020204030204" pitchFamily="34" charset="0"/>
                <a:cs typeface="Arial" panose="020B0604020202020204" pitchFamily="34" charset="0"/>
              </a:rPr>
              <a:t> (II) </a:t>
            </a:r>
            <a:r>
              <a:rPr lang="ar-SA" sz="3200" dirty="0">
                <a:solidFill>
                  <a:srgbClr val="538135"/>
                </a:solidFill>
                <a:latin typeface="Calibri" panose="020F0502020204030204" pitchFamily="34" charset="0"/>
                <a:ea typeface="Calibri" panose="020F0502020204030204" pitchFamily="34" charset="0"/>
              </a:rPr>
              <a:t>فاصله  </a:t>
            </a:r>
            <a:r>
              <a:rPr lang="en-US" sz="3200" dirty="0">
                <a:solidFill>
                  <a:srgbClr val="538135"/>
                </a:solidFill>
                <a:latin typeface="Calibri" panose="020F0502020204030204" pitchFamily="34" charset="0"/>
                <a:ea typeface="Calibri" panose="020F0502020204030204" pitchFamily="34" charset="0"/>
                <a:cs typeface="Arial" panose="020B0604020202020204" pitchFamily="34" charset="0"/>
              </a:rPr>
              <a:t>Ni-Ni</a:t>
            </a:r>
            <a:r>
              <a:rPr lang="en-US" sz="3200" dirty="0">
                <a:solidFill>
                  <a:srgbClr val="538135"/>
                </a:solidFill>
                <a:latin typeface="Arial" panose="020B0604020202020204" pitchFamily="34" charset="0"/>
                <a:ea typeface="Calibri" panose="020F0502020204030204" pitchFamily="34" charset="0"/>
                <a:cs typeface="Arial" panose="020B0604020202020204" pitchFamily="34" charset="0"/>
              </a:rPr>
              <a:t> </a:t>
            </a:r>
            <a:r>
              <a:rPr lang="ar-SA" sz="3200" dirty="0">
                <a:solidFill>
                  <a:srgbClr val="538135"/>
                </a:solidFill>
                <a:latin typeface="Arial" panose="020B0604020202020204" pitchFamily="34" charset="0"/>
                <a:ea typeface="Calibri" panose="020F0502020204030204" pitchFamily="34" charset="0"/>
              </a:rPr>
              <a:t>بسیار طولانی تر (</a:t>
            </a:r>
            <a:r>
              <a:rPr lang="en-US" sz="3200" dirty="0">
                <a:solidFill>
                  <a:srgbClr val="538135"/>
                </a:solidFill>
                <a:latin typeface="Calibri" panose="020F0502020204030204" pitchFamily="34" charset="0"/>
                <a:ea typeface="Calibri" panose="020F0502020204030204" pitchFamily="34" charset="0"/>
                <a:cs typeface="Arial" panose="020B0604020202020204" pitchFamily="34" charset="0"/>
              </a:rPr>
              <a:t>(475pm </a:t>
            </a:r>
            <a:r>
              <a:rPr lang="en-US" sz="3200" dirty="0">
                <a:solidFill>
                  <a:srgbClr val="538135"/>
                </a:solidFill>
                <a:latin typeface="Arial" panose="020B0604020202020204" pitchFamily="34" charset="0"/>
                <a:ea typeface="Calibri" panose="020F0502020204030204" pitchFamily="34" charset="0"/>
                <a:cs typeface="Arial" panose="020B0604020202020204" pitchFamily="34" charset="0"/>
              </a:rPr>
              <a:t> </a:t>
            </a:r>
            <a:r>
              <a:rPr lang="ar-SA" sz="3200" dirty="0">
                <a:solidFill>
                  <a:srgbClr val="538135"/>
                </a:solidFill>
                <a:latin typeface="Arial" panose="020B0604020202020204" pitchFamily="34" charset="0"/>
                <a:ea typeface="Calibri" panose="020F0502020204030204" pitchFamily="34" charset="0"/>
              </a:rPr>
              <a:t>است ونشان می دهد که این ترکیب حتی در حالت جامد بایستی بصورت مسطح مربع در نظر گرفته شود.</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89030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7868" y="397360"/>
            <a:ext cx="11644132" cy="4458913"/>
          </a:xfrm>
          <a:prstGeom prst="rect">
            <a:avLst/>
          </a:prstGeom>
        </p:spPr>
        <p:txBody>
          <a:bodyPr wrap="square">
            <a:spAutoFit/>
          </a:bodyPr>
          <a:lstStyle/>
          <a:p>
            <a:pPr algn="just" rtl="1">
              <a:lnSpc>
                <a:spcPct val="107000"/>
              </a:lnSpc>
              <a:spcAft>
                <a:spcPts val="800"/>
              </a:spcAft>
            </a:pPr>
            <a:r>
              <a:rPr lang="fa-IR" sz="2800" dirty="0">
                <a:solidFill>
                  <a:schemeClr val="accent6">
                    <a:lumMod val="75000"/>
                  </a:schemeClr>
                </a:solidFill>
              </a:rPr>
              <a:t>، کمپلکس های چهار وجهی نیکل (</a:t>
            </a:r>
            <a:r>
              <a:rPr lang="en-US" sz="2800" dirty="0">
                <a:solidFill>
                  <a:schemeClr val="accent6">
                    <a:lumMod val="75000"/>
                  </a:schemeClr>
                </a:solidFill>
              </a:rPr>
              <a:t>II</a:t>
            </a:r>
            <a:r>
              <a:rPr lang="fa-IR" sz="2800" dirty="0">
                <a:solidFill>
                  <a:schemeClr val="accent6">
                    <a:lumMod val="75000"/>
                  </a:schemeClr>
                </a:solidFill>
              </a:rPr>
              <a:t>)نیز وجود دارند اگرچه که تعداد آنها نسبت به کمپلکسهای های مربع مسطح کمتر است</a:t>
            </a:r>
            <a:r>
              <a:rPr lang="fa-IR" sz="2800" dirty="0">
                <a:solidFill>
                  <a:schemeClr val="accent6">
                    <a:lumMod val="50000"/>
                  </a:schemeClr>
                </a:solidFill>
              </a:rPr>
              <a:t>. </a:t>
            </a:r>
            <a:r>
              <a:rPr lang="fa-IR" sz="2800" dirty="0">
                <a:solidFill>
                  <a:srgbClr val="538135"/>
                </a:solidFill>
                <a:latin typeface="Calibri" panose="020F0502020204030204" pitchFamily="34" charset="0"/>
                <a:ea typeface="Calibri" panose="020F0502020204030204" pitchFamily="34" charset="0"/>
              </a:rPr>
              <a:t>ساده ترین آنها یونهای آبی رنگ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 NiX</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4</a:t>
            </a:r>
            <a:r>
              <a:rPr lang="en-US" sz="2800" baseline="30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,(X=Cl, Br, I)</a:t>
            </a:r>
            <a:r>
              <a:rPr lang="fa-IR" sz="2800" dirty="0">
                <a:solidFill>
                  <a:srgbClr val="538135"/>
                </a:solidFill>
                <a:latin typeface="Calibri" panose="020F0502020204030204" pitchFamily="34" charset="0"/>
                <a:ea typeface="Calibri" panose="020F0502020204030204" pitchFamily="34" charset="0"/>
              </a:rPr>
              <a:t>هستند که توسط کاتیونهای بزرگی مانند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[NR</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4</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 [PR</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4</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en-US" sz="2800" baseline="300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 [AsR</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4</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en-US" sz="2800" baseline="300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en-US" sz="2800" dirty="0">
                <a:solidFill>
                  <a:srgbClr val="538135"/>
                </a:solidFill>
                <a:latin typeface="Arial" panose="020B0604020202020204" pitchFamily="34" charset="0"/>
                <a:ea typeface="Calibri" panose="020F0502020204030204" pitchFamily="34" charset="0"/>
                <a:cs typeface="Arial" panose="020B0604020202020204" pitchFamily="34" charset="0"/>
              </a:rPr>
              <a:t> </a:t>
            </a:r>
            <a:r>
              <a:rPr lang="fa-IR" sz="2800" dirty="0">
                <a:solidFill>
                  <a:srgbClr val="538135"/>
                </a:solidFill>
                <a:latin typeface="Arial" panose="020B0604020202020204" pitchFamily="34" charset="0"/>
                <a:ea typeface="Calibri" panose="020F0502020204030204" pitchFamily="34" charset="0"/>
              </a:rPr>
              <a:t>از محلول اتانول رسوب داده می شوند.  نمونه های دیگر از این نوع عبارتند از :</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[NiL</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Cl</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 (L= PR</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3</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 AsR</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3</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 OPR</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3</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 OAsR</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3</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fa-IR" sz="2800" dirty="0">
                <a:solidFill>
                  <a:srgbClr val="538135"/>
                </a:solidFill>
                <a:latin typeface="Calibri" panose="020F0502020204030204" pitchFamily="34" charset="0"/>
                <a:ea typeface="Calibri" panose="020F0502020204030204" pitchFamily="34" charset="0"/>
              </a:rPr>
              <a:t>  </a:t>
            </a:r>
          </a:p>
          <a:p>
            <a:pPr algn="just" rtl="1">
              <a:lnSpc>
                <a:spcPct val="107000"/>
              </a:lnSpc>
              <a:spcAft>
                <a:spcPts val="800"/>
              </a:spcAft>
            </a:pP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r>
              <a:rPr lang="fa-IR" sz="2800" dirty="0">
                <a:solidFill>
                  <a:srgbClr val="538135"/>
                </a:solidFill>
                <a:latin typeface="Calibri" panose="020F0502020204030204" pitchFamily="34" charset="0"/>
                <a:ea typeface="Calibri" panose="020F0502020204030204" pitchFamily="34" charset="0"/>
              </a:rPr>
              <a:t>کمپلکسهای مربع مسطح نیکل(</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II</a:t>
            </a:r>
            <a:r>
              <a:rPr lang="fa-IR" sz="2800" dirty="0">
                <a:solidFill>
                  <a:srgbClr val="538135"/>
                </a:solidFill>
                <a:latin typeface="Calibri" panose="020F0502020204030204" pitchFamily="34" charset="0"/>
                <a:ea typeface="Calibri" panose="020F0502020204030204" pitchFamily="34" charset="0"/>
              </a:rPr>
              <a:t>) دیامغناطیس هستند و عموما رنگ قرمز تا زرد دارند اما کمپلکسهای چهار وجهی و هشت وجهی آن پارامغناطیس هستند و عموما به رنگ های سبز تا آبی هستند</a:t>
            </a:r>
            <a:endParaRPr lang="en-US" sz="2800" dirty="0"/>
          </a:p>
        </p:txBody>
      </p:sp>
    </p:spTree>
    <p:extLst>
      <p:ext uri="{BB962C8B-B14F-4D97-AF65-F5344CB8AC3E}">
        <p14:creationId xmlns:p14="http://schemas.microsoft.com/office/powerpoint/2010/main" val="137842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5114" y="308893"/>
            <a:ext cx="11482086" cy="4446730"/>
          </a:xfrm>
          <a:prstGeom prst="rect">
            <a:avLst/>
          </a:prstGeom>
        </p:spPr>
        <p:txBody>
          <a:bodyPr wrap="square">
            <a:spAutoFit/>
          </a:bodyPr>
          <a:lstStyle/>
          <a:p>
            <a:pPr algn="just"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بطور ساده ای می توان فراوانی نسبی و سهولت تشکیل آرایشهای هندسی آرایشهای فوق الذکر(مسطح مربع، هشت وجهی و چهاروجهی) را توصیف کرد.</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عوامل موثر بر تشکیل این آرایشهای هندسی (مسطح مربع، هشت وجهی و چهاروجهی)  عبارتند از: - عوامل الکترونی    - عوامل فضایی </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بطور کلی عوامل الکترونی آرایش های مسطح مربع و هشت وجهی را پشتیبانی می کنند در صورتیکه عوامل فضایی آرایش چهار وجهی را( زیرا در چهار وجهی زاویه پیوند برابر 109.5 درجه در صورتیکه در مسطح مربعی و هشت وجهی زاویه پیوندها 90 درجه است بنابراین، برای یونهای با آرایش الکترونی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d</a:t>
            </a:r>
            <a:r>
              <a:rPr lang="en-US" sz="2800" baseline="30000" dirty="0">
                <a:solidFill>
                  <a:srgbClr val="538135"/>
                </a:solidFill>
                <a:latin typeface="Calibri" panose="020F0502020204030204" pitchFamily="34" charset="0"/>
                <a:ea typeface="Calibri" panose="020F0502020204030204" pitchFamily="34" charset="0"/>
                <a:cs typeface="Arial" panose="020B0604020202020204" pitchFamily="34" charset="0"/>
              </a:rPr>
              <a:t>8</a:t>
            </a:r>
            <a:r>
              <a:rPr lang="en-US" sz="2800" dirty="0">
                <a:solidFill>
                  <a:srgbClr val="538135"/>
                </a:solidFill>
                <a:latin typeface="Arial" panose="020B0604020202020204" pitchFamily="34" charset="0"/>
                <a:ea typeface="Calibri" panose="020F0502020204030204" pitchFamily="34" charset="0"/>
                <a:cs typeface="Arial" panose="020B0604020202020204" pitchFamily="34" charset="0"/>
              </a:rPr>
              <a:t> </a:t>
            </a:r>
            <a:r>
              <a:rPr lang="fa-IR" sz="2800" dirty="0">
                <a:solidFill>
                  <a:srgbClr val="538135"/>
                </a:solidFill>
                <a:latin typeface="Arial" panose="020B0604020202020204" pitchFamily="34" charset="0"/>
                <a:ea typeface="Calibri" panose="020F0502020204030204" pitchFamily="34" charset="0"/>
              </a:rPr>
              <a:t> اگر عوامل الکترونی موثر نباشند یعنی لیگاند در میدان قوی نباشد و از طرفی لیگاند حجیم باشد( عامل فضایی غالب باشد) آرایش چهار وجهی ترجیح داده می شود.</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88065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770" y="591915"/>
            <a:ext cx="11995230" cy="3962495"/>
          </a:xfrm>
          <a:prstGeom prst="rect">
            <a:avLst/>
          </a:prstGeom>
        </p:spPr>
        <p:txBody>
          <a:bodyPr wrap="square">
            <a:spAutoFit/>
          </a:bodyPr>
          <a:lstStyle/>
          <a:p>
            <a:pPr algn="just"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از بین آرایش های مسطح مربع وهشت وجهی در صورت وجود میدان قوی لیگاند، آرایش مسطح مربعی بر هشت وجهی برتری خواهد داشت زیرا اوربیتالهای یون مرکزی در آرایش مسطح مربعی سطح انرژی پائین تری نسبت به آرایش هشت وجهی و چهاروجهی دارد و قرار گرفتن هشت الکترون در این اوربیتالها باعث پایداری بیشتری( بخاطرانرژی پایداری میدان بلور بالا) می شود. بنابرا </a:t>
            </a:r>
            <a:r>
              <a:rPr lang="ar-SA" sz="2800" dirty="0">
                <a:solidFill>
                  <a:srgbClr val="538135"/>
                </a:solidFill>
                <a:latin typeface="Calibri" panose="020F0502020204030204" pitchFamily="34" charset="0"/>
                <a:ea typeface="Calibri" panose="020F0502020204030204" pitchFamily="34" charset="0"/>
              </a:rPr>
              <a:t>ین یون نیکل(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II</a:t>
            </a:r>
            <a:r>
              <a:rPr lang="ar-SA" sz="2800" dirty="0">
                <a:solidFill>
                  <a:srgbClr val="538135"/>
                </a:solidFill>
                <a:latin typeface="Calibri" panose="020F0502020204030204" pitchFamily="34" charset="0"/>
                <a:ea typeface="Calibri" panose="020F0502020204030204" pitchFamily="34" charset="0"/>
              </a:rPr>
              <a:t>) با لیگاند قوی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CN</a:t>
            </a:r>
            <a:r>
              <a:rPr lang="en-US" sz="2800" baseline="300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ar-SA" sz="2800" dirty="0">
                <a:solidFill>
                  <a:srgbClr val="538135"/>
                </a:solidFill>
                <a:latin typeface="Calibri" panose="020F0502020204030204" pitchFamily="34" charset="0"/>
                <a:ea typeface="Calibri" panose="020F0502020204030204" pitchFamily="34" charset="0"/>
              </a:rPr>
              <a:t> کمپلکس مسطح مربع  را بر کمپلکسهای هشت وجهی و چهار وجهی ترجیح می دهد.</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 اثر این دو عامل در کمپلکسهایی نظیر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[Ni(PR</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3</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X</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 (X=Cl, Br, I) </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بخوبی دیده می شود: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36440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407533" y="-252801"/>
            <a:ext cx="9196568" cy="2205025"/>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4248052206"/>
              </p:ext>
            </p:extLst>
          </p:nvPr>
        </p:nvGraphicFramePr>
        <p:xfrm>
          <a:off x="418297" y="1952224"/>
          <a:ext cx="6146800" cy="3255963"/>
        </p:xfrm>
        <a:graphic>
          <a:graphicData uri="http://schemas.openxmlformats.org/presentationml/2006/ole">
            <mc:AlternateContent xmlns:mc="http://schemas.openxmlformats.org/markup-compatibility/2006">
              <mc:Choice xmlns:v="urn:schemas-microsoft-com:vml" Requires="v">
                <p:oleObj name="CS ChemDraw Drawing" r:id="rId3" imgW="6147360" imgH="3256200" progId="ChemDraw.Document.6.0">
                  <p:embed/>
                </p:oleObj>
              </mc:Choice>
              <mc:Fallback>
                <p:oleObj name="CS ChemDraw Drawing" r:id="rId3" imgW="6147360" imgH="3256200" progId="ChemDraw.Document.6.0">
                  <p:embed/>
                  <p:pic>
                    <p:nvPicPr>
                      <p:cNvPr id="0" name=""/>
                      <p:cNvPicPr/>
                      <p:nvPr/>
                    </p:nvPicPr>
                    <p:blipFill>
                      <a:blip r:embed="rId4"/>
                      <a:stretch>
                        <a:fillRect/>
                      </a:stretch>
                    </p:blipFill>
                    <p:spPr>
                      <a:xfrm>
                        <a:off x="418297" y="1952224"/>
                        <a:ext cx="6146800" cy="3255963"/>
                      </a:xfrm>
                      <a:prstGeom prst="rect">
                        <a:avLst/>
                      </a:prstGeom>
                    </p:spPr>
                  </p:pic>
                </p:oleObj>
              </mc:Fallback>
            </mc:AlternateContent>
          </a:graphicData>
        </a:graphic>
      </p:graphicFrame>
      <p:sp>
        <p:nvSpPr>
          <p:cNvPr id="4" name="Rectangle 3"/>
          <p:cNvSpPr/>
          <p:nvPr/>
        </p:nvSpPr>
        <p:spPr>
          <a:xfrm>
            <a:off x="6655444" y="2339189"/>
            <a:ext cx="5119868" cy="1547860"/>
          </a:xfrm>
          <a:prstGeom prst="rect">
            <a:avLst/>
          </a:prstGeom>
        </p:spPr>
        <p:txBody>
          <a:bodyPr wrap="square">
            <a:spAutoFit/>
          </a:bodyPr>
          <a:lstStyle/>
          <a:p>
            <a:pPr algn="just" rtl="1">
              <a:lnSpc>
                <a:spcPct val="107000"/>
              </a:lnSpc>
              <a:spcAft>
                <a:spcPts val="800"/>
              </a:spcAft>
            </a:pPr>
            <a:r>
              <a:rPr lang="fa-IR" sz="2800" dirty="0">
                <a:solidFill>
                  <a:srgbClr val="538135"/>
                </a:solidFill>
                <a:latin typeface="Calibri" panose="020F0502020204030204" pitchFamily="34" charset="0"/>
                <a:ea typeface="Calibri" panose="020F0502020204030204" pitchFamily="34" charset="0"/>
              </a:rPr>
              <a:t>اثر این دو عامل در کمپلکسهایی نظیر  </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[Ni(PR</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3</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X</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 (X=Cl, Br, I) </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r>
              <a:rPr lang="fa-IR" sz="2800" dirty="0">
                <a:solidFill>
                  <a:srgbClr val="538135"/>
                </a:solidFill>
                <a:latin typeface="Calibri" panose="020F0502020204030204" pitchFamily="34" charset="0"/>
                <a:ea typeface="Calibri" panose="020F0502020204030204" pitchFamily="34" charset="0"/>
              </a:rPr>
              <a:t>بخوبی دیده می شود: </a:t>
            </a:r>
            <a:endParaRPr lang="en-US" sz="2800" dirty="0"/>
          </a:p>
        </p:txBody>
      </p:sp>
      <p:sp>
        <p:nvSpPr>
          <p:cNvPr id="5" name="Rectangle 4"/>
          <p:cNvSpPr/>
          <p:nvPr/>
        </p:nvSpPr>
        <p:spPr>
          <a:xfrm>
            <a:off x="4355939" y="4274014"/>
            <a:ext cx="7836061" cy="2523768"/>
          </a:xfrm>
          <a:prstGeom prst="rect">
            <a:avLst/>
          </a:prstGeom>
        </p:spPr>
        <p:txBody>
          <a:bodyPr wrap="square">
            <a:spAutoFit/>
          </a:bodyPr>
          <a:lstStyle/>
          <a:p>
            <a:pPr algn="just" rtl="1"/>
            <a:r>
              <a:rPr lang="fa-IR" sz="2600" dirty="0">
                <a:solidFill>
                  <a:srgbClr val="0080FF"/>
                </a:solidFill>
                <a:latin typeface="Calibri" panose="020F0502020204030204" pitchFamily="34" charset="0"/>
                <a:cs typeface="Calibri" panose="020F0502020204030204" pitchFamily="34" charset="0"/>
              </a:rPr>
              <a:t>اگر لیگاند فسفین بصورت مخلوطی از گروه الکیل و آریل باشد در آنصورت ایزومری کنفورماسیونی خواهیم داشت برای مثال</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 [Ni(PEtPh</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Br</a:t>
            </a:r>
            <a:r>
              <a:rPr lang="en-US" sz="2800" baseline="-25000" dirty="0">
                <a:solidFill>
                  <a:srgbClr val="538135"/>
                </a:solidFill>
                <a:latin typeface="Calibri" panose="020F0502020204030204" pitchFamily="34" charset="0"/>
                <a:ea typeface="Calibri" panose="020F0502020204030204" pitchFamily="34" charset="0"/>
                <a:cs typeface="Arial" panose="020B0604020202020204" pitchFamily="34" charset="0"/>
              </a:rPr>
              <a:t>2</a:t>
            </a:r>
            <a:r>
              <a:rPr lang="en-US" sz="2800" dirty="0">
                <a:solidFill>
                  <a:srgbClr val="538135"/>
                </a:solidFill>
                <a:latin typeface="Calibri" panose="020F0502020204030204" pitchFamily="34" charset="0"/>
                <a:ea typeface="Calibri" panose="020F0502020204030204" pitchFamily="34" charset="0"/>
                <a:cs typeface="Arial" panose="020B0604020202020204" pitchFamily="34" charset="0"/>
              </a:rPr>
              <a:t>]</a:t>
            </a:r>
            <a:r>
              <a:rPr lang="fa-IR" sz="2600" dirty="0">
                <a:solidFill>
                  <a:srgbClr val="0080FF"/>
                </a:solidFill>
                <a:latin typeface="Calibri" panose="020F0502020204030204" pitchFamily="34" charset="0"/>
                <a:cs typeface="Calibri" panose="020F0502020204030204" pitchFamily="34" charset="0"/>
              </a:rPr>
              <a:t> هم بصورت  یک کمپلکس سبز پارامغناطیس با ممان مغناطیسی 3.2  با آرایش چهاروجهی و هم بصورت  کمپلکس قهوه ای دیامغناطیس با آرایش مسطح مربعی جداسازی شده است. در محلول این دو کمپلکس بحالت تعادل وجود دارند . </a:t>
            </a:r>
            <a:endParaRPr lang="en-US" sz="2600" dirty="0"/>
          </a:p>
        </p:txBody>
      </p:sp>
    </p:spTree>
    <p:extLst>
      <p:ext uri="{BB962C8B-B14F-4D97-AF65-F5344CB8AC3E}">
        <p14:creationId xmlns:p14="http://schemas.microsoft.com/office/powerpoint/2010/main" val="1377657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652656" y="0"/>
            <a:ext cx="7243933" cy="6327193"/>
          </a:xfrm>
          <a:prstGeom prst="rect">
            <a:avLst/>
          </a:prstGeom>
        </p:spPr>
      </p:pic>
    </p:spTree>
    <p:extLst>
      <p:ext uri="{BB962C8B-B14F-4D97-AF65-F5344CB8AC3E}">
        <p14:creationId xmlns:p14="http://schemas.microsoft.com/office/powerpoint/2010/main" val="20067257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342</TotalTime>
  <Words>2077</Words>
  <Application>Microsoft Office PowerPoint</Application>
  <PresentationFormat>Widescreen</PresentationFormat>
  <Paragraphs>54</Paragraphs>
  <Slides>17</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vt:lpstr>
      <vt:lpstr>Calibri</vt:lpstr>
      <vt:lpstr>Calibri Light</vt:lpstr>
      <vt:lpstr>TimesNewRomanPSMT</vt:lpstr>
      <vt:lpstr>Office Theme</vt:lpstr>
      <vt:lpstr>CS ChemDraw Drawing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grivani</cp:lastModifiedBy>
  <cp:revision>26</cp:revision>
  <dcterms:created xsi:type="dcterms:W3CDTF">2020-06-09T08:17:13Z</dcterms:created>
  <dcterms:modified xsi:type="dcterms:W3CDTF">2021-06-01T10:57:25Z</dcterms:modified>
</cp:coreProperties>
</file>