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4"/>
  </p:notesMasterIdLst>
  <p:sldIdLst>
    <p:sldId id="258" r:id="rId2"/>
    <p:sldId id="259" r:id="rId3"/>
    <p:sldId id="260" r:id="rId4"/>
    <p:sldId id="262" r:id="rId5"/>
    <p:sldId id="263" r:id="rId6"/>
    <p:sldId id="265" r:id="rId7"/>
    <p:sldId id="256" r:id="rId8"/>
    <p:sldId id="257" r:id="rId9"/>
    <p:sldId id="266" r:id="rId10"/>
    <p:sldId id="267" r:id="rId11"/>
    <p:sldId id="268" r:id="rId12"/>
    <p:sldId id="269" r:id="rId13"/>
    <p:sldId id="270" r:id="rId14"/>
    <p:sldId id="271" r:id="rId15"/>
    <p:sldId id="347" r:id="rId16"/>
    <p:sldId id="348" r:id="rId17"/>
    <p:sldId id="349" r:id="rId18"/>
    <p:sldId id="350" r:id="rId19"/>
    <p:sldId id="273" r:id="rId20"/>
    <p:sldId id="351" r:id="rId21"/>
    <p:sldId id="352" r:id="rId22"/>
    <p:sldId id="353" r:id="rId23"/>
    <p:sldId id="354" r:id="rId24"/>
    <p:sldId id="355" r:id="rId25"/>
    <p:sldId id="356" r:id="rId26"/>
    <p:sldId id="357" r:id="rId27"/>
    <p:sldId id="280" r:id="rId28"/>
    <p:sldId id="358" r:id="rId29"/>
    <p:sldId id="359" r:id="rId30"/>
    <p:sldId id="361" r:id="rId31"/>
    <p:sldId id="360" r:id="rId32"/>
    <p:sldId id="364" r:id="rId33"/>
    <p:sldId id="365" r:id="rId34"/>
    <p:sldId id="367" r:id="rId35"/>
    <p:sldId id="264" r:id="rId36"/>
    <p:sldId id="272" r:id="rId37"/>
    <p:sldId id="421" r:id="rId38"/>
    <p:sldId id="414" r:id="rId39"/>
    <p:sldId id="415" r:id="rId40"/>
    <p:sldId id="416" r:id="rId41"/>
    <p:sldId id="417" r:id="rId42"/>
    <p:sldId id="418" r:id="rId43"/>
    <p:sldId id="378" r:id="rId44"/>
    <p:sldId id="275" r:id="rId45"/>
    <p:sldId id="276" r:id="rId46"/>
    <p:sldId id="282" r:id="rId47"/>
    <p:sldId id="283" r:id="rId48"/>
    <p:sldId id="284" r:id="rId49"/>
    <p:sldId id="274" r:id="rId50"/>
    <p:sldId id="290" r:id="rId51"/>
    <p:sldId id="409" r:id="rId52"/>
    <p:sldId id="410" r:id="rId53"/>
    <p:sldId id="411" r:id="rId54"/>
    <p:sldId id="412" r:id="rId55"/>
    <p:sldId id="413" r:id="rId56"/>
    <p:sldId id="376" r:id="rId57"/>
    <p:sldId id="377" r:id="rId58"/>
    <p:sldId id="291" r:id="rId59"/>
    <p:sldId id="292" r:id="rId60"/>
    <p:sldId id="288" r:id="rId61"/>
    <p:sldId id="289" r:id="rId62"/>
    <p:sldId id="286" r:id="rId63"/>
    <p:sldId id="419" r:id="rId64"/>
    <p:sldId id="293" r:id="rId65"/>
    <p:sldId id="294" r:id="rId66"/>
    <p:sldId id="295" r:id="rId67"/>
    <p:sldId id="296" r:id="rId68"/>
    <p:sldId id="297" r:id="rId69"/>
    <p:sldId id="380" r:id="rId70"/>
    <p:sldId id="300" r:id="rId71"/>
    <p:sldId id="328" r:id="rId72"/>
    <p:sldId id="299" r:id="rId73"/>
    <p:sldId id="301" r:id="rId74"/>
    <p:sldId id="332" r:id="rId75"/>
    <p:sldId id="329" r:id="rId76"/>
    <p:sldId id="333" r:id="rId77"/>
    <p:sldId id="381" r:id="rId78"/>
    <p:sldId id="334" r:id="rId79"/>
    <p:sldId id="382" r:id="rId80"/>
    <p:sldId id="395" r:id="rId81"/>
    <p:sldId id="335" r:id="rId82"/>
    <p:sldId id="303" r:id="rId83"/>
    <p:sldId id="298" r:id="rId84"/>
    <p:sldId id="383" r:id="rId85"/>
    <p:sldId id="304" r:id="rId86"/>
    <p:sldId id="305" r:id="rId87"/>
    <p:sldId id="306" r:id="rId88"/>
    <p:sldId id="307" r:id="rId89"/>
    <p:sldId id="396" r:id="rId90"/>
    <p:sldId id="397" r:id="rId91"/>
    <p:sldId id="308" r:id="rId92"/>
    <p:sldId id="309" r:id="rId93"/>
    <p:sldId id="384" r:id="rId94"/>
    <p:sldId id="302" r:id="rId95"/>
    <p:sldId id="386" r:id="rId96"/>
    <p:sldId id="385" r:id="rId97"/>
    <p:sldId id="387" r:id="rId98"/>
    <p:sldId id="388" r:id="rId99"/>
    <p:sldId id="314" r:id="rId100"/>
    <p:sldId id="324" r:id="rId101"/>
    <p:sldId id="325" r:id="rId102"/>
    <p:sldId id="326" r:id="rId103"/>
    <p:sldId id="389" r:id="rId104"/>
    <p:sldId id="391" r:id="rId105"/>
    <p:sldId id="315" r:id="rId106"/>
    <p:sldId id="316" r:id="rId107"/>
    <p:sldId id="317" r:id="rId108"/>
    <p:sldId id="318" r:id="rId109"/>
    <p:sldId id="319" r:id="rId110"/>
    <p:sldId id="320" r:id="rId111"/>
    <p:sldId id="321" r:id="rId112"/>
    <p:sldId id="322" r:id="rId113"/>
    <p:sldId id="420" r:id="rId114"/>
    <p:sldId id="339" r:id="rId115"/>
    <p:sldId id="323" r:id="rId116"/>
    <p:sldId id="340" r:id="rId117"/>
    <p:sldId id="341" r:id="rId118"/>
    <p:sldId id="310" r:id="rId119"/>
    <p:sldId id="311" r:id="rId120"/>
    <p:sldId id="312" r:id="rId121"/>
    <p:sldId id="313" r:id="rId122"/>
    <p:sldId id="393" r:id="rId123"/>
    <p:sldId id="342" r:id="rId124"/>
    <p:sldId id="343" r:id="rId125"/>
    <p:sldId id="399" r:id="rId126"/>
    <p:sldId id="344" r:id="rId127"/>
    <p:sldId id="401" r:id="rId128"/>
    <p:sldId id="404" r:id="rId129"/>
    <p:sldId id="405" r:id="rId130"/>
    <p:sldId id="406" r:id="rId131"/>
    <p:sldId id="407" r:id="rId132"/>
    <p:sldId id="402" r:id="rId1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63" autoAdjust="0"/>
    <p:restoredTop sz="94660"/>
  </p:normalViewPr>
  <p:slideViewPr>
    <p:cSldViewPr snapToGrid="0">
      <p:cViewPr varScale="1">
        <p:scale>
          <a:sx n="81" d="100"/>
          <a:sy n="81" d="100"/>
        </p:scale>
        <p:origin x="3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wmf"/><Relationship Id="rId1" Type="http://schemas.openxmlformats.org/officeDocument/2006/relationships/image" Target="../media/image14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39B965-BAD0-4E1F-B37D-C674C4F42D4B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EE8722-9148-453F-98CC-19BBEC630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916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A358F-4B30-434D-9FF5-1D3F81F8EB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542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3E51-B972-4AA2-9BFF-00C794D2309F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74397-248C-4ACD-9E55-911D15915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148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3E51-B972-4AA2-9BFF-00C794D2309F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74397-248C-4ACD-9E55-911D15915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27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3E51-B972-4AA2-9BFF-00C794D2309F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74397-248C-4ACD-9E55-911D15915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174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3E51-B972-4AA2-9BFF-00C794D2309F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74397-248C-4ACD-9E55-911D15915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51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3E51-B972-4AA2-9BFF-00C794D2309F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74397-248C-4ACD-9E55-911D15915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016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3E51-B972-4AA2-9BFF-00C794D2309F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74397-248C-4ACD-9E55-911D15915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709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3E51-B972-4AA2-9BFF-00C794D2309F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74397-248C-4ACD-9E55-911D15915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522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3E51-B972-4AA2-9BFF-00C794D2309F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74397-248C-4ACD-9E55-911D15915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919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3E51-B972-4AA2-9BFF-00C794D2309F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74397-248C-4ACD-9E55-911D15915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584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3E51-B972-4AA2-9BFF-00C794D2309F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74397-248C-4ACD-9E55-911D15915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999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3E51-B972-4AA2-9BFF-00C794D2309F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74397-248C-4ACD-9E55-911D15915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348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DD3E51-B972-4AA2-9BFF-00C794D2309F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674397-248C-4ACD-9E55-911D15915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223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45.wmf"/><Relationship Id="rId4" Type="http://schemas.openxmlformats.org/officeDocument/2006/relationships/oleObject" Target="../embeddings/oleObject3.bin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47.wmf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48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50.emf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emf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1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emf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9.emf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emf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5.png"/><Relationship Id="rId4" Type="http://schemas.openxmlformats.org/officeDocument/2006/relationships/image" Target="../media/image184.png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gi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9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3_7.avi" TargetMode="External"/><Relationship Id="rId4" Type="http://schemas.openxmlformats.org/officeDocument/2006/relationships/image" Target="../media/image6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2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wmf"/><Relationship Id="rId4" Type="http://schemas.openxmlformats.org/officeDocument/2006/relationships/image" Target="../media/image64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image" Target="../media/image66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69.wmf"/><Relationship Id="rId4" Type="http://schemas.openxmlformats.org/officeDocument/2006/relationships/image" Target="../media/image68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image" Target="../media/image70.w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.png"/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0.png"/><Relationship Id="rId5" Type="http://schemas.openxmlformats.org/officeDocument/2006/relationships/image" Target="../media/image500.png"/><Relationship Id="rId4" Type="http://schemas.openxmlformats.org/officeDocument/2006/relationships/image" Target="../media/image77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2" Type="http://schemas.openxmlformats.org/officeDocument/2006/relationships/image" Target="../media/image83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wmf"/><Relationship Id="rId5" Type="http://schemas.openxmlformats.org/officeDocument/2006/relationships/image" Target="../media/image86.wmf"/><Relationship Id="rId4" Type="http://schemas.openxmlformats.org/officeDocument/2006/relationships/image" Target="../media/image85.wmf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2" Type="http://schemas.openxmlformats.org/officeDocument/2006/relationships/image" Target="../media/image83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wmf"/><Relationship Id="rId5" Type="http://schemas.openxmlformats.org/officeDocument/2006/relationships/image" Target="../media/image86.wmf"/><Relationship Id="rId4" Type="http://schemas.openxmlformats.org/officeDocument/2006/relationships/image" Target="../media/image85.wm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Relationship Id="rId11" Type="http://schemas.openxmlformats.org/officeDocument/2006/relationships/image" Target="../media/image132.png"/><Relationship Id="rId5" Type="http://schemas.openxmlformats.org/officeDocument/2006/relationships/image" Target="../media/image126.png"/><Relationship Id="rId10" Type="http://schemas.openxmlformats.org/officeDocument/2006/relationships/image" Target="../media/image131.png"/><Relationship Id="rId4" Type="http://schemas.openxmlformats.org/officeDocument/2006/relationships/image" Target="../media/image125.png"/><Relationship Id="rId9" Type="http://schemas.openxmlformats.org/officeDocument/2006/relationships/image" Target="../media/image130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1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40.wmf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80" y="3445939"/>
            <a:ext cx="2410125" cy="25004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127" y="3069672"/>
            <a:ext cx="3048000" cy="3143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5024" y="3336221"/>
            <a:ext cx="3037840" cy="26101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96300" y="396962"/>
            <a:ext cx="19672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4000" dirty="0"/>
              <a:t>حالت ماده: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8561025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018" y="399732"/>
            <a:ext cx="8263350" cy="620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93190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445" y="297279"/>
            <a:ext cx="8736628" cy="656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45865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446" y="663445"/>
            <a:ext cx="7676875" cy="5766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68963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D5D112-58F7-4FEC-AB17-1DCCACF22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23" y="679780"/>
            <a:ext cx="10845728" cy="610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06273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A4D6C3D-0609-4FC4-9A72-29F67AA54108}"/>
              </a:ext>
            </a:extLst>
          </p:cNvPr>
          <p:cNvSpPr txBox="1"/>
          <p:nvPr/>
        </p:nvSpPr>
        <p:spPr>
          <a:xfrm>
            <a:off x="1538867" y="478831"/>
            <a:ext cx="104152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kumimoji="0" lang="fa-IR" sz="3200" b="1" i="0" u="none" strike="noStrike" kern="1200" cap="none" spc="-25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Karla"/>
                <a:ea typeface="Times New Roman" panose="02020603050405020304" pitchFamily="18" charset="0"/>
                <a:cs typeface="Times New Roman" panose="02020603050405020304" pitchFamily="18" charset="0"/>
              </a:rPr>
              <a:t>ترکیبات   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SrF</a:t>
            </a:r>
            <a:r>
              <a:rPr lang="en-US" sz="32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a-IR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و   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K</a:t>
            </a:r>
            <a:r>
              <a:rPr lang="en-US" sz="32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  <a:r>
              <a:rPr kumimoji="0" lang="fa-IR" sz="3200" b="1" i="0" u="none" strike="noStrike" kern="1200" cap="none" spc="-25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Karla"/>
                <a:ea typeface="Times New Roman" panose="02020603050405020304" pitchFamily="18" charset="0"/>
                <a:cs typeface="Times New Roman" panose="02020603050405020304" pitchFamily="18" charset="0"/>
              </a:rPr>
              <a:t>   هر یک در چه نوع شبکه ای متبلور می شوند؟</a:t>
            </a:r>
            <a:endParaRPr lang="en-US" sz="3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657382-CF20-4E4F-A8E1-1BE8D4B88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755" y="1540077"/>
            <a:ext cx="9948453" cy="1738381"/>
          </a:xfrm>
          <a:prstGeom prst="rect">
            <a:avLst/>
          </a:prstGeom>
        </p:spPr>
      </p:pic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82CB98B8-E622-43BA-9EA7-126A9410C46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7761199"/>
              </p:ext>
            </p:extLst>
          </p:nvPr>
        </p:nvGraphicFramePr>
        <p:xfrm>
          <a:off x="632058" y="3917748"/>
          <a:ext cx="7446399" cy="223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CS ChemDraw Drawing" r:id="rId4" imgW="4659480" imgH="1400760" progId="ChemDraw.Document.6.0">
                  <p:embed/>
                </p:oleObj>
              </mc:Choice>
              <mc:Fallback>
                <p:oleObj name="CS ChemDraw Drawing" r:id="rId4" imgW="4659480" imgH="140076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32058" y="3917748"/>
                        <a:ext cx="7446399" cy="2237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2381482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F3CD0444-A0F0-4D77-8A88-6AF314C0C92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589439"/>
              </p:ext>
            </p:extLst>
          </p:nvPr>
        </p:nvGraphicFramePr>
        <p:xfrm>
          <a:off x="795443" y="1889125"/>
          <a:ext cx="8304107" cy="42551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CS ChemDraw Drawing" r:id="rId3" imgW="6006960" imgH="3078360" progId="ChemDraw.Document.6.0">
                  <p:embed/>
                </p:oleObj>
              </mc:Choice>
              <mc:Fallback>
                <p:oleObj name="CS ChemDraw Drawing" r:id="rId3" imgW="6006960" imgH="307836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5443" y="1889125"/>
                        <a:ext cx="8304107" cy="42551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8601556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F90DB11-DD78-48C8-B060-5E644812D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32" y="602166"/>
            <a:ext cx="11903819" cy="57428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8247E6-959F-4543-9BA8-CD15C98FD9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2687" y="3057525"/>
            <a:ext cx="1190625" cy="371475"/>
          </a:xfrm>
          <a:prstGeom prst="rect">
            <a:avLst/>
          </a:prstGeom>
        </p:spPr>
      </p:pic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3E83D83E-0CB2-44FC-BC7E-FC2FB131A18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9630938"/>
              </p:ext>
            </p:extLst>
          </p:nvPr>
        </p:nvGraphicFramePr>
        <p:xfrm>
          <a:off x="6096000" y="2633004"/>
          <a:ext cx="2194700" cy="442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CS ChemDraw Drawing" r:id="rId5" imgW="896760" imgH="181440" progId="ChemDraw.Document.6.0">
                  <p:embed/>
                </p:oleObj>
              </mc:Choice>
              <mc:Fallback>
                <p:oleObj name="CS ChemDraw Drawing" r:id="rId5" imgW="896760" imgH="18144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096000" y="2633004"/>
                        <a:ext cx="2194700" cy="442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2226674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0C0BC5-46BF-49F0-82E5-1EC769326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362" y="376237"/>
            <a:ext cx="7915275" cy="610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07214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81E263-123E-4A0B-953B-6BFF5DCF8B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761" y="847725"/>
            <a:ext cx="9238901" cy="573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55785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702" y="312386"/>
            <a:ext cx="8536491" cy="641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42695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FF9E7A-4D91-443B-AB59-A368589FE5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22" y="646771"/>
            <a:ext cx="11617326" cy="573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6813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469" y="99468"/>
            <a:ext cx="9011376" cy="675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41065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097" y="325591"/>
            <a:ext cx="8508373" cy="639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50959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218" y="438365"/>
            <a:ext cx="7921937" cy="595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32674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1F660E-B22F-47CF-85B8-EDF30B3B4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175" y="423746"/>
            <a:ext cx="10451346" cy="643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6519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2066" y="-231731"/>
            <a:ext cx="5880059" cy="708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3291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641" y="541130"/>
            <a:ext cx="7639334" cy="573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10888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917" y="638889"/>
            <a:ext cx="7420198" cy="557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43763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797" y="805875"/>
            <a:ext cx="7833321" cy="588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97748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826" y="369543"/>
            <a:ext cx="8510094" cy="639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9530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436" y="544730"/>
            <a:ext cx="7125417" cy="535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35105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541" y="744626"/>
            <a:ext cx="7390968" cy="555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7722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538" y="145769"/>
            <a:ext cx="8706573" cy="652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57966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658" y="337237"/>
            <a:ext cx="8281731" cy="6221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92650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288" y="44940"/>
            <a:ext cx="8822977" cy="662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07382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F72EB5B-D136-46D0-8136-61F5ED9DF3EF}"/>
              </a:ext>
            </a:extLst>
          </p:cNvPr>
          <p:cNvSpPr txBox="1"/>
          <p:nvPr/>
        </p:nvSpPr>
        <p:spPr>
          <a:xfrm>
            <a:off x="2902106" y="3109848"/>
            <a:ext cx="60941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kumimoji="0" lang="fa-IR" sz="1800" b="1" i="0" u="none" strike="noStrike" kern="1200" cap="none" spc="-25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Karla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a-IR" sz="4400" b="1" i="0" u="none" strike="noStrike" kern="1200" cap="none" spc="-25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Karla"/>
                <a:ea typeface="Times New Roman" panose="02020603050405020304" pitchFamily="18" charset="0"/>
                <a:cs typeface="Times New Roman" panose="02020603050405020304" pitchFamily="18" charset="0"/>
              </a:rPr>
              <a:t>اکسیدهای مختلط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40954328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339" y="925551"/>
            <a:ext cx="8687076" cy="65256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8B6B7F-DE02-463B-943B-1FE918CCEB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8139" y="55216"/>
            <a:ext cx="1597279" cy="75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29807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11929" cy="51170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D854A6-FD18-444C-AB2A-7D88D134D8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1929" y="0"/>
            <a:ext cx="4058475" cy="42734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280" y="2097031"/>
            <a:ext cx="6115050" cy="435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40931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034677-3535-481F-95AE-2E4371AF1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901" y="207110"/>
            <a:ext cx="5772150" cy="22955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E16D7E-FF89-45BF-9BFC-4FFF798F1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618" y="2729377"/>
            <a:ext cx="6229350" cy="3495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D68820-E1E9-44CA-9895-81473BF0F9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2711" y="3343275"/>
            <a:ext cx="3895725" cy="35147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8CB36A-58DB-44BB-9AC2-DF6E5981E5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4998" y="207110"/>
            <a:ext cx="1495425" cy="1905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1293E4-458D-4C0D-85AB-79A9168103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2167" y="270474"/>
            <a:ext cx="3774727" cy="229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578912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854" y="72483"/>
            <a:ext cx="8613856" cy="64706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18C3B5-B183-49E5-AB15-6A3E19E41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349" y="72483"/>
            <a:ext cx="1491956" cy="6180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9669DE-B9CE-4DCF-A3A6-F795EFD0C9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6233" y="5738796"/>
            <a:ext cx="2630776" cy="68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531848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765" y="238163"/>
            <a:ext cx="5096538" cy="60618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4974F4-8552-47B7-9827-4DA4BC70DA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8021" y="238163"/>
            <a:ext cx="6132486" cy="661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895170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CB0BCC-AF2D-47CF-9EAA-5898F200034D}"/>
              </a:ext>
            </a:extLst>
          </p:cNvPr>
          <p:cNvSpPr txBox="1"/>
          <p:nvPr/>
        </p:nvSpPr>
        <p:spPr>
          <a:xfrm>
            <a:off x="204101" y="709791"/>
            <a:ext cx="853811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Unit cell of spinel:</a:t>
            </a:r>
          </a:p>
          <a:p>
            <a:r>
              <a:rPr lang="en-US" sz="54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 </a:t>
            </a:r>
            <a:r>
              <a:rPr lang="en-US" sz="5400" dirty="0">
                <a:solidFill>
                  <a:srgbClr val="ED7D3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8(AB</a:t>
            </a:r>
            <a:r>
              <a:rPr lang="en-US" sz="5400" baseline="-25000" dirty="0">
                <a:solidFill>
                  <a:srgbClr val="ED7D3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5400" dirty="0">
                <a:solidFill>
                  <a:srgbClr val="ED7D3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  <a:r>
              <a:rPr lang="en-US" sz="5400" baseline="-25000" dirty="0">
                <a:solidFill>
                  <a:srgbClr val="ED7D3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5400" dirty="0">
                <a:solidFill>
                  <a:srgbClr val="ED7D3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 or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  A</a:t>
            </a:r>
            <a:r>
              <a:rPr lang="en-US" sz="5400" b="0" i="0" baseline="-2500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8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r>
              <a:rPr lang="en-US" sz="5400" b="0" i="0" baseline="-2500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16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O</a:t>
            </a:r>
            <a:r>
              <a:rPr lang="en-US" sz="5400" b="0" i="0" baseline="-2500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32   </a:t>
            </a:r>
            <a:endParaRPr lang="en-US" sz="5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641" y="5684520"/>
            <a:ext cx="1504950" cy="7715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659" y="4636770"/>
            <a:ext cx="4457700" cy="10477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659" y="3431857"/>
            <a:ext cx="2057400" cy="8667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871" y="4167664"/>
            <a:ext cx="1704975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8579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762" y="2038350"/>
            <a:ext cx="9134475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0905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558" y="0"/>
            <a:ext cx="9086127" cy="681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697772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» Bivalent ions occupy tetrahedral sites, trivalent &#10;ions occupy octahedral sites. &#10;» General Formula : &#10;» A+2B2 &#10;+3 O4 OR...">
            <a:extLst>
              <a:ext uri="{FF2B5EF4-FFF2-40B4-BE49-F238E27FC236}">
                <a16:creationId xmlns:a16="http://schemas.microsoft.com/office/drawing/2014/main" id="{7353AD1E-D18A-43C1-B90B-CC807E0F9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891" y="720011"/>
            <a:ext cx="8046268" cy="604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885867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817" y="843395"/>
            <a:ext cx="11204911" cy="461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996030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" y="1066800"/>
            <a:ext cx="12125325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1522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86A814F-BC21-439C-973B-9E280248932C}"/>
              </a:ext>
            </a:extLst>
          </p:cNvPr>
          <p:cNvSpPr txBox="1"/>
          <p:nvPr/>
        </p:nvSpPr>
        <p:spPr>
          <a:xfrm>
            <a:off x="8329960" y="132910"/>
            <a:ext cx="4045103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fa-IR" sz="1800" b="1" dirty="0">
                <a:solidFill>
                  <a:srgbClr val="000000"/>
                </a:solidFill>
                <a:cs typeface="Zar" panose="00000400000000000000" pitchFamily="2" charset="-78"/>
              </a:rPr>
              <a:t> </a:t>
            </a:r>
            <a:r>
              <a:rPr lang="fa-IR" sz="4000" b="1" dirty="0">
                <a:solidFill>
                  <a:schemeClr val="accent2"/>
                </a:solidFill>
                <a:cs typeface="Zar" panose="00000400000000000000" pitchFamily="2" charset="-78"/>
              </a:rPr>
              <a:t>-انباشتگی غیر فشرده:</a:t>
            </a:r>
          </a:p>
          <a:p>
            <a:pPr algn="r" rtl="1"/>
            <a:r>
              <a:rPr lang="fa-IR" sz="3200" b="1" dirty="0">
                <a:solidFill>
                  <a:schemeClr val="accent5"/>
                </a:solidFill>
                <a:cs typeface="Zar" panose="00000400000000000000" pitchFamily="2" charset="-78"/>
              </a:rPr>
              <a:t>-مکعبی ساده</a:t>
            </a:r>
          </a:p>
          <a:p>
            <a:pPr algn="r" rtl="1"/>
            <a:endParaRPr lang="fa-IR" sz="3200" b="1" dirty="0">
              <a:solidFill>
                <a:schemeClr val="accent5"/>
              </a:solidFill>
              <a:cs typeface="Zar" panose="00000400000000000000" pitchFamily="2" charset="-78"/>
            </a:endParaRPr>
          </a:p>
          <a:p>
            <a:pPr algn="r" rtl="1"/>
            <a:endParaRPr lang="fa-IR" sz="3200" b="1" dirty="0">
              <a:solidFill>
                <a:schemeClr val="accent5"/>
              </a:solidFill>
              <a:cs typeface="Zar" panose="00000400000000000000" pitchFamily="2" charset="-78"/>
            </a:endParaRPr>
          </a:p>
          <a:p>
            <a:pPr marL="457200" indent="-457200" algn="r" rtl="1">
              <a:buFontTx/>
              <a:buChar char="-"/>
            </a:pPr>
            <a:endParaRPr lang="en-US" sz="3200" b="1" dirty="0">
              <a:solidFill>
                <a:schemeClr val="accent5"/>
              </a:solidFill>
              <a:cs typeface="Zar" panose="00000400000000000000" pitchFamily="2" charset="-78"/>
            </a:endParaRPr>
          </a:p>
          <a:p>
            <a:pPr marL="457200" indent="-457200" algn="r" rtl="1">
              <a:buFontTx/>
              <a:buChar char="-"/>
            </a:pPr>
            <a:r>
              <a:rPr lang="fa-IR" sz="3200" b="1" dirty="0">
                <a:solidFill>
                  <a:schemeClr val="accent5"/>
                </a:solidFill>
                <a:cs typeface="Zar" panose="00000400000000000000" pitchFamily="2" charset="-78"/>
              </a:rPr>
              <a:t>مکعبی مرکز پر</a:t>
            </a:r>
          </a:p>
          <a:p>
            <a:pPr marL="457200" indent="-457200" algn="r" rtl="1">
              <a:buFontTx/>
              <a:buChar char="-"/>
            </a:pPr>
            <a:r>
              <a:rPr lang="en-US" sz="3200" b="1" dirty="0">
                <a:solidFill>
                  <a:schemeClr val="accent5"/>
                </a:solidFill>
                <a:cs typeface="Zar" panose="00000400000000000000" pitchFamily="2" charset="-78"/>
              </a:rPr>
              <a:t>Body </a:t>
            </a:r>
            <a:r>
              <a:rPr lang="en-US" sz="3200" b="1" dirty="0" err="1">
                <a:solidFill>
                  <a:schemeClr val="accent5"/>
                </a:solidFill>
                <a:cs typeface="Zar" panose="00000400000000000000" pitchFamily="2" charset="-78"/>
              </a:rPr>
              <a:t>centerded</a:t>
            </a:r>
            <a:r>
              <a:rPr lang="en-US" sz="3200" b="1" dirty="0">
                <a:solidFill>
                  <a:schemeClr val="accent5"/>
                </a:solidFill>
                <a:cs typeface="Zar" panose="00000400000000000000" pitchFamily="2" charset="-78"/>
              </a:rPr>
              <a:t> cub</a:t>
            </a:r>
            <a:endParaRPr lang="en-US" sz="3200" dirty="0">
              <a:solidFill>
                <a:schemeClr val="accent5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BF0B28-3DCD-4B82-AC40-169AB35BC7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1577" y="2450830"/>
            <a:ext cx="1257741" cy="8834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433D54-B280-4F51-B5F1-9A602F0CD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0345" y="801306"/>
            <a:ext cx="2940249" cy="9059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6A9EB1-7D37-49E5-91C9-32BA303C9E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2022" y="101038"/>
            <a:ext cx="1455305" cy="25174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E2DC60-D362-4092-8B42-D3BB74A25D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2469" y="4961223"/>
            <a:ext cx="1971172" cy="1844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E614BF6-BA20-4B00-BD7C-C3845F7C0B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8036" y="101038"/>
            <a:ext cx="2304737" cy="26560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CE8F412-A126-4978-90E4-94B938F689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6652" y="3425451"/>
            <a:ext cx="2468603" cy="209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4130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928169-F885-4479-ABD7-4F9AD7087702}"/>
              </a:ext>
            </a:extLst>
          </p:cNvPr>
          <p:cNvSpPr/>
          <p:nvPr/>
        </p:nvSpPr>
        <p:spPr>
          <a:xfrm>
            <a:off x="325121" y="1978968"/>
            <a:ext cx="1197864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5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محاسبه سهم اتم ها دریک سلول واحد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391113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FB0B6E5F-BC7F-4C83-BFF0-5506B9CE255C}"/>
              </a:ext>
            </a:extLst>
          </p:cNvPr>
          <p:cNvSpPr/>
          <p:nvPr/>
        </p:nvSpPr>
        <p:spPr>
          <a:xfrm>
            <a:off x="3301498" y="5798340"/>
            <a:ext cx="28226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3C2B731-0F0A-494F-B999-6AEACBDC65FE}"/>
              </a:ext>
            </a:extLst>
          </p:cNvPr>
          <p:cNvSpPr/>
          <p:nvPr/>
        </p:nvSpPr>
        <p:spPr>
          <a:xfrm>
            <a:off x="3824005" y="112290"/>
            <a:ext cx="83679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>
              <a:defRPr/>
            </a:pPr>
            <a:r>
              <a:rPr lang="fa-IR" sz="3600" b="1" kern="0" dirty="0">
                <a:solidFill>
                  <a:schemeClr val="accent6"/>
                </a:solidFill>
              </a:rPr>
              <a:t>- سهم هر اتم در راس یک مکعب برابر 1/8 می باشد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1AC7EC-0264-40B6-91D7-083328534B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673" y="869450"/>
            <a:ext cx="2875610" cy="29870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9949BFA-0F71-4302-8FD9-7548DBAB58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949" y="2014451"/>
            <a:ext cx="2875610" cy="29870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1058AF-F40B-F19D-F40D-B71C6ECD7F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258" y="3089717"/>
            <a:ext cx="2875610" cy="29870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CAC14C-C725-2DB1-DA4D-49723A3730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282" y="3856490"/>
            <a:ext cx="2875610" cy="298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124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6B10A2-6150-458D-8BCE-A3C9FB040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950" y="1181100"/>
            <a:ext cx="4000500" cy="38862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546ED0C-CABB-4378-9844-1C0FFB7F5729}"/>
              </a:ext>
            </a:extLst>
          </p:cNvPr>
          <p:cNvSpPr/>
          <p:nvPr/>
        </p:nvSpPr>
        <p:spPr>
          <a:xfrm>
            <a:off x="3046965" y="257294"/>
            <a:ext cx="89418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>
              <a:defRPr/>
            </a:pPr>
            <a:r>
              <a:rPr lang="fa-IR" sz="3600" b="1" kern="0" dirty="0">
                <a:solidFill>
                  <a:srgbClr val="70AD47"/>
                </a:solidFill>
              </a:rPr>
              <a:t>- سهم هر اتم در مرکز هر وجه مکعب برابر </a:t>
            </a:r>
            <a:r>
              <a:rPr lang="fa-IR" sz="3600" b="1" kern="0" dirty="0">
                <a:solidFill>
                  <a:schemeClr val="accent5"/>
                </a:solidFill>
              </a:rPr>
              <a:t>1/2</a:t>
            </a:r>
            <a:r>
              <a:rPr lang="fa-IR" sz="3600" b="1" kern="0" dirty="0">
                <a:solidFill>
                  <a:srgbClr val="70AD47"/>
                </a:solidFill>
              </a:rPr>
              <a:t> می باشد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E1DF2E-9252-4E5C-BAF1-74C5D68F2E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14" y="2427624"/>
            <a:ext cx="2875610" cy="29870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9118BE-C1D5-A918-2BB3-52D0BB1959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747" y="2503825"/>
            <a:ext cx="2875610" cy="298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0142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38C027D-C284-4D4E-833F-7577BE145102}"/>
              </a:ext>
            </a:extLst>
          </p:cNvPr>
          <p:cNvSpPr/>
          <p:nvPr/>
        </p:nvSpPr>
        <p:spPr>
          <a:xfrm>
            <a:off x="3007360" y="268516"/>
            <a:ext cx="88493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fa-IR" sz="3600" b="1" kern="0" dirty="0">
                <a:solidFill>
                  <a:srgbClr val="70AD47"/>
                </a:solidFill>
              </a:rPr>
              <a:t>- سهم هر اتم  بر روی یال مکعب برابر 1/4 می باشد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967DC8-A2E8-4BAC-B4C7-C42B42AB6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496" y="3598634"/>
            <a:ext cx="3124200" cy="29908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161A0F-3498-4CF6-A658-96E39AC60B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370" y="3602444"/>
            <a:ext cx="2875610" cy="298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913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0FC46EB-9B29-4EC0-8DA4-233FBB5F1DE6}"/>
              </a:ext>
            </a:extLst>
          </p:cNvPr>
          <p:cNvSpPr/>
          <p:nvPr/>
        </p:nvSpPr>
        <p:spPr>
          <a:xfrm>
            <a:off x="4245834" y="470654"/>
            <a:ext cx="73180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>
              <a:defRPr/>
            </a:pPr>
            <a:r>
              <a:rPr lang="fa-IR" sz="3600" b="1" kern="0" dirty="0">
                <a:solidFill>
                  <a:srgbClr val="70AD47"/>
                </a:solidFill>
              </a:rPr>
              <a:t>- سهم هر اتم  در داخل مکعب برابر 1 می باشد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A0F527-58F6-4994-91DA-3DABEFBF4A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424" y="1391707"/>
            <a:ext cx="4316875" cy="355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7595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237" y="216884"/>
            <a:ext cx="8840824" cy="664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2131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ABD469-244B-4FF8-B055-634F7B51A1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069" y="2585070"/>
            <a:ext cx="2578325" cy="25460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A75C83-F03F-4BBD-B10B-A92F844E05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740" y="2421949"/>
            <a:ext cx="2578325" cy="25460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4FE8441-71AA-4C82-B007-AB09725676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27" y="38974"/>
            <a:ext cx="2578325" cy="25460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83BB307-D414-42FC-B625-D68D5F575B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023" y="832477"/>
            <a:ext cx="2578325" cy="25460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203B01-CDF8-4D33-8E1B-09EC98BCB2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231" y="2999883"/>
            <a:ext cx="2578325" cy="254609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A96BE64-3557-4A96-A841-95AD0EE82E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348" y="1537885"/>
            <a:ext cx="2578325" cy="254609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291DA93-0ECA-4070-9624-B7D2A84B725A}"/>
              </a:ext>
            </a:extLst>
          </p:cNvPr>
          <p:cNvSpPr/>
          <p:nvPr/>
        </p:nvSpPr>
        <p:spPr>
          <a:xfrm>
            <a:off x="1845733" y="38974"/>
            <a:ext cx="102700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fa-IR" sz="3600" b="1" kern="0" dirty="0">
                <a:solidFill>
                  <a:srgbClr val="70AD47"/>
                </a:solidFill>
              </a:rPr>
              <a:t>- سهم هر اتم  در راس یک شش ضلعی 1/6می باشد</a:t>
            </a:r>
          </a:p>
        </p:txBody>
      </p:sp>
    </p:spTree>
    <p:extLst>
      <p:ext uri="{BB962C8B-B14F-4D97-AF65-F5344CB8AC3E}">
        <p14:creationId xmlns:p14="http://schemas.microsoft.com/office/powerpoint/2010/main" val="377110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507ACB8-EF39-48A6-AA2F-603A581B1FF3}"/>
              </a:ext>
            </a:extLst>
          </p:cNvPr>
          <p:cNvSpPr/>
          <p:nvPr/>
        </p:nvSpPr>
        <p:spPr>
          <a:xfrm>
            <a:off x="3031067" y="365036"/>
            <a:ext cx="8788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fa-IR" sz="3600" b="1" kern="0" dirty="0">
                <a:solidFill>
                  <a:srgbClr val="70AD47"/>
                </a:solidFill>
              </a:rPr>
              <a:t>- سهم هر اتم  در وسط یک شش ضلعی 1/2می باشد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829B55-FDB1-423D-97E4-E1F2619201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85" y="2045885"/>
            <a:ext cx="2578325" cy="25460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F1FCC0-D3DE-42AB-8FEB-78D0726F6F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84" y="513418"/>
            <a:ext cx="2578325" cy="254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6076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30C64E5-4C1B-4BA1-8826-A30FC4F06242}"/>
              </a:ext>
            </a:extLst>
          </p:cNvPr>
          <p:cNvSpPr/>
          <p:nvPr/>
        </p:nvSpPr>
        <p:spPr>
          <a:xfrm>
            <a:off x="2760686" y="0"/>
            <a:ext cx="88360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>
              <a:defRPr/>
            </a:pPr>
            <a:r>
              <a:rPr lang="fa-IR" sz="3600" b="1" kern="0" dirty="0">
                <a:solidFill>
                  <a:srgbClr val="70AD47"/>
                </a:solidFill>
              </a:rPr>
              <a:t>- سهم هر اتم  در وسط یک آرایش </a:t>
            </a:r>
            <a:r>
              <a:rPr lang="en-US" sz="3600" b="1" kern="0" dirty="0">
                <a:solidFill>
                  <a:srgbClr val="70AD47"/>
                </a:solidFill>
              </a:rPr>
              <a:t>hcp </a:t>
            </a:r>
            <a:r>
              <a:rPr lang="fa-IR" sz="3600" b="1" kern="0" dirty="0">
                <a:solidFill>
                  <a:srgbClr val="70AD47"/>
                </a:solidFill>
              </a:rPr>
              <a:t> برابر 1می باشد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C7D658-1357-4037-A9BB-7BFC241245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85" y="2045885"/>
            <a:ext cx="2578325" cy="25460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1EEBF7-A1F2-44B7-B5A1-6A4FA772B3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229" y="1830295"/>
            <a:ext cx="2578325" cy="254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5331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9F21D85-6D76-4668-B1DA-DC52A94697AC}"/>
              </a:ext>
            </a:extLst>
          </p:cNvPr>
          <p:cNvSpPr/>
          <p:nvPr/>
        </p:nvSpPr>
        <p:spPr>
          <a:xfrm>
            <a:off x="4134769" y="145534"/>
            <a:ext cx="72955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rtl="1">
              <a:defRPr/>
            </a:pPr>
            <a:r>
              <a:rPr lang="fa-IR" sz="3600" b="1" kern="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محاسبه سهم اتم ها در </a:t>
            </a:r>
            <a:r>
              <a:rPr lang="fa-IR" sz="3600" b="1" kern="0" dirty="0">
                <a:solidFill>
                  <a:schemeClr val="accent5"/>
                </a:solidFill>
              </a:rPr>
              <a:t>سلول واحد </a:t>
            </a:r>
            <a:r>
              <a:rPr lang="fa-IR" sz="3600" b="1" kern="0" dirty="0">
                <a:solidFill>
                  <a:srgbClr val="FF0000"/>
                </a:solidFill>
              </a:rPr>
              <a:t>مکعبی ساده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BD6049-789E-4BDE-BAE9-220BC01E7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2894"/>
            <a:ext cx="3411724" cy="28978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ED9318-2625-44C9-BB9F-510037685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607" y="1980088"/>
            <a:ext cx="3318476" cy="289782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964BFD1-FB03-4FC4-9F1B-99D3E5FBED5D}"/>
              </a:ext>
            </a:extLst>
          </p:cNvPr>
          <p:cNvSpPr/>
          <p:nvPr/>
        </p:nvSpPr>
        <p:spPr>
          <a:xfrm>
            <a:off x="8144287" y="1882894"/>
            <a:ext cx="297389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3600" b="1" kern="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4800" b="1" kern="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8 × 1/8 = 1</a:t>
            </a:r>
            <a:endParaRPr lang="fa-IR" sz="4800" b="1" kern="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1029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9EB1689-D0B0-4A63-903A-D1D8FEA21FE5}"/>
              </a:ext>
            </a:extLst>
          </p:cNvPr>
          <p:cNvSpPr/>
          <p:nvPr/>
        </p:nvSpPr>
        <p:spPr>
          <a:xfrm>
            <a:off x="2989925" y="369054"/>
            <a:ext cx="87927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rtl="1">
              <a:defRPr/>
            </a:pPr>
            <a:r>
              <a:rPr lang="fa-IR" sz="3600" b="1" kern="0" dirty="0">
                <a:solidFill>
                  <a:schemeClr val="accent6"/>
                </a:solidFill>
              </a:rPr>
              <a:t>محاسبه سهم اتم ها در سلول واحد </a:t>
            </a:r>
            <a:r>
              <a:rPr lang="fa-IR" sz="3600" b="1" kern="0" dirty="0">
                <a:solidFill>
                  <a:srgbClr val="FF0000"/>
                </a:solidFill>
              </a:rPr>
              <a:t>مکعبی مرکز پر</a:t>
            </a:r>
            <a:r>
              <a:rPr lang="en-US" sz="3600" b="1" kern="0" dirty="0">
                <a:solidFill>
                  <a:srgbClr val="FF0000"/>
                </a:solidFill>
              </a:rPr>
              <a:t> bcc</a:t>
            </a:r>
            <a:endParaRPr lang="fa-IR" sz="3600" b="1" kern="0" dirty="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9730F4-51A3-4FBD-A706-F81A5C1D78EC}"/>
              </a:ext>
            </a:extLst>
          </p:cNvPr>
          <p:cNvSpPr/>
          <p:nvPr/>
        </p:nvSpPr>
        <p:spPr>
          <a:xfrm>
            <a:off x="2845911" y="5325165"/>
            <a:ext cx="557396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chemeClr val="accent6"/>
                </a:solidFill>
              </a:rPr>
              <a:t>8 ×  1/8 +1 × 1= 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251" y="1520767"/>
            <a:ext cx="6191250" cy="277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834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E1577D0-B518-497D-8C89-7C9C177BE479}"/>
              </a:ext>
            </a:extLst>
          </p:cNvPr>
          <p:cNvSpPr/>
          <p:nvPr/>
        </p:nvSpPr>
        <p:spPr>
          <a:xfrm>
            <a:off x="1318248" y="419854"/>
            <a:ext cx="106731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rtl="1">
              <a:defRPr/>
            </a:pPr>
            <a:r>
              <a:rPr lang="fa-IR" sz="3600" b="1" kern="0" dirty="0">
                <a:solidFill>
                  <a:schemeClr val="accent5"/>
                </a:solidFill>
              </a:rPr>
              <a:t>محاسبه سهم اتم ها در سلول واحد </a:t>
            </a:r>
            <a:r>
              <a:rPr lang="fa-IR" sz="3600" b="1" kern="0" dirty="0">
                <a:solidFill>
                  <a:srgbClr val="FF0000"/>
                </a:solidFill>
              </a:rPr>
              <a:t>مکعبی با وجوه مرکز پر</a:t>
            </a:r>
            <a:r>
              <a:rPr lang="en-US" sz="3600" b="1" kern="0" dirty="0">
                <a:solidFill>
                  <a:srgbClr val="FF0000"/>
                </a:solidFill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</a:rPr>
              <a:t>fcc</a:t>
            </a:r>
            <a:r>
              <a:rPr lang="en-US" sz="3600" b="1" kern="0" dirty="0">
                <a:solidFill>
                  <a:srgbClr val="FF0000"/>
                </a:solidFill>
              </a:rPr>
              <a:t>(</a:t>
            </a:r>
            <a:r>
              <a:rPr lang="en-US" sz="3600" b="1" kern="0" dirty="0" err="1">
                <a:solidFill>
                  <a:srgbClr val="FF0000"/>
                </a:solidFill>
              </a:rPr>
              <a:t>ccp</a:t>
            </a:r>
            <a:r>
              <a:rPr lang="en-US" sz="3600" b="1" kern="0" dirty="0">
                <a:solidFill>
                  <a:srgbClr val="FF0000"/>
                </a:solidFill>
              </a:rPr>
              <a:t>)</a:t>
            </a:r>
            <a:endParaRPr lang="fa-IR" sz="3600" b="1" kern="0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9A92F4-0C95-4F04-96C3-D0CC3572B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9994" y="2154872"/>
            <a:ext cx="3695700" cy="28479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06A352-6F7A-449D-9E6C-C050ED0F6D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41" y="1690999"/>
            <a:ext cx="2875610" cy="298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82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DF7DFE-B473-41A9-B8FD-D99A5C1DD555}"/>
              </a:ext>
            </a:extLst>
          </p:cNvPr>
          <p:cNvSpPr/>
          <p:nvPr/>
        </p:nvSpPr>
        <p:spPr>
          <a:xfrm>
            <a:off x="1644014" y="318254"/>
            <a:ext cx="95542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rtl="1">
              <a:defRPr/>
            </a:pPr>
            <a:r>
              <a:rPr lang="fa-IR" sz="3600" b="1" kern="0" dirty="0">
                <a:solidFill>
                  <a:srgbClr val="7030A0"/>
                </a:solidFill>
              </a:rPr>
              <a:t>محاسبه سهم اتم ها در سلول واحد </a:t>
            </a:r>
            <a:r>
              <a:rPr lang="fa-IR" sz="3600" b="1" kern="0" dirty="0">
                <a:solidFill>
                  <a:srgbClr val="FF0000"/>
                </a:solidFill>
              </a:rPr>
              <a:t>شش گوشه ای فشرده </a:t>
            </a:r>
            <a:r>
              <a:rPr lang="en-US" sz="3600" b="1" kern="0" dirty="0">
                <a:solidFill>
                  <a:srgbClr val="FF0000"/>
                </a:solidFill>
              </a:rPr>
              <a:t>hcp</a:t>
            </a:r>
            <a:endParaRPr lang="fa-IR" sz="3600" b="1" kern="0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217908-F908-4E7E-9A23-EC2D6FAE2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12" y="964585"/>
            <a:ext cx="7202488" cy="24164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DEF0B3-C733-4950-AD7D-ACED25B9AC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8230" y="1380805"/>
            <a:ext cx="1562100" cy="20002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B2DBD8-FD5A-45AD-BBF1-8545D0939F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512" y="3381055"/>
            <a:ext cx="3124200" cy="256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8323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AFAD12-ED7E-487C-B06E-4689358A16B1}"/>
              </a:ext>
            </a:extLst>
          </p:cNvPr>
          <p:cNvSpPr/>
          <p:nvPr/>
        </p:nvSpPr>
        <p:spPr>
          <a:xfrm>
            <a:off x="3001423" y="2065774"/>
            <a:ext cx="649729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4400" b="1" kern="0" dirty="0"/>
              <a:t>رابطه طول سلول واحد و </a:t>
            </a:r>
          </a:p>
          <a:p>
            <a:pPr algn="ctr"/>
            <a:r>
              <a:rPr lang="fa-IR" sz="4400" b="1" kern="0" dirty="0"/>
              <a:t>شعاع اتم تشکیل دهنده سلول واحد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0572821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380112-C0B1-4DC9-BAC0-C55EDF6B13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8640"/>
            <a:ext cx="6675797" cy="62585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F47873-AC23-4147-90BB-9838CB4CE2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215" y="3916362"/>
            <a:ext cx="4514850" cy="25812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0C9449-CC59-4821-ACFA-9D04A6C380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142" y="586422"/>
            <a:ext cx="3114675" cy="29622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6FE82A5-69F4-4CC9-9F77-30893D9BDB23}"/>
              </a:ext>
            </a:extLst>
          </p:cNvPr>
          <p:cNvSpPr/>
          <p:nvPr/>
        </p:nvSpPr>
        <p:spPr>
          <a:xfrm>
            <a:off x="1345343" y="5481974"/>
            <a:ext cx="183896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kern="0" dirty="0">
                <a:solidFill>
                  <a:srgbClr val="7030A0"/>
                </a:solidFill>
              </a:rPr>
              <a:t> </a:t>
            </a:r>
            <a:r>
              <a:rPr lang="en-US" sz="6000" b="1" kern="0" dirty="0">
                <a:solidFill>
                  <a:schemeClr val="accent2">
                    <a:lumMod val="50000"/>
                  </a:schemeClr>
                </a:solidFill>
              </a:rPr>
              <a:t>a= 2r</a:t>
            </a:r>
            <a:endParaRPr lang="en-US" sz="60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5144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AB8FEB-5DF4-4334-9D6A-1726367E58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29" y="508000"/>
            <a:ext cx="10660619" cy="580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112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92599" y="474562"/>
            <a:ext cx="11910349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800" dirty="0"/>
              <a:t>این مواد حاوی شبکه ای از پیوندهای کووالانسی هستند که</a:t>
            </a:r>
            <a:r>
              <a:rPr lang="en-US" sz="2800" dirty="0"/>
              <a:t> </a:t>
            </a:r>
            <a:r>
              <a:rPr lang="fa-IR" sz="2800" dirty="0"/>
              <a:t>در سراسر جامد کریستالی  گسترش می یابد</a:t>
            </a:r>
          </a:p>
          <a:p>
            <a:pPr algn="r" rtl="1"/>
            <a:r>
              <a:rPr lang="fa-IR" sz="2800" dirty="0"/>
              <a:t> وبا این پیوند ها  اجزا تشکیل دهنده آن شبکه محکم نگه داشته می شود.</a:t>
            </a:r>
          </a:p>
          <a:p>
            <a:pPr algn="r" rtl="1"/>
            <a:r>
              <a:rPr lang="fa-IR" sz="2800" dirty="0"/>
              <a:t>• در علم مواد ، چند شکلی</a:t>
            </a:r>
            <a:r>
              <a:rPr lang="en-US" dirty="0"/>
              <a:t> </a:t>
            </a:r>
            <a:r>
              <a:rPr lang="en-US" sz="3200" dirty="0">
                <a:solidFill>
                  <a:schemeClr val="accent6"/>
                </a:solidFill>
              </a:rPr>
              <a:t>polymorphism</a:t>
            </a:r>
            <a:r>
              <a:rPr lang="en-US" sz="2800" dirty="0"/>
              <a:t> </a:t>
            </a:r>
            <a:r>
              <a:rPr lang="fa-IR" sz="2800" dirty="0"/>
              <a:t>  ، توانایی یک ماده جامد به داشتن بیش از یک شکل یا ساختار کریستالی  را گویند. الماس ، گرافیت و </a:t>
            </a:r>
            <a:r>
              <a:rPr lang="en-US" sz="2800" dirty="0" err="1"/>
              <a:t>Buckyball</a:t>
            </a:r>
            <a:r>
              <a:rPr lang="en-US" sz="2800" dirty="0"/>
              <a:t> </a:t>
            </a:r>
            <a:r>
              <a:rPr lang="fa-IR" sz="2800" dirty="0"/>
              <a:t> و نانولوله های کربنی نمونه هایی از پلی مورف های کربن است. </a:t>
            </a:r>
            <a:r>
              <a:rPr lang="el-GR" sz="2800" dirty="0"/>
              <a:t>α-</a:t>
            </a:r>
            <a:r>
              <a:rPr lang="fa-IR" sz="2800" dirty="0"/>
              <a:t>فریت ،آستنیت و </a:t>
            </a:r>
            <a:r>
              <a:rPr lang="el-GR" sz="2800" dirty="0"/>
              <a:t>δ-</a:t>
            </a:r>
            <a:r>
              <a:rPr lang="fa-IR" sz="2800" dirty="0"/>
              <a:t>فریت پلی مورفهای آهن هستند. وقتی  این وضعیت در یک جامد فلزی اتفاق بیفتد آن،  التروپی نامیده می شود.</a:t>
            </a:r>
          </a:p>
          <a:p>
            <a:pPr algn="r" rtl="1"/>
            <a:r>
              <a:rPr lang="fa-IR" sz="2800" dirty="0"/>
              <a:t>• آلتروپ های کربن مثال خوبی را نشان می دهد:</a:t>
            </a:r>
          </a:p>
          <a:p>
            <a:pPr algn="r" rtl="1"/>
            <a:r>
              <a:rPr lang="fa-IR" sz="2800" dirty="0"/>
              <a:t>1. الماس: هر کربن را به چهار کربن دیگر بصورت چهار وجهی و با هیبریداسیون </a:t>
            </a:r>
            <a:r>
              <a:rPr lang="en-US" sz="2800" dirty="0"/>
              <a:t>sp3.</a:t>
            </a:r>
            <a:r>
              <a:rPr lang="fa-IR" sz="2800" dirty="0"/>
              <a:t> به هم متصل هستند</a:t>
            </a:r>
            <a:endParaRPr lang="en-US" sz="2800" dirty="0"/>
          </a:p>
          <a:p>
            <a:pPr algn="r" rtl="1"/>
            <a:r>
              <a:rPr lang="en-US" sz="2800" dirty="0"/>
              <a:t>2. </a:t>
            </a:r>
            <a:r>
              <a:rPr lang="fa-IR" sz="2800" dirty="0"/>
              <a:t>گرافیت: درآن هر کربن به سه کربن دیگر در یک صفحه باهیبریداسیون</a:t>
            </a:r>
            <a:r>
              <a:rPr lang="en-US" sz="2800" dirty="0"/>
              <a:t>sp2</a:t>
            </a:r>
            <a:r>
              <a:rPr lang="fa-IR" sz="2800" dirty="0"/>
              <a:t> پیوند خورده است</a:t>
            </a:r>
          </a:p>
          <a:p>
            <a:pPr algn="r" rtl="1"/>
            <a:r>
              <a:rPr lang="en-US" sz="2800" dirty="0"/>
              <a:t>3. </a:t>
            </a:r>
            <a:r>
              <a:rPr lang="fa-IR" sz="2800" dirty="0"/>
              <a:t>فولرن ها و نانولوله ها تقریباً کروی و استوانه ای هستند</a:t>
            </a:r>
          </a:p>
          <a:p>
            <a:pPr algn="r" rtl="1"/>
            <a:r>
              <a:rPr lang="fa-IR" sz="2800" dirty="0"/>
              <a:t>مجموعه ای از اتم های کربن با استفاده از هیبریداسیون </a:t>
            </a:r>
            <a:r>
              <a:rPr lang="en-US" sz="2800" dirty="0"/>
              <a:t>sp2 </a:t>
            </a:r>
          </a:p>
        </p:txBody>
      </p:sp>
      <p:sp>
        <p:nvSpPr>
          <p:cNvPr id="3" name="Rectangle 2"/>
          <p:cNvSpPr/>
          <p:nvPr/>
        </p:nvSpPr>
        <p:spPr>
          <a:xfrm>
            <a:off x="7166207" y="105230"/>
            <a:ext cx="24352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400" b="1" dirty="0"/>
              <a:t>شبکه جامد کووالانسی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862863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8CAD36-1746-4606-867C-E84028448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912" y="1404937"/>
            <a:ext cx="9782175" cy="40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3131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F41FDB-0384-4832-B3A7-425270F293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47" y="171953"/>
            <a:ext cx="4514850" cy="41624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A9317B-1AC0-429A-9B85-6B2D189C8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3554" y="262944"/>
            <a:ext cx="3401504" cy="581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4910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619A8B-F316-4536-9303-B082B458F7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663065"/>
            <a:ext cx="9753600" cy="432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6370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7919A6-EEBC-44BA-869B-B7B26C24EB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46350"/>
            <a:ext cx="4457700" cy="16230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0B76DB-12F1-4908-BD09-3193CE8014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1013142"/>
            <a:ext cx="2924175" cy="387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0351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8EB3D0-EE10-4BD1-A292-0669756E06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15" y="670560"/>
            <a:ext cx="8984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3484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342A1E-679F-479F-883D-FEE3E61FDB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47" y="725010"/>
            <a:ext cx="4124325" cy="22383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E60720-D0E7-4616-BB3E-431E7230D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695" y="577372"/>
            <a:ext cx="4514850" cy="12668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BBE216-2D45-4E98-AA31-66AAFD7DFC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792" y="2209799"/>
            <a:ext cx="5057775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4953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183" y="43530"/>
            <a:ext cx="10639794" cy="681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9097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109537"/>
            <a:ext cx="11811000" cy="663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7051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0" y="2705725"/>
            <a:ext cx="6096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rtl="1"/>
            <a:r>
              <a:rPr lang="fa-IR" sz="4400" dirty="0">
                <a:latin typeface="Nazanin" panose="00000400000000000000" pitchFamily="2" charset="-78"/>
                <a:cs typeface="Nazanin" panose="00000400000000000000" pitchFamily="2" charset="-78"/>
              </a:rPr>
              <a:t>عدد کئوردیناسیون</a:t>
            </a:r>
          </a:p>
          <a:p>
            <a:pPr lvl="0" algn="ctr" rtl="1"/>
            <a:r>
              <a:rPr lang="en-US" sz="4400" dirty="0">
                <a:cs typeface="Nazanin" panose="00000400000000000000" pitchFamily="2" charset="-78"/>
              </a:rPr>
              <a:t>Coordination number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5084140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03" y="1286659"/>
            <a:ext cx="5362557" cy="40261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C89339-4181-413E-ABA7-E5A4D5B2E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2809" y="887684"/>
            <a:ext cx="6648450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425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134" y="222827"/>
            <a:ext cx="8832912" cy="663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2151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26" y="453281"/>
            <a:ext cx="5316307" cy="39913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898" y="453281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6294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4775"/>
            <a:ext cx="6076950" cy="45624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322" y="453281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7763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7856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FA14E5-9D22-4BFB-AE0E-8E56D0A93BD6}"/>
              </a:ext>
            </a:extLst>
          </p:cNvPr>
          <p:cNvSpPr txBox="1"/>
          <p:nvPr/>
        </p:nvSpPr>
        <p:spPr>
          <a:xfrm>
            <a:off x="3047071" y="3244334"/>
            <a:ext cx="60941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a-IR" altLang="en-US" dirty="0"/>
              <a:t> 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02F7F5-14A7-435B-9F46-C5A71F06E3B9}"/>
              </a:ext>
            </a:extLst>
          </p:cNvPr>
          <p:cNvSpPr txBox="1"/>
          <p:nvPr/>
        </p:nvSpPr>
        <p:spPr>
          <a:xfrm>
            <a:off x="89210" y="244656"/>
            <a:ext cx="1081389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fa-IR" sz="4400" dirty="0">
                <a:solidFill>
                  <a:schemeClr val="accent5"/>
                </a:solidFill>
              </a:rPr>
              <a:t> فاکتور(کسر) انباشتگی اتمی</a:t>
            </a:r>
            <a:r>
              <a:rPr lang="en-US" altLang="en-US" sz="3600" dirty="0"/>
              <a:t>ATOMIC PACKING FACTOR</a:t>
            </a:r>
            <a:endParaRPr lang="en-US" sz="3600" dirty="0">
              <a:solidFill>
                <a:schemeClr val="accent5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15A777-7DF7-4A8A-AA30-642A8A1A3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481" y="1106707"/>
            <a:ext cx="7930145" cy="19328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0A3AA1-7809-4E33-9E01-275CA74B9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0354" y="3356517"/>
            <a:ext cx="8231272" cy="153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9791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9601200" y="6400801"/>
            <a:ext cx="27603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Arial Rounded MT Bold" panose="020F0704030504030204" pitchFamily="34" charset="0"/>
              </a:rPr>
              <a:t>5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819" y="1378262"/>
            <a:ext cx="6121400" cy="166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2145083" y="3171609"/>
            <a:ext cx="60238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 Rounded MT Bold" panose="020F0704030504030204" pitchFamily="34" charset="0"/>
              </a:rPr>
              <a:t>•  APF for a simple cubic structure = </a:t>
            </a:r>
            <a:r>
              <a:rPr lang="en-US" altLang="en-US" sz="2400" dirty="0">
                <a:solidFill>
                  <a:schemeClr val="accent5"/>
                </a:solidFill>
                <a:latin typeface="Arial Rounded MT Bold" panose="020F0704030504030204" pitchFamily="34" charset="0"/>
              </a:rPr>
              <a:t>0.52</a:t>
            </a: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3471622"/>
            <a:ext cx="4851400" cy="279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1" y="3430903"/>
            <a:ext cx="3619500" cy="331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2503488" y="6172200"/>
            <a:ext cx="1916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Arial Rounded MT Bold" panose="020F0704030504030204" pitchFamily="34" charset="0"/>
              </a:rPr>
              <a:t>Adapted from Fig. 3.19,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Arial Rounded MT Bold" panose="020F0704030504030204" pitchFamily="34" charset="0"/>
              </a:rPr>
              <a:t> </a:t>
            </a:r>
            <a:r>
              <a:rPr lang="en-US" altLang="en-US" sz="1200" i="1">
                <a:solidFill>
                  <a:srgbClr val="000000"/>
                </a:solidFill>
                <a:latin typeface="Arial Rounded MT Bold" panose="020F0704030504030204" pitchFamily="34" charset="0"/>
              </a:rPr>
              <a:t>Callister 6e.</a:t>
            </a:r>
            <a:r>
              <a:rPr lang="en-US" altLang="en-US" sz="1200">
                <a:solidFill>
                  <a:srgbClr val="000000"/>
                </a:solidFill>
                <a:latin typeface="Arial Rounded MT Bold" panose="020F0704030504030204" pitchFamily="34" charset="0"/>
              </a:rPr>
              <a:t> </a:t>
            </a:r>
          </a:p>
        </p:txBody>
      </p:sp>
      <p:sp>
        <p:nvSpPr>
          <p:cNvPr id="6152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365125"/>
            <a:ext cx="6063641" cy="1325563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accent5"/>
                </a:solidFill>
              </a:rPr>
              <a:t>A</a:t>
            </a:r>
            <a:r>
              <a:rPr lang="en-US" altLang="en-US" dirty="0"/>
              <a:t>TOMIC </a:t>
            </a:r>
            <a:r>
              <a:rPr lang="en-US" altLang="en-US" dirty="0">
                <a:solidFill>
                  <a:schemeClr val="accent5"/>
                </a:solidFill>
              </a:rPr>
              <a:t>P</a:t>
            </a:r>
            <a:r>
              <a:rPr lang="en-US" altLang="en-US" dirty="0"/>
              <a:t>ACKING </a:t>
            </a:r>
            <a:r>
              <a:rPr lang="en-US" altLang="en-US" dirty="0">
                <a:solidFill>
                  <a:schemeClr val="accent5"/>
                </a:solidFill>
              </a:rPr>
              <a:t>F</a:t>
            </a:r>
            <a:r>
              <a:rPr lang="en-US" altLang="en-US" dirty="0"/>
              <a:t>ACTOR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23A60C-8C80-4B30-BDA9-DC562B22DC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1076" y="1243083"/>
            <a:ext cx="9348500" cy="174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7137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7059613" y="2713038"/>
            <a:ext cx="270593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>
                <a:latin typeface="Arial Rounded MT Bold" panose="020F0704030504030204" pitchFamily="34" charset="0"/>
              </a:rPr>
              <a:t>•  Coordination # = 8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013076"/>
            <a:ext cx="2895600" cy="285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9601200" y="6400801"/>
            <a:ext cx="27603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Arial Rounded MT Bold" panose="020F0704030504030204" pitchFamily="34" charset="0"/>
              </a:rPr>
              <a:t>8</a:t>
            </a:r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7543801" y="5791200"/>
            <a:ext cx="1825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Arial Rounded MT Bold" panose="020F0704030504030204" pitchFamily="34" charset="0"/>
              </a:rPr>
              <a:t>Adapted from Fig. 3.2,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Arial Rounded MT Bold" panose="020F0704030504030204" pitchFamily="34" charset="0"/>
              </a:rPr>
              <a:t> </a:t>
            </a:r>
            <a:r>
              <a:rPr lang="en-US" altLang="en-US" sz="1200" i="1">
                <a:solidFill>
                  <a:srgbClr val="000000"/>
                </a:solidFill>
                <a:latin typeface="Arial Rounded MT Bold" panose="020F0704030504030204" pitchFamily="34" charset="0"/>
              </a:rPr>
              <a:t>Callister 6e.</a:t>
            </a:r>
            <a:r>
              <a:rPr lang="en-US" altLang="en-US" sz="1200">
                <a:solidFill>
                  <a:srgbClr val="000000"/>
                </a:solidFill>
                <a:latin typeface="Arial Rounded MT Bold" panose="020F0704030504030204" pitchFamily="34" charset="0"/>
              </a:rPr>
              <a:t> </a:t>
            </a:r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3048001" y="6400800"/>
            <a:ext cx="20859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Arial Rounded MT Bold" panose="020F0704030504030204" pitchFamily="34" charset="0"/>
              </a:rPr>
              <a:t>(Courtesy P.M. Anderson)</a:t>
            </a:r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2057401" y="1219200"/>
            <a:ext cx="68398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 Rounded MT Bold" panose="020F0704030504030204" pitchFamily="34" charset="0"/>
              </a:rPr>
              <a:t>•  Close packed directions are cube diagonals.</a:t>
            </a:r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2403475" y="1584326"/>
            <a:ext cx="63436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 Rounded MT Bold" panose="020F0704030504030204" pitchFamily="34" charset="0"/>
              </a:rPr>
              <a:t>--Note:  All atoms are identical; the center atom is shaded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 Rounded MT Bold" panose="020F0704030504030204" pitchFamily="34" charset="0"/>
              </a:rPr>
              <a:t>   differently only for ease of viewing.</a:t>
            </a:r>
          </a:p>
        </p:txBody>
      </p:sp>
      <p:sp>
        <p:nvSpPr>
          <p:cNvPr id="7177" name="Rectangle 9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BODY CENTERED CUBIC STRUCTURE (BCC)</a:t>
            </a:r>
          </a:p>
        </p:txBody>
      </p:sp>
      <p:pic>
        <p:nvPicPr>
          <p:cNvPr id="10250" name="3_7.avi">
            <a:hlinkClick r:id="" action="ppaction://media"/>
          </p:cNvPr>
          <p:cNvPicPr>
            <a:picLocks noChangeAspect="1" noChangeArrowheads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695576"/>
            <a:ext cx="3543300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3048001" y="6019801"/>
            <a:ext cx="2089483" cy="2769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Arial Rounded MT Bold" panose="020F0704030504030204" pitchFamily="34" charset="0"/>
              </a:rPr>
              <a:t>Click on image to animate</a:t>
            </a:r>
          </a:p>
        </p:txBody>
      </p:sp>
    </p:spTree>
    <p:extLst>
      <p:ext uri="{BB962C8B-B14F-4D97-AF65-F5344CB8AC3E}">
        <p14:creationId xmlns:p14="http://schemas.microsoft.com/office/powerpoint/2010/main" val="1070214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2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250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066800"/>
            <a:ext cx="38735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9601200" y="6400801"/>
            <a:ext cx="27603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Arial Rounded MT Bold" panose="020F0704030504030204" pitchFamily="34" charset="0"/>
              </a:rPr>
              <a:t>9</a:t>
            </a: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2057401" y="1006475"/>
            <a:ext cx="722806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 Rounded MT Bold" panose="020F0704030504030204" pitchFamily="34" charset="0"/>
              </a:rPr>
              <a:t>•  APF for a body-centered cubic structure = </a:t>
            </a:r>
            <a:r>
              <a:rPr lang="en-US" altLang="en-US" sz="2400" dirty="0">
                <a:solidFill>
                  <a:schemeClr val="accent5"/>
                </a:solidFill>
                <a:latin typeface="Arial Rounded MT Bold" panose="020F0704030504030204" pitchFamily="34" charset="0"/>
              </a:rPr>
              <a:t>0.68</a:t>
            </a: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200" y="1600200"/>
            <a:ext cx="41402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844800"/>
            <a:ext cx="30734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2003425" y="4191001"/>
            <a:ext cx="119949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Arial Rounded MT Bold" panose="020F0704030504030204" pitchFamily="34" charset="0"/>
              </a:rPr>
              <a:t>Adapted from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Arial Rounded MT Bold" panose="020F0704030504030204" pitchFamily="34" charset="0"/>
              </a:rPr>
              <a:t>Fig. 3.2,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Arial Rounded MT Bold" panose="020F0704030504030204" pitchFamily="34" charset="0"/>
              </a:rPr>
              <a:t>Callister 6e.</a:t>
            </a:r>
            <a:r>
              <a:rPr lang="en-US" altLang="en-US" sz="1200">
                <a:solidFill>
                  <a:srgbClr val="000000"/>
                </a:solidFill>
                <a:latin typeface="Arial Rounded MT Bold" panose="020F0704030504030204" pitchFamily="34" charset="0"/>
              </a:rPr>
              <a:t> </a:t>
            </a:r>
          </a:p>
        </p:txBody>
      </p:sp>
      <p:sp>
        <p:nvSpPr>
          <p:cNvPr id="8200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365125"/>
            <a:ext cx="9312797" cy="5746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/>
              <a:t>ATOMIC PACKING FACTOR:  BCC</a:t>
            </a:r>
          </a:p>
        </p:txBody>
      </p:sp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330700"/>
            <a:ext cx="5994400" cy="237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22600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838" y="4694712"/>
            <a:ext cx="5994400" cy="237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707" y="3584696"/>
            <a:ext cx="30734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2900"/>
            <a:ext cx="3670300" cy="364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9601200" y="6400801"/>
            <a:ext cx="27603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Arial Rounded MT Bold" panose="020F0704030504030204" pitchFamily="34" charset="0"/>
              </a:rPr>
              <a:t>7</a:t>
            </a:r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2373131" y="2013864"/>
            <a:ext cx="722806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 Rounded MT Bold" panose="020F0704030504030204" pitchFamily="34" charset="0"/>
              </a:rPr>
              <a:t>•  APF for a body-centered cubic structure = </a:t>
            </a:r>
            <a:r>
              <a:rPr lang="en-US" altLang="en-US" sz="2400" dirty="0">
                <a:solidFill>
                  <a:schemeClr val="accent5"/>
                </a:solidFill>
                <a:latin typeface="Arial Rounded MT Bold" panose="020F0704030504030204" pitchFamily="34" charset="0"/>
              </a:rPr>
              <a:t>0.74</a:t>
            </a:r>
          </a:p>
        </p:txBody>
      </p:sp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435" y="2372318"/>
            <a:ext cx="41402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9" name="Rectangle 9"/>
          <p:cNvSpPr>
            <a:spLocks noGrp="1" noChangeArrowheads="1"/>
          </p:cNvSpPr>
          <p:nvPr>
            <p:ph type="title" idx="4294967295"/>
          </p:nvPr>
        </p:nvSpPr>
        <p:spPr>
          <a:xfrm>
            <a:off x="1036307" y="1421566"/>
            <a:ext cx="9579015" cy="5143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/>
              <a:t>ATOMIC PACKING FACTOR:  FCC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91EC9B5-C5D9-4A86-9FE4-3A22F29192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6664" y="177506"/>
            <a:ext cx="6753196" cy="126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4985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9601200" y="6400801"/>
            <a:ext cx="36740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Arial Rounded MT Bold" panose="020F0704030504030204" pitchFamily="34" charset="0"/>
              </a:rPr>
              <a:t>10</a:t>
            </a: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2136775" y="5137150"/>
            <a:ext cx="31358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 Rounded MT Bold" panose="020F0704030504030204" pitchFamily="34" charset="0"/>
              </a:rPr>
              <a:t>•  Coordination # = 12</a:t>
            </a: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2070100" y="1600200"/>
            <a:ext cx="43614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 Rounded MT Bold" panose="020F0704030504030204" pitchFamily="34" charset="0"/>
              </a:rPr>
              <a:t>•  ABAB... Stacking Sequence</a:t>
            </a:r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2136776" y="5654675"/>
            <a:ext cx="1853071" cy="369332"/>
          </a:xfrm>
          <a:prstGeom prst="rect">
            <a:avLst/>
          </a:prstGeom>
          <a:solidFill>
            <a:srgbClr val="CC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 Rounded MT Bold" panose="020F0704030504030204" pitchFamily="34" charset="0"/>
              </a:rPr>
              <a:t>•  APF = 0.74</a:t>
            </a: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1968500" y="2057400"/>
            <a:ext cx="2451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 Rounded MT Bold" panose="020F0704030504030204" pitchFamily="34" charset="0"/>
              </a:rPr>
              <a:t>•  3D Projection</a:t>
            </a:r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6248400" y="2057400"/>
            <a:ext cx="2451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 Rounded MT Bold" panose="020F0704030504030204" pitchFamily="34" charset="0"/>
              </a:rPr>
              <a:t>•  2D Projection</a:t>
            </a:r>
          </a:p>
        </p:txBody>
      </p:sp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2540000"/>
            <a:ext cx="3149600" cy="200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514600"/>
            <a:ext cx="4203700" cy="20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2438401" y="4572000"/>
            <a:ext cx="1825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Arial Rounded MT Bold" panose="020F0704030504030204" pitchFamily="34" charset="0"/>
              </a:rPr>
              <a:t>Adapted from Fig. 3.3,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Arial Rounded MT Bold" panose="020F0704030504030204" pitchFamily="34" charset="0"/>
              </a:rPr>
              <a:t> </a:t>
            </a:r>
            <a:r>
              <a:rPr lang="en-US" altLang="en-US" sz="1200" i="1">
                <a:solidFill>
                  <a:srgbClr val="000000"/>
                </a:solidFill>
                <a:latin typeface="Arial Rounded MT Bold" panose="020F0704030504030204" pitchFamily="34" charset="0"/>
              </a:rPr>
              <a:t>Callister 6e.</a:t>
            </a:r>
            <a:r>
              <a:rPr lang="en-US" altLang="en-US" sz="1200">
                <a:solidFill>
                  <a:srgbClr val="000000"/>
                </a:solidFill>
                <a:latin typeface="Arial Rounded MT Bold" panose="020F0704030504030204" pitchFamily="34" charset="0"/>
              </a:rPr>
              <a:t> </a:t>
            </a:r>
          </a:p>
        </p:txBody>
      </p:sp>
      <p:sp>
        <p:nvSpPr>
          <p:cNvPr id="11275" name="Rectangle 11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HEXAGONAL CLOSE-PACKED STRUCTURE (HCP)</a:t>
            </a:r>
          </a:p>
        </p:txBody>
      </p:sp>
    </p:spTree>
    <p:extLst>
      <p:ext uri="{BB962C8B-B14F-4D97-AF65-F5344CB8AC3E}">
        <p14:creationId xmlns:p14="http://schemas.microsoft.com/office/powerpoint/2010/main" val="35902152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433" y="115748"/>
            <a:ext cx="8756743" cy="657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31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915" y="1"/>
            <a:ext cx="8922452" cy="670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2931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929" y="212443"/>
            <a:ext cx="6143625" cy="1409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972" y="1993437"/>
            <a:ext cx="3562350" cy="10191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506" y="3583510"/>
            <a:ext cx="8277225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2420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433" y="115748"/>
            <a:ext cx="8756743" cy="657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7880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7537502" y="408670"/>
            <a:ext cx="34660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000" b="1" i="0" u="none" strike="noStrike" kern="1200" cap="none" spc="-25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Karla"/>
                <a:ea typeface="Times New Roman" panose="02020603050405020304" pitchFamily="18" charset="0"/>
                <a:cs typeface="Times New Roman" panose="02020603050405020304" pitchFamily="18" charset="0"/>
              </a:rPr>
              <a:t>محاسبه حجم </a:t>
            </a:r>
            <a:r>
              <a:rPr kumimoji="0" lang="en-US" sz="4000" b="1" i="0" u="none" strike="noStrike" kern="1200" cap="none" spc="-25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Karla"/>
                <a:ea typeface="Times New Roman" panose="02020603050405020304" pitchFamily="18" charset="0"/>
                <a:cs typeface="Times New Roman" panose="02020603050405020304" pitchFamily="18" charset="0"/>
              </a:rPr>
              <a:t>hcp</a:t>
            </a:r>
            <a:r>
              <a:rPr kumimoji="0" lang="fa-IR" sz="4000" b="1" i="0" u="none" strike="noStrike" kern="1200" cap="none" spc="-25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Karla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2673" y="1131183"/>
            <a:ext cx="10089266" cy="899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25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Karla"/>
                <a:ea typeface="Times New Roman" panose="02020603050405020304" pitchFamily="18" charset="0"/>
                <a:cs typeface="Times New Roman" panose="02020603050405020304" pitchFamily="18" charset="0"/>
              </a:rPr>
              <a:t>Volume</a:t>
            </a:r>
            <a:r>
              <a:rPr kumimoji="0" lang="en-US" sz="3600" b="1" i="0" u="none" strike="noStrike" kern="120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rla"/>
                <a:ea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kumimoji="0" lang="ar-SA" sz="3600" b="1" i="0" u="none" strike="noStrike" kern="1200" cap="none" spc="-25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Karla"/>
                <a:ea typeface="Times New Roman" panose="02020603050405020304" pitchFamily="18" charset="0"/>
                <a:cs typeface="Times New Roman" panose="02020603050405020304" pitchFamily="18" charset="0"/>
              </a:rPr>
              <a:t>مساحت قاعده</a:t>
            </a:r>
            <a:r>
              <a:rPr kumimoji="0" lang="en-US" sz="3600" b="1" i="0" u="none" strike="noStrike" kern="120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rla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en-US" sz="3600" b="1" i="0" u="none" strike="noStrike" kern="120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kumimoji="0" lang="en-US" sz="3600" b="1" i="0" u="none" strike="noStrike" kern="120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rla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ar-SA" sz="3600" b="1" i="0" u="none" strike="noStrike" kern="1200" cap="none" spc="-25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Karla"/>
                <a:ea typeface="Times New Roman" panose="02020603050405020304" pitchFamily="18" charset="0"/>
                <a:cs typeface="Times New Roman" panose="02020603050405020304" pitchFamily="18" charset="0"/>
              </a:rPr>
              <a:t>ارتفاع سلول واحد</a:t>
            </a:r>
            <a:r>
              <a:rPr kumimoji="0" lang="en-US" sz="2400" b="1" i="0" u="none" strike="noStrike" kern="120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rla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en-US" sz="2400" b="1" i="0" u="none" strike="noStrike" kern="120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rla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2E74B5"/>
              </a:solidFill>
              <a:effectLst/>
              <a:uLnTx/>
              <a:uFillTx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590637" y="2267501"/>
                <a:ext cx="3949864" cy="6985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SA" sz="3600" b="0" i="0" u="none" strike="noStrike" kern="1200" cap="none" spc="-25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Karl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مساحت قاعده</a:t>
                </a:r>
                <a:r>
                  <a:rPr kumimoji="0" lang="en-US" sz="3600" b="0" i="0" u="none" strike="noStrike" kern="1200" cap="none" spc="-25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= 6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0" lang="en-US" sz="3600" b="0" i="1" u="none" strike="noStrike" kern="1200" cap="none" spc="-25" normalizeH="0" baseline="0" noProof="0">
                            <a:ln>
                              <a:noFill/>
                            </a:ln>
                            <a:solidFill>
                              <a:srgbClr val="70AD4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kumimoji="0" lang="en-US" sz="3600" b="0" i="1" u="none" strike="noStrike" kern="1200" cap="none" spc="-25" normalizeH="0" baseline="0" noProof="0">
                            <a:ln>
                              <a:noFill/>
                            </a:ln>
                            <a:solidFill>
                              <a:srgbClr val="70AD4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kumimoji="0" lang="en-US" sz="3600" b="0" i="0" u="none" strike="noStrike" kern="1200" cap="none" spc="-25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​×r</a:t>
                </a:r>
                <a:r>
                  <a:rPr kumimoji="0" lang="en-US" sz="3600" b="0" i="0" u="none" strike="noStrike" kern="1200" cap="none" spc="-25" normalizeH="0" baseline="3000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2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637" y="2267501"/>
                <a:ext cx="3949864" cy="698589"/>
              </a:xfrm>
              <a:prstGeom prst="rect">
                <a:avLst/>
              </a:prstGeom>
              <a:blipFill>
                <a:blip r:embed="rId2"/>
                <a:stretch>
                  <a:fillRect l="-4938" t="-8696" r="-1235" b="-29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151383" y="3125355"/>
                <a:ext cx="4828373" cy="7632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SA" sz="3600" b="0" i="0" u="none" strike="noStrike" kern="1200" cap="none" spc="-25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Karl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ارتفاع سلول واحد</a:t>
                </a:r>
                <a:r>
                  <a:rPr kumimoji="0" lang="en-US" sz="3600" b="0" i="0" u="none" strike="noStrike" kern="1200" cap="none" spc="-25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Karl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r>
                  <a:rPr kumimoji="0" lang="en-US" sz="3600" b="0" i="0" u="none" strike="noStrike" kern="1200" cap="none" spc="-25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=</a:t>
                </a:r>
                <a:r>
                  <a:rPr kumimoji="0" lang="ar-SA" sz="3600" b="0" i="0" u="none" strike="noStrike" kern="1200" cap="none" spc="-25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 panose="020F0502020204030204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4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0" lang="en-US" sz="3600" b="1" i="1" u="none" strike="noStrike" kern="1200" cap="none" spc="-25" normalizeH="0" baseline="0" noProof="0">
                            <a:ln>
                              <a:noFill/>
                            </a:ln>
                            <a:solidFill>
                              <a:srgbClr val="FFC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kumimoji="0" lang="fa-IR" sz="3600" b="1" i="1" u="none" strike="noStrike" kern="1200" cap="none" spc="-25" normalizeH="0" baseline="0" noProof="0" smtClean="0">
                            <a:ln>
                              <a:noFill/>
                            </a:ln>
                            <a:solidFill>
                              <a:srgbClr val="FFC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kumimoji="0" lang="en-US" sz="3600" b="1" i="0" u="none" strike="noStrike" kern="1200" cap="none" spc="-25" normalizeH="0" baseline="0" noProof="0">
                            <a:ln>
                              <a:noFill/>
                            </a:ln>
                            <a:solidFill>
                              <a:srgbClr val="FFC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/</m:t>
                        </m:r>
                        <m:r>
                          <a:rPr kumimoji="0" lang="fa-IR" sz="3600" b="1" i="1" u="none" strike="noStrike" kern="1200" cap="none" spc="-25" normalizeH="0" baseline="0" noProof="0" smtClean="0">
                            <a:ln>
                              <a:noFill/>
                            </a:ln>
                            <a:solidFill>
                              <a:srgbClr val="FFC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  <m:r>
                      <a:rPr kumimoji="0" lang="en-US" sz="3600" b="1" i="1" u="none" strike="noStrike" kern="1200" cap="none" spc="-25" normalizeH="0" baseline="0" noProof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kumimoji="0" lang="en-US" sz="3600" b="0" i="0" u="none" strike="noStrike" kern="1200" cap="none" spc="-25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r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383" y="3125355"/>
                <a:ext cx="4828373" cy="763222"/>
              </a:xfrm>
              <a:prstGeom prst="rect">
                <a:avLst/>
              </a:prstGeom>
              <a:blipFill>
                <a:blip r:embed="rId3"/>
                <a:stretch>
                  <a:fillRect l="-4040" t="-2400" r="-2778" b="-248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590638" y="4475033"/>
                <a:ext cx="8430065" cy="7745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-25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Karl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Volume</a:t>
                </a:r>
                <a:r>
                  <a:rPr kumimoji="0" lang="en-US" sz="3600" b="0" i="0" u="none" strike="noStrike" kern="1200" cap="none" spc="-25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Karl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r>
                  <a:rPr kumimoji="0" lang="en-US" sz="3600" b="0" i="0" u="none" strike="noStrike" kern="1200" cap="none" spc="-25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=</a:t>
                </a:r>
                <a:r>
                  <a:rPr kumimoji="0" lang="ar-SA" sz="3600" b="0" i="0" u="none" strike="noStrike" kern="1200" cap="none" spc="-25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 </a:t>
                </a:r>
                <a:r>
                  <a:rPr kumimoji="0" lang="en-US" sz="3600" b="0" i="0" u="none" strike="noStrike" kern="1200" cap="none" spc="-25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6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0" lang="en-US" sz="3600" b="0" i="1" u="none" strike="noStrike" kern="1200" cap="none" spc="-25" normalizeH="0" baseline="0" noProof="0">
                            <a:ln>
                              <a:noFill/>
                            </a:ln>
                            <a:solidFill>
                              <a:srgbClr val="70AD4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kumimoji="0" lang="en-US" sz="3600" b="0" i="1" u="none" strike="noStrike" kern="1200" cap="none" spc="-25" normalizeH="0" baseline="0" noProof="0">
                            <a:ln>
                              <a:noFill/>
                            </a:ln>
                            <a:solidFill>
                              <a:srgbClr val="70AD4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kumimoji="0" lang="en-US" sz="3600" b="0" i="0" u="none" strike="noStrike" kern="1200" cap="none" spc="-25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​×r</a:t>
                </a:r>
                <a:r>
                  <a:rPr kumimoji="0" lang="en-US" sz="3600" b="0" i="0" u="none" strike="noStrike" kern="1200" cap="none" spc="-25" normalizeH="0" baseline="3000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   </a:t>
                </a:r>
                <a:r>
                  <a:rPr kumimoji="0" lang="en-US" sz="3600" b="0" i="0" u="none" strike="noStrike" kern="1200" cap="none" spc="-25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r>
                  <a:rPr kumimoji="0" lang="ar-SA" sz="3600" b="0" i="0" u="none" strike="noStrike" kern="1200" cap="none" spc="-25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4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0" lang="en-US" sz="3600" b="1" i="1" u="none" strike="noStrike" kern="1200" cap="none" spc="-25" normalizeH="0" baseline="0" noProof="0">
                            <a:ln>
                              <a:noFill/>
                            </a:ln>
                            <a:solidFill>
                              <a:srgbClr val="FFC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kumimoji="0" lang="fa-IR" sz="3600" b="1" i="1" u="none" strike="noStrike" kern="1200" cap="none" spc="-25" normalizeH="0" baseline="0" noProof="0" smtClean="0">
                            <a:ln>
                              <a:noFill/>
                            </a:ln>
                            <a:solidFill>
                              <a:srgbClr val="FFC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kumimoji="0" lang="en-US" sz="3600" b="1" i="0" u="none" strike="noStrike" kern="1200" cap="none" spc="-25" normalizeH="0" baseline="0" noProof="0">
                            <a:ln>
                              <a:noFill/>
                            </a:ln>
                            <a:solidFill>
                              <a:srgbClr val="FFC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/</m:t>
                        </m:r>
                        <m:r>
                          <a:rPr kumimoji="0" lang="fa-IR" sz="3600" b="1" i="1" u="none" strike="noStrike" kern="1200" cap="none" spc="-25" normalizeH="0" baseline="0" noProof="0" smtClean="0">
                            <a:ln>
                              <a:noFill/>
                            </a:ln>
                            <a:solidFill>
                              <a:srgbClr val="FFC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  <m:r>
                      <a:rPr kumimoji="0" lang="en-US" sz="3600" b="1" i="1" u="none" strike="noStrike" kern="1200" cap="none" spc="-25" normalizeH="0" baseline="0" noProof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kumimoji="0" lang="en-US" sz="3600" b="0" i="0" u="none" strike="noStrike" kern="1200" cap="none" spc="-25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r  </a:t>
                </a:r>
                <a:r>
                  <a:rPr kumimoji="0" lang="en-US" sz="3600" b="0" i="0" u="none" strike="noStrike" kern="1200" cap="none" spc="-25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= </a:t>
                </a:r>
                <a:r>
                  <a:rPr kumimoji="0" lang="en-US" sz="3600" b="0" i="0" u="none" strike="noStrike" kern="1200" cap="none" spc="-25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24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0" lang="en-US" sz="3600" b="0" i="1" u="none" strike="noStrike" kern="1200" cap="none" spc="-25" normalizeH="0" baseline="0" noProof="0">
                            <a:ln>
                              <a:noFill/>
                            </a:ln>
                            <a:solidFill>
                              <a:srgbClr val="5B9BD5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kumimoji="0" lang="en-US" sz="3600" b="0" i="1" u="none" strike="noStrike" kern="1200" cap="none" spc="-25" normalizeH="0" baseline="0" noProof="0">
                            <a:ln>
                              <a:noFill/>
                            </a:ln>
                            <a:solidFill>
                              <a:srgbClr val="5B9BD5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kumimoji="0" lang="en-US" sz="3600" b="0" i="0" u="none" strike="noStrike" kern="1200" cap="none" spc="-25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r</a:t>
                </a:r>
                <a:r>
                  <a:rPr kumimoji="0" lang="en-US" sz="3600" b="0" i="0" u="none" strike="noStrike" kern="1200" cap="none" spc="-25" normalizeH="0" baseline="3000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3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638" y="4475033"/>
                <a:ext cx="8430065" cy="774571"/>
              </a:xfrm>
              <a:prstGeom prst="rect">
                <a:avLst/>
              </a:prstGeom>
              <a:blipFill>
                <a:blip r:embed="rId4"/>
                <a:stretch>
                  <a:fillRect l="-2242" t="-787" r="-72" b="-23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14709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stack.imgur.com/JHZpD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71" y="0"/>
            <a:ext cx="3983373" cy="248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.stack.imgur.com/mdACk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099" y="2087541"/>
            <a:ext cx="3363129" cy="3460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04087" y="2596979"/>
            <a:ext cx="3170359" cy="1512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 Δ(AGD)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=AG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+GD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" name="Rectangle 3"/>
          <p:cNvSpPr/>
          <p:nvPr/>
        </p:nvSpPr>
        <p:spPr>
          <a:xfrm>
            <a:off x="8430228" y="564591"/>
            <a:ext cx="3669175" cy="1380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 Δ(AGD)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</a:t>
            </a:r>
            <a: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=AG</a:t>
            </a:r>
            <a: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+GD</a:t>
            </a:r>
            <a: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7766613" y="2342237"/>
                <a:ext cx="4332790" cy="29510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r" defTabSz="914400" rtl="1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a-IR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در مثلث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Δ(BCD)</a:t>
                </a:r>
                <a:r>
                  <a:rPr kumimoji="0" lang="fa-IR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r" defTabSz="914400" rtl="1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 </a:t>
                </a:r>
                <a:r>
                  <a:rPr kumimoji="0" lang="fa-IR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مرکز مثلث است  و لذا    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GD= a/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e>
                    </m:rad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a-IR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بنابراین 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6613" y="2342237"/>
                <a:ext cx="4332790" cy="2951064"/>
              </a:xfrm>
              <a:prstGeom prst="rect">
                <a:avLst/>
              </a:prstGeom>
              <a:blipFill>
                <a:blip r:embed="rId5"/>
                <a:stretch>
                  <a:fillRect l="-5204" t="-3926" r="-5204" b="-74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4267910" y="2232824"/>
            <a:ext cx="1651321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AD=a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a=2r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678462" y="4831845"/>
                <a:ext cx="11114597" cy="14711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AG= a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/</m:t>
                        </m:r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e>
                    </m:rad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a-IR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fa-IR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ارتفاع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hcp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 2 AG  = 2  .   a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/</m:t>
                        </m:r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= 2  . 2r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/</m:t>
                        </m:r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 4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/</m:t>
                        </m:r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e>
                    </m:rad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 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𝑟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462" y="4831845"/>
                <a:ext cx="11114597" cy="1471172"/>
              </a:xfrm>
              <a:prstGeom prst="rect">
                <a:avLst/>
              </a:prstGeom>
              <a:blipFill>
                <a:blip r:embed="rId6"/>
                <a:stretch>
                  <a:fillRect l="-1425" b="-95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5691" y="1951"/>
            <a:ext cx="2124075" cy="21050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798532" y="-7593"/>
            <a:ext cx="34243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600" b="1" i="0" u="none" strike="noStrike" kern="1200" cap="none" spc="-25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Karla"/>
                <a:ea typeface="Times New Roman" panose="02020603050405020304" pitchFamily="18" charset="0"/>
                <a:cs typeface="Times New Roman" panose="02020603050405020304" pitchFamily="18" charset="0"/>
              </a:rPr>
              <a:t>محاسبه ارتفاع </a:t>
            </a:r>
            <a:r>
              <a:rPr kumimoji="0" lang="en-US" sz="3600" b="1" i="0" u="none" strike="noStrike" kern="1200" cap="none" spc="-25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Karla"/>
                <a:ea typeface="Times New Roman" panose="02020603050405020304" pitchFamily="18" charset="0"/>
                <a:cs typeface="Times New Roman" panose="02020603050405020304" pitchFamily="18" charset="0"/>
              </a:rPr>
              <a:t>hcp</a:t>
            </a:r>
            <a:r>
              <a:rPr kumimoji="0" lang="fa-IR" sz="4000" b="1" i="0" u="none" strike="noStrike" kern="1200" cap="none" spc="-25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Karla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3443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69EC11-BB9D-4249-904E-C945FC94BD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062" y="242887"/>
            <a:ext cx="8143875" cy="637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70562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83552" y="266355"/>
            <a:ext cx="575670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Nazanin" panose="00000400000000000000" pitchFamily="2" charset="-78"/>
                <a:ea typeface="+mn-ea"/>
                <a:cs typeface="Nazanin" panose="00000400000000000000" pitchFamily="2" charset="-78"/>
              </a:rPr>
              <a:t>دانسیته(چگالی) یک جامد بلوری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4F77DF-AAA0-4477-91E0-D1DEA417CB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25" y="2076795"/>
            <a:ext cx="10801350" cy="45148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47E9E8-C27D-4489-B713-F26D30440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25" y="1289367"/>
            <a:ext cx="240030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88281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946" y="436292"/>
            <a:ext cx="8560107" cy="642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01208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9601200" y="6400801"/>
            <a:ext cx="36740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11</a:t>
            </a: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2057401" y="3444875"/>
            <a:ext cx="26449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Example:  Copper</a:t>
            </a: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200" y="977900"/>
            <a:ext cx="8178800" cy="260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2286000" y="3749675"/>
            <a:ext cx="75961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Data from Table inside front cover of Callister (see next slide):</a:t>
            </a:r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2557463" y="4114800"/>
            <a:ext cx="58039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•  crystal structure = FCC:  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4 atoms/unit cell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•  atomic weight = 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C99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63.55 g/mol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(1 amu = 1 g/mol)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•  atomic radius R = 0.128 nm   (1 nm = 10   cm)</a:t>
            </a: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7467601" y="4648201"/>
            <a:ext cx="396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-7</a:t>
            </a:r>
          </a:p>
        </p:txBody>
      </p:sp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525" y="4991100"/>
            <a:ext cx="65786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092700"/>
            <a:ext cx="3810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753100"/>
            <a:ext cx="777240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9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410200"/>
            <a:ext cx="59436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300" name="Rectangle 1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THEORETICAL DENSITY, </a:t>
            </a:r>
            <a:r>
              <a:rPr lang="en-US" altLang="en-US">
                <a:latin typeface="Symbol" panose="05050102010706020507" pitchFamily="18" charset="2"/>
              </a:rPr>
              <a:t>r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729932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312" y="1257300"/>
            <a:ext cx="10239375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68096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713" y="211710"/>
            <a:ext cx="8439388" cy="633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4792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3004" y="1783827"/>
            <a:ext cx="5342515" cy="24988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330" y="1887397"/>
            <a:ext cx="4533377" cy="263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09755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239" y="63042"/>
            <a:ext cx="9225022" cy="692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10126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772" y="0"/>
            <a:ext cx="9594339" cy="720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47980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9601200" y="6400801"/>
            <a:ext cx="36740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Arial Rounded MT Bold" panose="020F0704030504030204" pitchFamily="34" charset="0"/>
              </a:rPr>
              <a:t>11</a:t>
            </a: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2057401" y="3444875"/>
            <a:ext cx="26449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 Rounded MT Bold" panose="020F0704030504030204" pitchFamily="34" charset="0"/>
              </a:rPr>
              <a:t>Example:  Copper</a:t>
            </a: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200" y="977900"/>
            <a:ext cx="8178800" cy="260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2286000" y="3749675"/>
            <a:ext cx="75961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 Rounded MT Bold" panose="020F0704030504030204" pitchFamily="34" charset="0"/>
              </a:rPr>
              <a:t>Data from Table inside front cover of Callister (see next slide):</a:t>
            </a:r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2557463" y="4114800"/>
            <a:ext cx="58039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 Rounded MT Bold" panose="020F0704030504030204" pitchFamily="34" charset="0"/>
              </a:rPr>
              <a:t>•  crystal structure = FCC:  </a:t>
            </a:r>
            <a:r>
              <a:rPr lang="en-US" altLang="en-US" sz="2000">
                <a:solidFill>
                  <a:srgbClr val="006600"/>
                </a:solidFill>
                <a:latin typeface="Arial Rounded MT Bold" panose="020F0704030504030204" pitchFamily="34" charset="0"/>
              </a:rPr>
              <a:t>4 atoms/unit cell</a:t>
            </a:r>
            <a:endParaRPr lang="en-US" altLang="en-US" sz="2000">
              <a:latin typeface="Arial Rounded MT Bold" panose="020F07040305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 Rounded MT Bold" panose="020F0704030504030204" pitchFamily="34" charset="0"/>
              </a:rPr>
              <a:t>•  atomic weight = </a:t>
            </a:r>
            <a:r>
              <a:rPr lang="en-US" altLang="en-US" sz="2000">
                <a:solidFill>
                  <a:srgbClr val="CC9900"/>
                </a:solidFill>
                <a:latin typeface="Arial Rounded MT Bold" panose="020F0704030504030204" pitchFamily="34" charset="0"/>
              </a:rPr>
              <a:t>63.55 g/mol</a:t>
            </a:r>
            <a:r>
              <a:rPr lang="en-US" altLang="en-US" sz="2000">
                <a:latin typeface="Arial Rounded MT Bold" panose="020F0704030504030204" pitchFamily="34" charset="0"/>
              </a:rPr>
              <a:t> (1 amu = 1 g/mol)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 Rounded MT Bold" panose="020F0704030504030204" pitchFamily="34" charset="0"/>
              </a:rPr>
              <a:t>•  atomic radius R = 0.128 nm   (1 nm = 10   cm)</a:t>
            </a: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7467601" y="4648201"/>
            <a:ext cx="396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 Rounded MT Bold" panose="020F0704030504030204" pitchFamily="34" charset="0"/>
              </a:rPr>
              <a:t>-7</a:t>
            </a:r>
          </a:p>
        </p:txBody>
      </p:sp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525" y="4991100"/>
            <a:ext cx="65786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092700"/>
            <a:ext cx="3810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753100"/>
            <a:ext cx="777240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9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410200"/>
            <a:ext cx="59436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300" name="Rectangle 1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THEORETICAL DENSITY, </a:t>
            </a:r>
            <a:r>
              <a:rPr lang="en-US" altLang="en-US">
                <a:latin typeface="Symbol" panose="05050102010706020507" pitchFamily="18" charset="2"/>
              </a:rPr>
              <a:t>r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725456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58760" y="1736168"/>
            <a:ext cx="3640741" cy="10464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rtl="1"/>
            <a:r>
              <a:rPr lang="fa-IR" sz="4400" dirty="0">
                <a:latin typeface="Nazanin" panose="00000400000000000000" pitchFamily="2" charset="-78"/>
                <a:cs typeface="Nazanin" panose="00000400000000000000" pitchFamily="2" charset="-78"/>
              </a:rPr>
              <a:t>حفره ها در شبکه ها</a:t>
            </a:r>
          </a:p>
          <a:p>
            <a:pPr lvl="0" algn="ctr" rtl="1"/>
            <a:endParaRPr lang="fa-IR" dirty="0">
              <a:latin typeface="Nazanin" panose="00000400000000000000" pitchFamily="2" charset="-78"/>
              <a:cs typeface="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2855999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261" y="684167"/>
            <a:ext cx="7471537" cy="5589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13546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674" y="826615"/>
            <a:ext cx="11411204" cy="409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76467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254" y="245432"/>
            <a:ext cx="10745533" cy="635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15000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064" y="1106088"/>
            <a:ext cx="8415658" cy="507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38796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087" y="1376362"/>
            <a:ext cx="10029825" cy="410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82651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F582CD-61F6-4346-A079-2C45CED9B119}"/>
              </a:ext>
            </a:extLst>
          </p:cNvPr>
          <p:cNvSpPr txBox="1"/>
          <p:nvPr/>
        </p:nvSpPr>
        <p:spPr>
          <a:xfrm>
            <a:off x="3048930" y="634949"/>
            <a:ext cx="60941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kumimoji="0" lang="en-US" sz="1800" b="1" i="0" u="none" strike="noStrike" kern="1200" cap="none" spc="-25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Karla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a-IR" sz="1800" b="1" i="0" u="none" strike="noStrike" kern="1200" cap="none" spc="-25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Karla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a-IR" sz="4000" b="1" i="0" u="none" strike="noStrike" kern="1200" cap="none" spc="-25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Karla"/>
                <a:ea typeface="Times New Roman" panose="02020603050405020304" pitchFamily="18" charset="0"/>
                <a:cs typeface="Times New Roman" panose="02020603050405020304" pitchFamily="18" charset="0"/>
              </a:rPr>
              <a:t>بررسی سلول واحد شبکه های یونی</a:t>
            </a:r>
          </a:p>
          <a:p>
            <a:pPr algn="ctr" rtl="1"/>
            <a:r>
              <a:rPr lang="fa-IR" sz="3200" b="1" spc="-25" dirty="0">
                <a:solidFill>
                  <a:schemeClr val="accent2"/>
                </a:solidFill>
                <a:latin typeface="Karla"/>
                <a:cs typeface="Times New Roman" panose="02020603050405020304" pitchFamily="18" charset="0"/>
              </a:rPr>
              <a:t>( ترکیبات یونی  </a:t>
            </a:r>
            <a:r>
              <a:rPr lang="en-US" sz="3200" b="1" spc="-25" dirty="0">
                <a:solidFill>
                  <a:schemeClr val="accent2"/>
                </a:solidFill>
                <a:latin typeface="Karla"/>
                <a:cs typeface="Times New Roman" panose="02020603050405020304" pitchFamily="18" charset="0"/>
              </a:rPr>
              <a:t>AX</a:t>
            </a:r>
            <a:r>
              <a:rPr lang="fa-IR" sz="3200" b="1" spc="-25" dirty="0">
                <a:solidFill>
                  <a:schemeClr val="accent2"/>
                </a:solidFill>
                <a:latin typeface="Karla"/>
                <a:cs typeface="Times New Roman" panose="02020603050405020304" pitchFamily="18" charset="0"/>
              </a:rPr>
              <a:t>  )</a:t>
            </a:r>
            <a:endParaRPr lang="en-US" sz="3200" dirty="0">
              <a:solidFill>
                <a:schemeClr val="accent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67B5C9-B9FB-4D00-B59F-033FA38853DB}"/>
              </a:ext>
            </a:extLst>
          </p:cNvPr>
          <p:cNvSpPr txBox="1"/>
          <p:nvPr/>
        </p:nvSpPr>
        <p:spPr>
          <a:xfrm>
            <a:off x="156117" y="3244334"/>
            <a:ext cx="118797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kumimoji="0" lang="fa-IR" sz="3200" b="1" i="0" u="none" strike="noStrike" kern="1200" cap="none" spc="-25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Karla"/>
                <a:ea typeface="Times New Roman" panose="02020603050405020304" pitchFamily="18" charset="0"/>
                <a:cs typeface="Times New Roman" panose="02020603050405020304" pitchFamily="18" charset="0"/>
              </a:rPr>
              <a:t>در ترکیبات یونی  </a:t>
            </a:r>
            <a:r>
              <a:rPr kumimoji="0" lang="en-US" sz="3200" b="1" i="0" u="none" strike="noStrike" kern="1200" cap="none" spc="-25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Karla"/>
                <a:ea typeface="Times New Roman" panose="02020603050405020304" pitchFamily="18" charset="0"/>
                <a:cs typeface="Times New Roman" panose="02020603050405020304" pitchFamily="18" charset="0"/>
              </a:rPr>
              <a:t>AX</a:t>
            </a:r>
            <a:r>
              <a:rPr kumimoji="0" lang="fa-IR" sz="3200" b="1" i="0" u="none" strike="noStrike" kern="1200" cap="none" spc="-25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Karla"/>
                <a:ea typeface="Times New Roman" panose="02020603050405020304" pitchFamily="18" charset="0"/>
                <a:cs typeface="Times New Roman" panose="02020603050405020304" pitchFamily="18" charset="0"/>
              </a:rPr>
              <a:t> همواره عدد کئوردیناسیون </a:t>
            </a:r>
            <a:r>
              <a:rPr kumimoji="0" lang="en-US" sz="3200" b="1" i="0" u="none" strike="noStrike" kern="1200" cap="none" spc="-25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Karla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fa-IR" sz="3200" b="1" i="0" u="none" strike="noStrike" kern="1200" cap="none" spc="-25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Karla"/>
                <a:ea typeface="Times New Roman" panose="02020603050405020304" pitchFamily="18" charset="0"/>
                <a:cs typeface="Times New Roman" panose="02020603050405020304" pitchFamily="18" charset="0"/>
              </a:rPr>
              <a:t>  ( کاتیون) و </a:t>
            </a:r>
            <a:r>
              <a:rPr kumimoji="0" lang="en-US" sz="3200" b="1" i="0" u="none" strike="noStrike" kern="1200" cap="none" spc="-25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Karla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kumimoji="0" lang="fa-IR" sz="3200" b="1" i="0" u="none" strike="noStrike" kern="1200" cap="none" spc="-25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Karla"/>
                <a:ea typeface="Times New Roman" panose="02020603050405020304" pitchFamily="18" charset="0"/>
                <a:cs typeface="Times New Roman" panose="02020603050405020304" pitchFamily="18" charset="0"/>
              </a:rPr>
              <a:t> ( آنیون )یکسان است</a:t>
            </a:r>
            <a:endParaRPr lang="en-US" sz="32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9069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3068" y="478382"/>
            <a:ext cx="1157468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3600" b="1" i="0" dirty="0">
                <a:solidFill>
                  <a:srgbClr val="000000"/>
                </a:solidFill>
                <a:effectLst/>
                <a:latin typeface="Zar" panose="00000400000000000000" pitchFamily="2" charset="-78"/>
                <a:cs typeface="Zar" panose="00000400000000000000" pitchFamily="2" charset="-78"/>
              </a:rPr>
              <a:t>بلورها: </a:t>
            </a:r>
            <a:r>
              <a:rPr lang="fa-IR" sz="3600" b="0" i="0" dirty="0">
                <a:solidFill>
                  <a:srgbClr val="000000"/>
                </a:solidFill>
                <a:effectLst/>
                <a:latin typeface="Nazanin" panose="00000400000000000000" pitchFamily="2" charset="-78"/>
                <a:cs typeface="Nazanin" panose="00000400000000000000" pitchFamily="2" charset="-78"/>
              </a:rPr>
              <a:t>جامدي را که شکل هندسي منظم و مشخصي داشته باشد بلور ميگويند</a:t>
            </a:r>
            <a:r>
              <a:rPr lang="fa-IR" sz="3600" dirty="0"/>
              <a:t> </a:t>
            </a:r>
            <a:br>
              <a:rPr lang="fa-IR" sz="3600" dirty="0"/>
            </a:br>
            <a:endParaRPr lang="fa-IR" sz="3600" dirty="0"/>
          </a:p>
          <a:p>
            <a:pPr algn="r" rtl="1"/>
            <a:r>
              <a:rPr lang="fa-IR" sz="3600" dirty="0"/>
              <a:t>سيستمي از نقاط که نشانگر مواضع ذرات و تکرار آنها در سه بعد فضا است را </a:t>
            </a:r>
            <a:r>
              <a:rPr lang="fa-IR" sz="3600" b="1" dirty="0"/>
              <a:t>شبکه بلوري </a:t>
            </a:r>
            <a:r>
              <a:rPr lang="fa-IR" sz="3600" dirty="0"/>
              <a:t>مينامند</a:t>
            </a:r>
          </a:p>
          <a:p>
            <a:pPr algn="r" rtl="1"/>
            <a:r>
              <a:rPr lang="fa-IR" sz="3600" b="1" dirty="0"/>
              <a:t>سلول واحد: </a:t>
            </a:r>
            <a:r>
              <a:rPr lang="fa-IR" sz="3600" dirty="0"/>
              <a:t>کوچکترين بخش از هرشبکه بلور است که از تکرار آن در سه بعد فضا کل بلور به دست ميآيد. ابعاد سلول واحد را با </a:t>
            </a:r>
            <a:r>
              <a:rPr lang="en-US" sz="3600" dirty="0"/>
              <a:t>a, </a:t>
            </a:r>
            <a:r>
              <a:rPr lang="en-US" sz="3600" dirty="0" err="1"/>
              <a:t>b,c</a:t>
            </a:r>
            <a:r>
              <a:rPr lang="fa-IR" sz="3600" dirty="0"/>
              <a:t>و زوايا را با </a:t>
            </a:r>
            <a:r>
              <a:rPr lang="en-US" sz="3600" dirty="0"/>
              <a:t>g, , b a</a:t>
            </a:r>
            <a:r>
              <a:rPr lang="fa-IR" sz="3600" dirty="0"/>
              <a:t>نمايش ميدهند </a:t>
            </a:r>
            <a:br>
              <a:rPr lang="fa-IR" sz="3600" dirty="0"/>
            </a:br>
            <a:r>
              <a:rPr lang="fa-IR" sz="3600" dirty="0"/>
              <a:t> </a:t>
            </a:r>
            <a:r>
              <a:rPr lang="fa-IR" sz="3600" b="1" dirty="0"/>
              <a:t>عدد کوئورديناسيون در شبکه بلور: </a:t>
            </a:r>
            <a:r>
              <a:rPr lang="fa-IR" sz="3600" dirty="0"/>
              <a:t>به تعداد اتم ها یا( يونها با بار مخالف) با </a:t>
            </a:r>
            <a:r>
              <a:rPr lang="fa-IR" sz="3600" dirty="0">
                <a:solidFill>
                  <a:schemeClr val="accent6"/>
                </a:solidFill>
              </a:rPr>
              <a:t>کمترين فاصله </a:t>
            </a:r>
            <a:r>
              <a:rPr lang="fa-IR" sz="3600" dirty="0"/>
              <a:t>اطراف اتم (یا يون ) مورد نظر قرارگرفته اند, عدد کوئورديناسيون ميگويند </a:t>
            </a:r>
            <a:br>
              <a:rPr lang="fa-IR" sz="3600" dirty="0"/>
            </a:br>
            <a:r>
              <a:rPr lang="fa-IR" sz="3600" dirty="0"/>
              <a:t/>
            </a:r>
            <a:br>
              <a:rPr lang="fa-IR" sz="3600" dirty="0"/>
            </a:b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9629621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49" y="137892"/>
            <a:ext cx="8589760" cy="64525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2FC049-5104-4D80-98ED-DEC1ED152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1009" y="1022388"/>
            <a:ext cx="3000991" cy="374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96438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524" y="408803"/>
            <a:ext cx="8336827" cy="626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95596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034" y="176250"/>
            <a:ext cx="8660287" cy="65054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2E2EB4-7DA6-479A-9302-33633CCDC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6321" y="2701500"/>
            <a:ext cx="2581275" cy="212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4316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721" y="186382"/>
            <a:ext cx="8585337" cy="64491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625781-87BC-4063-AF4D-0706E3F33B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1600" y="1397852"/>
            <a:ext cx="3200400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0206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7C84B3-194E-427E-9271-EB3FCBD661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3766" y="0"/>
            <a:ext cx="7904356" cy="658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18940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126" y="385029"/>
            <a:ext cx="8457332" cy="635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78057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514" y="706149"/>
            <a:ext cx="7917083" cy="594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33796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5BD023F-18D0-41B2-BEA8-90AF79DEE876}"/>
              </a:ext>
            </a:extLst>
          </p:cNvPr>
          <p:cNvSpPr txBox="1"/>
          <p:nvPr/>
        </p:nvSpPr>
        <p:spPr>
          <a:xfrm>
            <a:off x="1996069" y="304203"/>
            <a:ext cx="747967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kumimoji="0" lang="fa-IR" sz="4800" b="1" i="0" u="none" strike="noStrike" kern="1200" cap="none" spc="-25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Karla"/>
                <a:ea typeface="Times New Roman" panose="02020603050405020304" pitchFamily="18" charset="0"/>
                <a:cs typeface="Times New Roman" panose="02020603050405020304" pitchFamily="18" charset="0"/>
              </a:rPr>
              <a:t>بررسی سلول واحد شبکه های یونی</a:t>
            </a:r>
          </a:p>
          <a:p>
            <a:pPr algn="ctr" rtl="1"/>
            <a:r>
              <a:rPr lang="fa-IR" sz="3200" b="1" spc="-25" dirty="0">
                <a:solidFill>
                  <a:schemeClr val="accent2"/>
                </a:solidFill>
                <a:latin typeface="Karla"/>
                <a:cs typeface="Times New Roman" panose="02020603050405020304" pitchFamily="18" charset="0"/>
              </a:rPr>
              <a:t>( ترکیبات یونی  </a:t>
            </a:r>
            <a:r>
              <a:rPr lang="en-US" sz="4000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AX</a:t>
            </a:r>
            <a:r>
              <a:rPr lang="en-US" sz="4000" baseline="-25000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a-IR" sz="4000" baseline="-25000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a-IR" sz="3200" b="1" spc="-25" dirty="0">
                <a:solidFill>
                  <a:schemeClr val="accent2"/>
                </a:solidFill>
                <a:latin typeface="Karla"/>
                <a:cs typeface="Times New Roman" panose="02020603050405020304" pitchFamily="18" charset="0"/>
              </a:rPr>
              <a:t>)</a:t>
            </a:r>
            <a:endParaRPr lang="en-US" sz="3200" dirty="0">
              <a:solidFill>
                <a:schemeClr val="accent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FBA58F-D00C-4108-B44E-42969ECA4AEA}"/>
              </a:ext>
            </a:extLst>
          </p:cNvPr>
          <p:cNvSpPr txBox="1"/>
          <p:nvPr/>
        </p:nvSpPr>
        <p:spPr>
          <a:xfrm>
            <a:off x="200722" y="3105835"/>
            <a:ext cx="118202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kumimoji="0" lang="fa-IR" sz="3200" b="1" i="0" u="none" strike="noStrike" kern="1200" cap="none" spc="-25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Karla"/>
                <a:ea typeface="Times New Roman" panose="02020603050405020304" pitchFamily="18" charset="0"/>
                <a:cs typeface="Times New Roman" panose="02020603050405020304" pitchFamily="18" charset="0"/>
              </a:rPr>
              <a:t>در ترکیبات یونی </a:t>
            </a:r>
            <a:r>
              <a:rPr lang="en-US" sz="3200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AX</a:t>
            </a:r>
            <a:r>
              <a:rPr lang="en-US" sz="3200" baseline="-25000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fa-IR" sz="3200" b="1" i="0" u="none" strike="noStrike" kern="1200" cap="none" spc="-25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Karla"/>
                <a:ea typeface="Times New Roman" panose="02020603050405020304" pitchFamily="18" charset="0"/>
                <a:cs typeface="Times New Roman" panose="02020603050405020304" pitchFamily="18" charset="0"/>
              </a:rPr>
              <a:t> همواره عدد کئوردیناسیون </a:t>
            </a:r>
            <a:r>
              <a:rPr kumimoji="0" lang="en-US" sz="3200" b="1" i="0" u="none" strike="noStrike" kern="1200" cap="none" spc="-25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Karla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fa-IR" sz="3200" b="1" i="0" u="none" strike="noStrike" kern="1200" cap="none" spc="-25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Karla"/>
                <a:ea typeface="Times New Roman" panose="02020603050405020304" pitchFamily="18" charset="0"/>
                <a:cs typeface="Times New Roman" panose="02020603050405020304" pitchFamily="18" charset="0"/>
              </a:rPr>
              <a:t>  ( کاتیون) دو برابر </a:t>
            </a:r>
            <a:r>
              <a:rPr kumimoji="0" lang="en-US" sz="3200" b="1" i="0" u="none" strike="noStrike" kern="1200" cap="none" spc="-25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Karla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kumimoji="0" lang="fa-IR" sz="3200" b="1" i="0" u="none" strike="noStrike" kern="1200" cap="none" spc="-25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Karla"/>
                <a:ea typeface="Times New Roman" panose="02020603050405020304" pitchFamily="18" charset="0"/>
                <a:cs typeface="Times New Roman" panose="02020603050405020304" pitchFamily="18" charset="0"/>
              </a:rPr>
              <a:t> ( آنیون ) است</a:t>
            </a:r>
            <a:endParaRPr lang="en-US" sz="32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2698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364" y="178112"/>
            <a:ext cx="8224987" cy="61785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A54EA1-C053-4EEA-9081-CD2C837849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73" y="1873636"/>
            <a:ext cx="2402602" cy="22411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9E2CF8-63D3-4E26-8932-5161756179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3727" y="1003842"/>
            <a:ext cx="30861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55562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FC1845-8C50-4434-A364-BCE4BC17F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2265" y="968248"/>
            <a:ext cx="8147469" cy="492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6887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60648" y="223739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rtl="1"/>
            <a:r>
              <a:rPr lang="fa-IR" sz="3600" b="1" dirty="0">
                <a:solidFill>
                  <a:schemeClr val="accent5"/>
                </a:solidFill>
                <a:latin typeface="Zar" panose="00000400000000000000" pitchFamily="2" charset="-78"/>
                <a:cs typeface="Zar" panose="00000400000000000000" pitchFamily="2" charset="-78"/>
              </a:rPr>
              <a:t>انباشتگي کره ها: </a:t>
            </a:r>
          </a:p>
          <a:p>
            <a:pPr algn="r" rtl="1"/>
            <a:r>
              <a:rPr lang="fa-IR" sz="3600" b="1" dirty="0">
                <a:solidFill>
                  <a:schemeClr val="accent6"/>
                </a:solidFill>
                <a:cs typeface="Zar" panose="00000400000000000000" pitchFamily="2" charset="-78"/>
              </a:rPr>
              <a:t>-انباشتگی فشرده</a:t>
            </a:r>
            <a:r>
              <a:rPr lang="en-US" sz="3600" b="1" dirty="0">
                <a:solidFill>
                  <a:schemeClr val="accent6"/>
                </a:solidFill>
                <a:cs typeface="Zar" panose="00000400000000000000" pitchFamily="2" charset="-78"/>
              </a:rPr>
              <a:t>Close- packed</a:t>
            </a:r>
            <a:endParaRPr lang="fa-IR" sz="3600" b="1" dirty="0">
              <a:solidFill>
                <a:schemeClr val="accent6"/>
              </a:solidFill>
              <a:cs typeface="Zar" panose="00000400000000000000" pitchFamily="2" charset="-78"/>
            </a:endParaRPr>
          </a:p>
          <a:p>
            <a:pPr algn="r" rtl="1"/>
            <a:r>
              <a:rPr lang="fa-IR" sz="3600" dirty="0">
                <a:solidFill>
                  <a:schemeClr val="accent6"/>
                </a:solidFill>
              </a:rPr>
              <a:t> </a:t>
            </a:r>
            <a:endParaRPr lang="fa-IR" sz="3600" b="1" dirty="0">
              <a:solidFill>
                <a:schemeClr val="accent6"/>
              </a:solidFill>
              <a:cs typeface="Zar" panose="00000400000000000000" pitchFamily="2" charset="-78"/>
            </a:endParaRPr>
          </a:p>
          <a:p>
            <a:pPr algn="r" rtl="1"/>
            <a:r>
              <a:rPr lang="fa-IR" sz="3600" b="1" dirty="0">
                <a:solidFill>
                  <a:srgbClr val="000000"/>
                </a:solidFill>
                <a:cs typeface="Zar" panose="00000400000000000000" pitchFamily="2" charset="-78"/>
              </a:rPr>
              <a:t>  </a:t>
            </a:r>
            <a:r>
              <a:rPr lang="fa-IR" sz="3600" b="1" dirty="0">
                <a:solidFill>
                  <a:schemeClr val="accent2"/>
                </a:solidFill>
                <a:cs typeface="Zar" panose="00000400000000000000" pitchFamily="2" charset="-78"/>
              </a:rPr>
              <a:t>-انباشتگی غیر فشرده</a:t>
            </a:r>
            <a:r>
              <a:rPr lang="fa-IR" dirty="0"/>
              <a:t/>
            </a:r>
            <a:br>
              <a:rPr lang="fa-IR" dirty="0"/>
            </a:b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-1944337" y="2754551"/>
            <a:ext cx="13900985" cy="36625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endParaRPr lang="fa-IR" sz="3600" b="1" dirty="0">
              <a:solidFill>
                <a:schemeClr val="accent6"/>
              </a:solidFill>
              <a:cs typeface="Zar" panose="00000400000000000000" pitchFamily="2" charset="-78"/>
            </a:endParaRPr>
          </a:p>
          <a:p>
            <a:pPr algn="r" rtl="1"/>
            <a:r>
              <a:rPr lang="fa-IR" sz="3600" b="1" dirty="0">
                <a:solidFill>
                  <a:schemeClr val="accent6"/>
                </a:solidFill>
                <a:cs typeface="Zar" panose="00000400000000000000" pitchFamily="2" charset="-78"/>
              </a:rPr>
              <a:t>انباشتگی فشرده</a:t>
            </a:r>
            <a:r>
              <a:rPr lang="en-US" sz="3600" b="1" dirty="0">
                <a:solidFill>
                  <a:schemeClr val="accent6"/>
                </a:solidFill>
                <a:cs typeface="Zar" panose="00000400000000000000" pitchFamily="2" charset="-78"/>
              </a:rPr>
              <a:t>Close- packed</a:t>
            </a:r>
            <a:r>
              <a:rPr lang="fa-IR" sz="3600" dirty="0">
                <a:solidFill>
                  <a:schemeClr val="accent6"/>
                </a:solidFill>
              </a:rPr>
              <a:t> :</a:t>
            </a:r>
          </a:p>
          <a:p>
            <a:pPr algn="r" rtl="1"/>
            <a:r>
              <a:rPr lang="fa-IR" sz="4000" dirty="0">
                <a:solidFill>
                  <a:schemeClr val="accent6">
                    <a:lumMod val="75000"/>
                  </a:schemeClr>
                </a:solidFill>
              </a:rPr>
              <a:t>-انباشتگی فشرده شش گوشه ای 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</a:rPr>
              <a:t>ABABAb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..</a:t>
            </a:r>
            <a:r>
              <a:rPr lang="fa-IR" sz="4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4000" dirty="0">
                <a:solidFill>
                  <a:schemeClr val="accent5"/>
                </a:solidFill>
              </a:rPr>
              <a:t>H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exagonal </a:t>
            </a:r>
            <a:r>
              <a:rPr lang="en-US" sz="4000" dirty="0">
                <a:solidFill>
                  <a:schemeClr val="accent5"/>
                </a:solidFill>
              </a:rPr>
              <a:t>c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lose- </a:t>
            </a:r>
            <a:r>
              <a:rPr lang="en-US" sz="4000" dirty="0">
                <a:solidFill>
                  <a:schemeClr val="accent5"/>
                </a:solidFill>
              </a:rPr>
              <a:t>p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acked(</a:t>
            </a:r>
            <a:r>
              <a:rPr lang="en-US" sz="4000" dirty="0">
                <a:solidFill>
                  <a:schemeClr val="accent5"/>
                </a:solidFill>
              </a:rPr>
              <a:t>hcp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)</a:t>
            </a:r>
            <a:endParaRPr lang="fa-IR" sz="4000" dirty="0">
              <a:solidFill>
                <a:schemeClr val="accent6">
                  <a:lumMod val="75000"/>
                </a:schemeClr>
              </a:solidFill>
            </a:endParaRPr>
          </a:p>
          <a:p>
            <a:pPr algn="r" rtl="1"/>
            <a:endParaRPr lang="fa-IR" sz="4000" dirty="0">
              <a:solidFill>
                <a:schemeClr val="accent6">
                  <a:lumMod val="75000"/>
                </a:schemeClr>
              </a:solidFill>
            </a:endParaRPr>
          </a:p>
          <a:p>
            <a:pPr algn="r" rtl="1"/>
            <a:r>
              <a:rPr lang="fa-IR" sz="4000" dirty="0">
                <a:solidFill>
                  <a:schemeClr val="accent6">
                    <a:lumMod val="75000"/>
                  </a:schemeClr>
                </a:solidFill>
              </a:rPr>
              <a:t>-انباشتگی فشرده مکعبی</a:t>
            </a:r>
            <a:r>
              <a:rPr lang="en-US" sz="4000" dirty="0">
                <a:solidFill>
                  <a:schemeClr val="accent5"/>
                </a:solidFill>
              </a:rPr>
              <a:t>C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ubic </a:t>
            </a:r>
            <a:r>
              <a:rPr lang="en-US" sz="4000" dirty="0">
                <a:solidFill>
                  <a:schemeClr val="accent5"/>
                </a:solidFill>
              </a:rPr>
              <a:t>c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lose- </a:t>
            </a:r>
            <a:r>
              <a:rPr lang="en-US" sz="4000" dirty="0">
                <a:solidFill>
                  <a:schemeClr val="accent5"/>
                </a:solidFill>
              </a:rPr>
              <a:t>p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acked(</a:t>
            </a:r>
            <a:r>
              <a:rPr lang="en-US" sz="4000" dirty="0" err="1">
                <a:solidFill>
                  <a:schemeClr val="accent5"/>
                </a:solidFill>
              </a:rPr>
              <a:t>ccp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)ABCABC…  </a:t>
            </a:r>
            <a:r>
              <a:rPr lang="fa-IR" sz="4000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algn="r" rtl="1"/>
            <a:r>
              <a:rPr lang="fa-IR" sz="4000" dirty="0">
                <a:solidFill>
                  <a:schemeClr val="accent6">
                    <a:lumMod val="75000"/>
                  </a:schemeClr>
                </a:solidFill>
              </a:rPr>
              <a:t>یا مکعبی با وجوه مرکز پر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  </a:t>
            </a:r>
            <a:r>
              <a:rPr lang="en-US" sz="4000" dirty="0">
                <a:solidFill>
                  <a:schemeClr val="accent5"/>
                </a:solidFill>
              </a:rPr>
              <a:t>F</a:t>
            </a:r>
            <a:r>
              <a:rPr lang="en-US" sz="4000" dirty="0"/>
              <a:t>ace- </a:t>
            </a:r>
            <a:r>
              <a:rPr lang="en-US" sz="4000" dirty="0">
                <a:solidFill>
                  <a:schemeClr val="accent5"/>
                </a:solidFill>
              </a:rPr>
              <a:t>c</a:t>
            </a:r>
            <a:r>
              <a:rPr lang="en-US" sz="4000" dirty="0"/>
              <a:t>entered </a:t>
            </a:r>
            <a:r>
              <a:rPr lang="en-US" sz="4000" dirty="0">
                <a:solidFill>
                  <a:schemeClr val="accent5"/>
                </a:solidFill>
              </a:rPr>
              <a:t>C</a:t>
            </a:r>
            <a:r>
              <a:rPr lang="en-US" sz="4000" dirty="0"/>
              <a:t>ub(</a:t>
            </a:r>
            <a:r>
              <a:rPr lang="en-US" sz="4000" dirty="0" err="1">
                <a:solidFill>
                  <a:schemeClr val="accent5"/>
                </a:solidFill>
              </a:rPr>
              <a:t>fcc</a:t>
            </a:r>
            <a:r>
              <a:rPr lang="en-US" sz="4000" dirty="0"/>
              <a:t>)</a:t>
            </a:r>
            <a:r>
              <a:rPr lang="fa-IR" sz="4000" dirty="0"/>
              <a:t>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69864547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BB0CBA0-D940-45F5-8C8F-8B8A9F416275}"/>
              </a:ext>
            </a:extLst>
          </p:cNvPr>
          <p:cNvSpPr txBox="1"/>
          <p:nvPr/>
        </p:nvSpPr>
        <p:spPr>
          <a:xfrm>
            <a:off x="858645" y="99691"/>
            <a:ext cx="79814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a-IR" sz="5400" b="1" spc="-25" dirty="0">
                <a:solidFill>
                  <a:schemeClr val="accent6"/>
                </a:solidFill>
                <a:latin typeface="Karla"/>
                <a:cs typeface="Times New Roman" panose="02020603050405020304" pitchFamily="18" charset="0"/>
              </a:rPr>
              <a:t>شبکه یونی آنتی فلوئوریت</a:t>
            </a:r>
            <a:r>
              <a:rPr lang="en-US" sz="5400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</a:t>
            </a:r>
            <a:r>
              <a:rPr lang="en-US" sz="5400" baseline="-25000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5400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</a:t>
            </a:r>
            <a:endParaRPr lang="en-US" sz="5400" dirty="0">
              <a:solidFill>
                <a:schemeClr val="accent6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5959FE-3B7D-4E4B-9DE0-1312999F0FED}"/>
              </a:ext>
            </a:extLst>
          </p:cNvPr>
          <p:cNvSpPr txBox="1"/>
          <p:nvPr/>
        </p:nvSpPr>
        <p:spPr>
          <a:xfrm>
            <a:off x="185853" y="1023021"/>
            <a:ext cx="1182029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/>
            <a:r>
              <a:rPr lang="fa-IR" sz="3200" dirty="0"/>
              <a:t>ساختار آنتی فلوریت دارای آنیونهای </a:t>
            </a:r>
            <a:r>
              <a:rPr lang="en-US" sz="3200" dirty="0" err="1"/>
              <a:t>ccp</a:t>
            </a:r>
            <a:r>
              <a:rPr lang="en-US" sz="3200" dirty="0"/>
              <a:t>/</a:t>
            </a:r>
            <a:r>
              <a:rPr lang="en-US" sz="3200" dirty="0" err="1"/>
              <a:t>fcc</a:t>
            </a:r>
            <a:r>
              <a:rPr lang="en-US" sz="3200" dirty="0"/>
              <a:t> </a:t>
            </a:r>
            <a:r>
              <a:rPr lang="fa-IR" sz="3200" dirty="0"/>
              <a:t>با کاتیون در همه سایتهای چهار وجهی (</a:t>
            </a:r>
            <a:r>
              <a:rPr lang="en-US" sz="3200" dirty="0"/>
              <a:t>T + </a:t>
            </a:r>
            <a:r>
              <a:rPr lang="fa-IR" sz="3200" dirty="0"/>
              <a:t>و </a:t>
            </a:r>
            <a:r>
              <a:rPr lang="en-US" sz="3200" dirty="0"/>
              <a:t>T-) </a:t>
            </a:r>
            <a:r>
              <a:rPr lang="fa-IR" sz="3200" dirty="0"/>
              <a:t>است. تفاوت آنتی فلوئوریت با فلوریت این است که آنتی فلوریت به یک آرایه آنیون با کاتیونهای چهار وجهی اشاره دارد ، در حالی که فلوریت آرایش معکوس با آرایه کاتیون </a:t>
            </a:r>
            <a:r>
              <a:rPr lang="en-US" sz="3200" dirty="0" err="1"/>
              <a:t>ccp</a:t>
            </a:r>
            <a:r>
              <a:rPr lang="en-US" sz="3200" dirty="0"/>
              <a:t> </a:t>
            </a:r>
            <a:r>
              <a:rPr lang="fa-IR" sz="3200" dirty="0"/>
              <a:t>و آنیونهای چهار وجهی دارد.</a:t>
            </a:r>
            <a:endParaRPr lang="en-US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810CCF-6882-4868-AF66-938283CC9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3629" y="3222818"/>
            <a:ext cx="3286125" cy="326707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92EAD87-ED65-4C6D-8A03-7E34AFDDA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98" y="2732049"/>
            <a:ext cx="3396243" cy="338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824934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607" y="178442"/>
            <a:ext cx="8892000" cy="66795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233FD2-8819-4F9B-B5EA-E02F5A595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5396" y="1740055"/>
            <a:ext cx="2537798" cy="285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56075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47AED3A-A389-4EA7-99D3-7CA5769AE62C}"/>
              </a:ext>
            </a:extLst>
          </p:cNvPr>
          <p:cNvSpPr txBox="1"/>
          <p:nvPr/>
        </p:nvSpPr>
        <p:spPr>
          <a:xfrm>
            <a:off x="360218" y="5351884"/>
            <a:ext cx="117348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kumimoji="0" lang="fa-IR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Nazanin" panose="00000400000000000000" pitchFamily="2" charset="-78"/>
                <a:ea typeface="+mn-ea"/>
                <a:cs typeface="Nazanin" panose="00000400000000000000" pitchFamily="2" charset="-78"/>
              </a:rPr>
              <a:t> </a:t>
            </a:r>
            <a:r>
              <a:rPr kumimoji="0" lang="fa-IR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Nazanin" panose="00000400000000000000" pitchFamily="2" charset="-78"/>
                <a:ea typeface="+mn-ea"/>
                <a:cs typeface="Nazanin" panose="00000400000000000000" pitchFamily="2" charset="-78"/>
              </a:rPr>
              <a:t>مقدار انرژی آزاد شده در واکنش تراکم یونهای مثبت و منفی  گازی شکل و تشکیل شبکه بلوری(جامد) را </a:t>
            </a:r>
            <a:r>
              <a:rPr kumimoji="0" lang="fa-IR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Nazanin" panose="00000400000000000000" pitchFamily="2" charset="-78"/>
                <a:ea typeface="+mn-ea"/>
                <a:cs typeface="Nazanin" panose="00000400000000000000" pitchFamily="2" charset="-78"/>
              </a:rPr>
              <a:t>انرژی شبکه </a:t>
            </a:r>
            <a:r>
              <a:rPr kumimoji="0" lang="fa-IR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Nazanin" panose="00000400000000000000" pitchFamily="2" charset="-78"/>
                <a:ea typeface="+mn-ea"/>
                <a:cs typeface="Nazanin" panose="00000400000000000000" pitchFamily="2" charset="-78"/>
              </a:rPr>
              <a:t>گویند</a:t>
            </a:r>
            <a:endParaRPr lang="en-US" sz="3200" b="1" dirty="0">
              <a:solidFill>
                <a:schemeClr val="accent6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486" y="25679"/>
            <a:ext cx="7080321" cy="465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61761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223" y="136953"/>
            <a:ext cx="8700485" cy="653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53131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272" y="261937"/>
            <a:ext cx="8562817" cy="629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45285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8837" y="485775"/>
            <a:ext cx="7934325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38241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400" y="168816"/>
            <a:ext cx="8680080" cy="652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74493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99" y="369248"/>
            <a:ext cx="8191500" cy="6000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504" y="2507646"/>
            <a:ext cx="3819595" cy="38623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2B2B13-755D-42E2-A854-396D7C92FF33}"/>
              </a:ext>
            </a:extLst>
          </p:cNvPr>
          <p:cNvSpPr txBox="1"/>
          <p:nvPr/>
        </p:nvSpPr>
        <p:spPr>
          <a:xfrm>
            <a:off x="8471484" y="1847497"/>
            <a:ext cx="36160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Nazanin" panose="00000400000000000000" pitchFamily="2" charset="-78"/>
                <a:ea typeface="+mn-ea"/>
                <a:cs typeface="Nazanin" panose="00000400000000000000" pitchFamily="2" charset="-78"/>
              </a:rPr>
              <a:t>منحنی انرزژی برای یک جفت یون</a:t>
            </a:r>
          </a:p>
        </p:txBody>
      </p:sp>
    </p:spTree>
    <p:extLst>
      <p:ext uri="{BB962C8B-B14F-4D97-AF65-F5344CB8AC3E}">
        <p14:creationId xmlns:p14="http://schemas.microsoft.com/office/powerpoint/2010/main" val="286026535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029" y="0"/>
            <a:ext cx="8823512" cy="66281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63A1F7-A1A1-47A0-B0FE-A03C4B023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1377" y="856436"/>
            <a:ext cx="3381375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5713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692727"/>
            <a:ext cx="9888790" cy="5940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1118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8718" y="135547"/>
            <a:ext cx="8473963" cy="636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12917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4114" y="352108"/>
            <a:ext cx="5059982" cy="51166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3529" y="917017"/>
            <a:ext cx="1270046" cy="9296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1413" y="1858828"/>
            <a:ext cx="4743381" cy="9435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4603" y="3966709"/>
            <a:ext cx="4659026" cy="27052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1919" y="2826719"/>
            <a:ext cx="4802370" cy="11558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2098" y="849703"/>
            <a:ext cx="875982" cy="6411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2098" y="4142510"/>
            <a:ext cx="1607232" cy="7921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7981" y="2285719"/>
            <a:ext cx="736115" cy="2406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89091" y="982528"/>
            <a:ext cx="2486025" cy="8763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24013" y="1289432"/>
            <a:ext cx="179032" cy="2434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64096" y="445871"/>
            <a:ext cx="1790700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41243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214879-4698-4434-8ACA-4A4EEE962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8943" y="2369068"/>
            <a:ext cx="4669442" cy="35076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321" y="845560"/>
            <a:ext cx="6018934" cy="531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15723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575" y="800100"/>
            <a:ext cx="832485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6385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72B1560-530B-4212-9FC8-1E88968EA831}"/>
              </a:ext>
            </a:extLst>
          </p:cNvPr>
          <p:cNvSpPr txBox="1"/>
          <p:nvPr/>
        </p:nvSpPr>
        <p:spPr>
          <a:xfrm>
            <a:off x="5495693" y="456529"/>
            <a:ext cx="609414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kumimoji="0" lang="fa-IR" sz="3600" b="1" i="0" u="none" strike="noStrike" kern="1200" cap="none" spc="-25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Karla"/>
                <a:ea typeface="Times New Roman" panose="02020603050405020304" pitchFamily="18" charset="0"/>
                <a:cs typeface="Times New Roman" panose="02020603050405020304" pitchFamily="18" charset="0"/>
              </a:rPr>
              <a:t>عوامل موثر بر انرژی شبکه:</a:t>
            </a:r>
          </a:p>
          <a:p>
            <a:pPr marL="571500" indent="-571500" algn="r" rtl="1">
              <a:buFontTx/>
              <a:buChar char="-"/>
            </a:pPr>
            <a:r>
              <a:rPr lang="fa-IR" sz="3600" b="1" spc="-25" dirty="0">
                <a:solidFill>
                  <a:srgbClr val="5B9BD5"/>
                </a:solidFill>
                <a:latin typeface="Karla"/>
                <a:ea typeface="Times New Roman" panose="02020603050405020304" pitchFamily="18" charset="0"/>
                <a:cs typeface="Times New Roman" panose="02020603050405020304" pitchFamily="18" charset="0"/>
              </a:rPr>
              <a:t>بار یونها </a:t>
            </a:r>
            <a:r>
              <a:rPr lang="en-US" sz="3600" b="1" spc="-25" dirty="0">
                <a:solidFill>
                  <a:srgbClr val="5B9BD5"/>
                </a:solidFill>
                <a:latin typeface="Karla"/>
                <a:ea typeface="Times New Roman" panose="02020603050405020304" pitchFamily="18" charset="0"/>
                <a:cs typeface="Times New Roman" panose="02020603050405020304" pitchFamily="18" charset="0"/>
              </a:rPr>
              <a:t>MgO     </a:t>
            </a:r>
            <a:r>
              <a:rPr lang="en-US" sz="3600" b="1" spc="-25" dirty="0">
                <a:solidFill>
                  <a:srgbClr val="5B9BD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˃</a:t>
            </a:r>
            <a:r>
              <a:rPr lang="en-US" sz="3600" b="1" spc="-25" dirty="0">
                <a:solidFill>
                  <a:srgbClr val="5B9BD5"/>
                </a:solidFill>
                <a:latin typeface="Karla"/>
                <a:ea typeface="Times New Roman" panose="02020603050405020304" pitchFamily="18" charset="0"/>
                <a:cs typeface="Times New Roman" panose="02020603050405020304" pitchFamily="18" charset="0"/>
              </a:rPr>
              <a:t>    NaCl</a:t>
            </a:r>
            <a:endParaRPr lang="fa-IR" sz="3600" b="1" spc="-25" dirty="0">
              <a:solidFill>
                <a:srgbClr val="5B9BD5"/>
              </a:solidFill>
              <a:latin typeface="Karla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r" rtl="1">
              <a:buFontTx/>
              <a:buChar char="-"/>
            </a:pPr>
            <a:r>
              <a:rPr kumimoji="0" lang="fa-IR" sz="3600" b="1" i="0" u="none" strike="noStrike" kern="1200" cap="none" spc="-25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Karla"/>
                <a:ea typeface="Times New Roman" panose="02020603050405020304" pitchFamily="18" charset="0"/>
                <a:cs typeface="Times New Roman" panose="02020603050405020304" pitchFamily="18" charset="0"/>
              </a:rPr>
              <a:t>فاصله بین یونها( شعاع یونها )</a:t>
            </a:r>
          </a:p>
          <a:p>
            <a:pPr marL="571500" indent="-571500" algn="r" rtl="1">
              <a:buFontTx/>
              <a:buChar char="-"/>
            </a:pPr>
            <a:r>
              <a:rPr kumimoji="0" lang="en-US" sz="3600" b="1" i="0" u="none" strike="noStrike" kern="1200" cap="none" spc="-25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Karla"/>
                <a:ea typeface="Times New Roman" panose="02020603050405020304" pitchFamily="18" charset="0"/>
                <a:cs typeface="Times New Roman" panose="02020603050405020304" pitchFamily="18" charset="0"/>
              </a:rPr>
              <a:t>NaCl </a:t>
            </a:r>
            <a:r>
              <a:rPr kumimoji="0" lang="en-US" sz="3600" b="1" i="0" u="none" strike="noStrike" kern="1200" cap="none" spc="-25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˃</a:t>
            </a:r>
            <a:r>
              <a:rPr kumimoji="0" lang="en-US" sz="3600" b="1" i="0" u="none" strike="noStrike" kern="1200" cap="none" spc="-25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Karla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3600" b="1" i="0" u="none" strike="noStrike" kern="1200" cap="none" spc="-25" normalizeH="0" baseline="0" noProof="0" dirty="0" err="1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Karla"/>
                <a:ea typeface="Times New Roman" panose="02020603050405020304" pitchFamily="18" charset="0"/>
                <a:cs typeface="Times New Roman" panose="02020603050405020304" pitchFamily="18" charset="0"/>
              </a:rPr>
              <a:t>NaBr</a:t>
            </a:r>
            <a:r>
              <a:rPr kumimoji="0" lang="en-US" sz="3600" b="1" i="0" u="none" strike="noStrike" kern="1200" cap="none" spc="-25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Karla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fa-IR" sz="3600" b="1" i="0" u="none" strike="noStrike" kern="1200" cap="none" spc="-25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Karla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87" y="791957"/>
            <a:ext cx="3552825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10733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26" y="192795"/>
            <a:ext cx="8552228" cy="642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31209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24588A-2F0C-4AF2-93D8-91C4F6C24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195" y="301083"/>
            <a:ext cx="8684655" cy="647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45176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5D8761D-3218-4F19-B74B-076FB4DE7B01}"/>
              </a:ext>
            </a:extLst>
          </p:cNvPr>
          <p:cNvSpPr txBox="1"/>
          <p:nvPr/>
        </p:nvSpPr>
        <p:spPr>
          <a:xfrm>
            <a:off x="660710" y="1231272"/>
            <a:ext cx="6094140" cy="784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NaCl</a:t>
            </a:r>
            <a:r>
              <a:rPr lang="en-US" sz="44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or    Na</a:t>
            </a:r>
            <a:r>
              <a:rPr lang="en-US" sz="44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   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4E477F-E36E-4B06-B690-9FA5D942EFEE}"/>
              </a:ext>
            </a:extLst>
          </p:cNvPr>
          <p:cNvSpPr txBox="1"/>
          <p:nvPr/>
        </p:nvSpPr>
        <p:spPr>
          <a:xfrm>
            <a:off x="749920" y="2309848"/>
            <a:ext cx="6094140" cy="595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NaCl</a:t>
            </a:r>
            <a:r>
              <a:rPr lang="en-US" sz="32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  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Na</a:t>
            </a:r>
            <a:r>
              <a:rPr lang="en-US" sz="32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2+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, Cl</a:t>
            </a:r>
            <a:r>
              <a:rPr lang="en-US" sz="32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               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3AF68F-63EE-49E7-8084-D5AFA3093043}"/>
              </a:ext>
            </a:extLst>
          </p:cNvPr>
          <p:cNvSpPr txBox="1"/>
          <p:nvPr/>
        </p:nvSpPr>
        <p:spPr>
          <a:xfrm>
            <a:off x="2268345" y="2905780"/>
            <a:ext cx="4414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C15BEE-D0F5-4807-98FD-66D7D867C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6784" y="2072894"/>
            <a:ext cx="3963178" cy="14563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2FF125-C984-4BFE-8546-FFDE3C862006}"/>
              </a:ext>
            </a:extLst>
          </p:cNvPr>
          <p:cNvSpPr txBox="1"/>
          <p:nvPr/>
        </p:nvSpPr>
        <p:spPr>
          <a:xfrm>
            <a:off x="89210" y="3804322"/>
            <a:ext cx="1175524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kumimoji="0" lang="fa-IR" sz="3200" b="1" i="0" u="none" strike="noStrike" kern="1200" cap="none" spc="-25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Karla"/>
                <a:ea typeface="Times New Roman" panose="02020603050405020304" pitchFamily="18" charset="0"/>
                <a:cs typeface="Times New Roman" panose="02020603050405020304" pitchFamily="18" charset="0"/>
              </a:rPr>
              <a:t>ترکیبات 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NaCl</a:t>
            </a:r>
            <a:r>
              <a:rPr lang="en-US" sz="32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or  Na</a:t>
            </a:r>
            <a:r>
              <a:rPr lang="en-US" sz="32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</a:t>
            </a:r>
            <a:r>
              <a:rPr kumimoji="0" lang="fa-IR" sz="3200" b="1" i="0" u="none" strike="noStrike" kern="1200" cap="none" spc="-25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Karla"/>
                <a:ea typeface="Times New Roman" panose="02020603050405020304" pitchFamily="18" charset="0"/>
                <a:cs typeface="Times New Roman" panose="02020603050405020304" pitchFamily="18" charset="0"/>
              </a:rPr>
              <a:t>  نمی توانند وجود </a:t>
            </a:r>
            <a:r>
              <a:rPr lang="fa-IR" sz="3200" b="1" spc="-25" dirty="0">
                <a:solidFill>
                  <a:srgbClr val="5B9BD5"/>
                </a:solidFill>
                <a:latin typeface="Karla"/>
                <a:ea typeface="Times New Roman" panose="02020603050405020304" pitchFamily="18" charset="0"/>
                <a:cs typeface="Times New Roman" panose="02020603050405020304" pitchFamily="18" charset="0"/>
              </a:rPr>
              <a:t>داشته باشند زیرا</a:t>
            </a:r>
            <a:r>
              <a:rPr lang="en-US" sz="3200" b="1" spc="-25" dirty="0">
                <a:solidFill>
                  <a:srgbClr val="5B9BD5"/>
                </a:solidFill>
                <a:latin typeface="Karla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a-IR" sz="3200" b="1" i="0" u="none" strike="noStrike" kern="1200" cap="none" spc="-25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Karla"/>
                <a:ea typeface="Times New Roman" panose="02020603050405020304" pitchFamily="18" charset="0"/>
                <a:cs typeface="Times New Roman" panose="02020603050405020304" pitchFamily="18" charset="0"/>
              </a:rPr>
              <a:t> اگرچه بار دو مثبت برای یون 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</a:t>
            </a:r>
            <a:r>
              <a:rPr lang="en-US" sz="3200" baseline="30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2+ </a:t>
            </a:r>
            <a:r>
              <a:rPr kumimoji="0" lang="fa-IR" sz="3200" b="1" i="0" u="none" strike="noStrike" kern="1200" cap="none" spc="-25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Karla"/>
                <a:ea typeface="Times New Roman" panose="02020603050405020304" pitchFamily="18" charset="0"/>
                <a:cs typeface="Times New Roman" panose="02020603050405020304" pitchFamily="18" charset="0"/>
              </a:rPr>
              <a:t> باعث افزایش انرژی شبکه 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NaCl</a:t>
            </a:r>
            <a:r>
              <a:rPr lang="en-US" sz="32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fa-IR" sz="3200" b="1" i="0" u="none" strike="noStrike" kern="1200" cap="none" spc="-25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Karla"/>
                <a:ea typeface="Times New Roman" panose="02020603050405020304" pitchFamily="18" charset="0"/>
                <a:cs typeface="Times New Roman" panose="02020603050405020304" pitchFamily="18" charset="0"/>
              </a:rPr>
              <a:t>   می شود اما برای تشکیل 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NaCl</a:t>
            </a:r>
            <a:r>
              <a:rPr lang="en-US" sz="32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fa-IR" sz="3200" b="1" i="0" u="none" strike="noStrike" kern="1200" cap="none" spc="-25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Karla"/>
                <a:ea typeface="Times New Roman" panose="02020603050405020304" pitchFamily="18" charset="0"/>
                <a:cs typeface="Times New Roman" panose="02020603050405020304" pitchFamily="18" charset="0"/>
              </a:rPr>
              <a:t> انرژی دومین یونش سدیم آنقدر زیاد است که انرژی شبکه ( افزایش یافته) 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NaCl</a:t>
            </a:r>
            <a:r>
              <a:rPr lang="en-US" sz="32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a-IR" sz="3200" b="1" i="0" u="none" strike="noStrike" kern="1200" cap="none" spc="-25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Karla"/>
                <a:ea typeface="Times New Roman" panose="02020603050405020304" pitchFamily="18" charset="0"/>
                <a:cs typeface="Times New Roman" panose="02020603050405020304" pitchFamily="18" charset="0"/>
              </a:rPr>
              <a:t>نمی تواند آنرا جبران کند. برای 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</a:t>
            </a:r>
            <a:r>
              <a:rPr lang="en-US" sz="32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</a:t>
            </a:r>
            <a:r>
              <a:rPr kumimoji="0" lang="fa-IR" sz="3200" b="1" i="0" u="none" strike="noStrike" kern="1200" cap="none" spc="-25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Karla"/>
                <a:ea typeface="Times New Roman" panose="02020603050405020304" pitchFamily="18" charset="0"/>
                <a:cs typeface="Times New Roman" panose="02020603050405020304" pitchFamily="18" charset="0"/>
              </a:rPr>
              <a:t> نیز با دومنفی  یون 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</a:t>
            </a:r>
            <a:r>
              <a:rPr lang="en-US" sz="3200" baseline="30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2-</a:t>
            </a:r>
            <a:r>
              <a:rPr lang="fa-IR" sz="3200" baseline="30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a-IR" sz="3200" b="1" i="0" u="none" strike="noStrike" kern="1200" cap="none" spc="-25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Karla"/>
                <a:ea typeface="Times New Roman" panose="02020603050405020304" pitchFamily="18" charset="0"/>
                <a:cs typeface="Times New Roman" panose="02020603050405020304" pitchFamily="18" charset="0"/>
              </a:rPr>
              <a:t>  باعث افزایش انرژی شبکه 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</a:t>
            </a:r>
            <a:r>
              <a:rPr lang="en-US" sz="32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</a:t>
            </a:r>
            <a:r>
              <a:rPr kumimoji="0" lang="fa-IR" sz="3200" b="1" i="0" u="none" strike="noStrike" kern="1200" cap="none" spc="-25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Karla"/>
                <a:ea typeface="Times New Roman" panose="02020603050405020304" pitchFamily="18" charset="0"/>
                <a:cs typeface="Times New Roman" panose="02020603050405020304" pitchFamily="18" charset="0"/>
              </a:rPr>
              <a:t> می شود اما دومین الکترون خواهی یون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</a:t>
            </a:r>
            <a:r>
              <a:rPr lang="en-US" sz="3200" baseline="30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2- </a:t>
            </a:r>
            <a:r>
              <a:rPr kumimoji="0" lang="fa-IR" sz="3200" b="1" i="0" u="none" strike="noStrike" kern="1200" cap="none" spc="-25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Karla"/>
                <a:ea typeface="Times New Roman" panose="02020603050405020304" pitchFamily="18" charset="0"/>
                <a:cs typeface="Times New Roman" panose="02020603050405020304" pitchFamily="18" charset="0"/>
              </a:rPr>
              <a:t>آنقدر زیاد است که انرژی شبکه( افزایش یافته)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</a:t>
            </a:r>
            <a:r>
              <a:rPr lang="en-US" sz="32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</a:t>
            </a:r>
            <a:r>
              <a:rPr kumimoji="0" lang="fa-IR" sz="3200" b="1" i="0" u="none" strike="noStrike" kern="1200" cap="none" spc="-25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Karla"/>
                <a:ea typeface="Times New Roman" panose="02020603050405020304" pitchFamily="18" charset="0"/>
                <a:cs typeface="Times New Roman" panose="02020603050405020304" pitchFamily="18" charset="0"/>
              </a:rPr>
              <a:t> نیز قادر به جبران آن نیست. 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F483AB-D616-4D60-B316-B6ED4F71A29F}"/>
              </a:ext>
            </a:extLst>
          </p:cNvPr>
          <p:cNvSpPr txBox="1"/>
          <p:nvPr/>
        </p:nvSpPr>
        <p:spPr>
          <a:xfrm>
            <a:off x="2033703" y="123277"/>
            <a:ext cx="94422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kumimoji="0" lang="fa-IR" sz="3200" b="1" i="0" u="none" strike="noStrike" kern="1200" cap="none" spc="-25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Karla"/>
                <a:ea typeface="Times New Roman" panose="02020603050405020304" pitchFamily="18" charset="0"/>
                <a:cs typeface="Times New Roman" panose="02020603050405020304" pitchFamily="18" charset="0"/>
              </a:rPr>
              <a:t>آیا ترکیبات یونی زیر می توانند وجود داشته باشند. چرا؟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3409746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E8983EC-D152-4B64-8F76-D427F4D53E4B}"/>
              </a:ext>
            </a:extLst>
          </p:cNvPr>
          <p:cNvSpPr txBox="1"/>
          <p:nvPr/>
        </p:nvSpPr>
        <p:spPr>
          <a:xfrm>
            <a:off x="278780" y="1047544"/>
            <a:ext cx="119132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kumimoji="0" lang="fa-IR" sz="3200" b="1" i="0" u="none" strike="noStrike" kern="1200" cap="none" spc="-25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Karla"/>
                <a:ea typeface="Times New Roman" panose="02020603050405020304" pitchFamily="18" charset="0"/>
                <a:cs typeface="Times New Roman" panose="02020603050405020304" pitchFamily="18" charset="0"/>
              </a:rPr>
              <a:t>ترکیب 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CaF</a:t>
            </a:r>
            <a:r>
              <a:rPr lang="en-US" sz="32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fa-IR" sz="3200" b="1" i="0" u="none" strike="noStrike" kern="1200" cap="none" spc="-25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Karla"/>
                <a:ea typeface="Times New Roman" panose="02020603050405020304" pitchFamily="18" charset="0"/>
                <a:cs typeface="Times New Roman" panose="02020603050405020304" pitchFamily="18" charset="0"/>
              </a:rPr>
              <a:t> وجود دارد و بسیار پایدار است اما   </a:t>
            </a:r>
            <a:r>
              <a:rPr kumimoji="0" lang="en-US" sz="3200" i="0" u="none" strike="noStrike" kern="1200" cap="none" spc="-25" normalizeH="0" baseline="0" noProof="0" dirty="0" err="1">
                <a:ln>
                  <a:noFill/>
                </a:ln>
                <a:effectLst/>
                <a:uLnTx/>
                <a:uFillTx/>
                <a:latin typeface="Karla"/>
                <a:ea typeface="Times New Roman" panose="02020603050405020304" pitchFamily="18" charset="0"/>
                <a:cs typeface="Times New Roman" panose="02020603050405020304" pitchFamily="18" charset="0"/>
              </a:rPr>
              <a:t>CaF</a:t>
            </a:r>
            <a:r>
              <a:rPr kumimoji="0" lang="fa-IR" sz="3200" b="1" i="0" u="none" strike="noStrike" kern="1200" cap="none" spc="-25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Karla"/>
                <a:ea typeface="Times New Roman" panose="02020603050405020304" pitchFamily="18" charset="0"/>
                <a:cs typeface="Times New Roman" panose="02020603050405020304" pitchFamily="18" charset="0"/>
              </a:rPr>
              <a:t>  در طبیعت یافت نمی شود. چرا؟</a:t>
            </a:r>
            <a:r>
              <a:rPr lang="fa-IR" sz="3200" b="1" spc="-25" dirty="0">
                <a:solidFill>
                  <a:srgbClr val="5B9BD5"/>
                </a:solidFill>
                <a:latin typeface="Karla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00D2DF3B-8AB8-402A-93AB-C74FBB79C3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565163"/>
              </p:ext>
            </p:extLst>
          </p:nvPr>
        </p:nvGraphicFramePr>
        <p:xfrm>
          <a:off x="142505" y="5101319"/>
          <a:ext cx="6329548" cy="16684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CS ChemDraw Drawing" r:id="rId3" imgW="4347720" imgH="1146960" progId="ChemDraw.Document.6.0">
                  <p:embed/>
                </p:oleObj>
              </mc:Choice>
              <mc:Fallback>
                <p:oleObj name="CS ChemDraw Drawing" r:id="rId3" imgW="4347720" imgH="114696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2505" y="5101319"/>
                        <a:ext cx="6329548" cy="16684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A73D5E4D-EBEE-4988-A36A-7DD64B9A037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9255632"/>
              </p:ext>
            </p:extLst>
          </p:nvPr>
        </p:nvGraphicFramePr>
        <p:xfrm>
          <a:off x="6412676" y="2216783"/>
          <a:ext cx="6198277" cy="38173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CS ChemDraw Drawing" r:id="rId5" imgW="3761280" imgH="2315880" progId="ChemDraw.Document.6.0">
                  <p:embed/>
                </p:oleObj>
              </mc:Choice>
              <mc:Fallback>
                <p:oleObj name="CS ChemDraw Drawing" r:id="rId5" imgW="3761280" imgH="2315880" progId="ChemDraw.Document.6.0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A73D5E4D-EBEE-4988-A36A-7DD64B9A03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412676" y="2216783"/>
                        <a:ext cx="6198277" cy="38173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6511015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4520CAD-35E6-414F-9938-5CEDC48D791D}"/>
              </a:ext>
            </a:extLst>
          </p:cNvPr>
          <p:cNvSpPr txBox="1"/>
          <p:nvPr/>
        </p:nvSpPr>
        <p:spPr>
          <a:xfrm>
            <a:off x="1237784" y="373786"/>
            <a:ext cx="1084177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kumimoji="0" lang="en-US" sz="3200" b="1" i="0" u="none" strike="noStrike" kern="1200" cap="none" spc="-25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Karla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a-IR" sz="3200" b="1" i="0" u="none" strike="noStrike" kern="1200" cap="none" spc="-25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Karla"/>
                <a:ea typeface="Times New Roman" panose="02020603050405020304" pitchFamily="18" charset="0"/>
                <a:cs typeface="Times New Roman" panose="02020603050405020304" pitchFamily="18" charset="0"/>
              </a:rPr>
              <a:t> پس چه یونهایی در شبکه های یونی وجود دارند؟</a:t>
            </a:r>
          </a:p>
          <a:p>
            <a:pPr algn="r" rtl="1"/>
            <a:endParaRPr kumimoji="0" lang="fa-IR" sz="3200" b="1" i="0" u="none" strike="noStrike" kern="1200" cap="none" spc="-25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Karla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rtl="1"/>
            <a:r>
              <a:rPr lang="fa-IR" sz="3200" b="1" spc="-25" dirty="0">
                <a:solidFill>
                  <a:schemeClr val="accent4"/>
                </a:solidFill>
                <a:latin typeface="Karla"/>
                <a:ea typeface="Times New Roman" panose="02020603050405020304" pitchFamily="18" charset="0"/>
                <a:cs typeface="Times New Roman" panose="02020603050405020304" pitchFamily="18" charset="0"/>
              </a:rPr>
              <a:t>یونهایی که دارای آرایش های الکترونی پایدار باشند </a:t>
            </a:r>
            <a:endParaRPr lang="en-US" sz="32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20330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3F45767-26D7-4A6A-9A98-9FE5AF582EEC}"/>
              </a:ext>
            </a:extLst>
          </p:cNvPr>
          <p:cNvSpPr txBox="1"/>
          <p:nvPr/>
        </p:nvSpPr>
        <p:spPr>
          <a:xfrm>
            <a:off x="3047071" y="3241224"/>
            <a:ext cx="6094140" cy="842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قاعده نسبت شعاعی</a:t>
            </a:r>
            <a:endParaRPr lang="en-US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0166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2331</TotalTime>
  <Words>1131</Words>
  <Application>Microsoft Office PowerPoint</Application>
  <PresentationFormat>Widescreen</PresentationFormat>
  <Paragraphs>149</Paragraphs>
  <Slides>132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132</vt:i4>
      </vt:variant>
    </vt:vector>
  </HeadingPairs>
  <TitlesOfParts>
    <vt:vector size="145" baseType="lpstr">
      <vt:lpstr>Arial</vt:lpstr>
      <vt:lpstr>Arial Rounded MT Bold</vt:lpstr>
      <vt:lpstr>Calibri</vt:lpstr>
      <vt:lpstr>Calibri Light</vt:lpstr>
      <vt:lpstr>Cambria Math</vt:lpstr>
      <vt:lpstr>Karla</vt:lpstr>
      <vt:lpstr>Nazanin</vt:lpstr>
      <vt:lpstr>Symbol</vt:lpstr>
      <vt:lpstr>Tahoma</vt:lpstr>
      <vt:lpstr>Times New Roman</vt:lpstr>
      <vt:lpstr>Zar</vt:lpstr>
      <vt:lpstr>Office Theme</vt:lpstr>
      <vt:lpstr>CS ChemDraw Drawing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ATOMIC PACKING FACTOR</vt:lpstr>
      <vt:lpstr>BODY CENTERED CUBIC STRUCTURE (BCC)</vt:lpstr>
      <vt:lpstr>ATOMIC PACKING FACTOR:  BCC</vt:lpstr>
      <vt:lpstr>ATOMIC PACKING FACTOR:  FCC</vt:lpstr>
      <vt:lpstr>HEXAGONAL CLOSE-PACKED STRUCTURE (HCP)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THEORETICAL DENSITY, r</vt:lpstr>
      <vt:lpstr>PowerPoint Presentation</vt:lpstr>
      <vt:lpstr>PowerPoint Presentation</vt:lpstr>
      <vt:lpstr>PowerPoint Presentation</vt:lpstr>
      <vt:lpstr>PowerPoint Presentation</vt:lpstr>
      <vt:lpstr>THEORETICAL DENSITY, 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ab2613</cp:lastModifiedBy>
  <cp:revision>153</cp:revision>
  <dcterms:created xsi:type="dcterms:W3CDTF">2020-08-01T04:30:38Z</dcterms:created>
  <dcterms:modified xsi:type="dcterms:W3CDTF">2024-04-22T04:05:15Z</dcterms:modified>
</cp:coreProperties>
</file>