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</p:sldMasterIdLst>
  <p:sldIdLst>
    <p:sldId id="256" r:id="rId9"/>
    <p:sldId id="257" r:id="rId10"/>
    <p:sldId id="258" r:id="rId11"/>
    <p:sldId id="259" r:id="rId12"/>
    <p:sldId id="261" r:id="rId13"/>
    <p:sldId id="269" r:id="rId14"/>
    <p:sldId id="270" r:id="rId15"/>
    <p:sldId id="302" r:id="rId16"/>
    <p:sldId id="303" r:id="rId17"/>
    <p:sldId id="304" r:id="rId18"/>
    <p:sldId id="262" r:id="rId19"/>
    <p:sldId id="263" r:id="rId20"/>
    <p:sldId id="265" r:id="rId21"/>
    <p:sldId id="264" r:id="rId22"/>
    <p:sldId id="266" r:id="rId23"/>
    <p:sldId id="272" r:id="rId24"/>
    <p:sldId id="274" r:id="rId25"/>
    <p:sldId id="277" r:id="rId26"/>
    <p:sldId id="276" r:id="rId27"/>
    <p:sldId id="278" r:id="rId28"/>
    <p:sldId id="280" r:id="rId29"/>
    <p:sldId id="284" r:id="rId30"/>
    <p:sldId id="286" r:id="rId31"/>
    <p:sldId id="288" r:id="rId32"/>
    <p:sldId id="290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28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2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5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6179-4A8D-43B1-A651-ADE4529B510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A7DB1-A1C3-46B3-9CAA-781C41878B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51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39D8-3D6F-4180-B3DC-3A7FA34C960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59E4D-47CD-4857-B89F-211D9EF9D79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8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BB3F-9142-458D-BE76-B7BF6339AFE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BBE5B-2F1B-4F2C-9973-52DDDE5CE4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27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0FAA-B8CA-4A72-84AE-D41377D0592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17ADC-4C28-46A3-B436-90D06312D1C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489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00AC-F95D-4CD0-9368-9BBEC0886BB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4EFF8E-F3A5-41D3-9F1A-77760D998FA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89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95A2-C442-4B80-A09A-B03E7D81886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B060B-215F-462E-B16F-CB9EE952F9E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39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2AC9-1DEA-450E-86D3-27CD699F57A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BD9A2-0116-4549-B24A-4010E984227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76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FC0C-9F28-4EBA-82FC-41262A2CE7E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E99BD-1C40-4245-BAED-3A8DD152492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74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4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68A8-2E19-412F-9CC7-E44B41B6310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C2AE3-25F4-4E33-801D-3F5519E8757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0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D41E-9AFF-423D-A098-F89B7C6D518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6C89F-0501-4399-8F33-8B639496E54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85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8725-6FFD-42DA-9A67-89C0841AE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04D2F-6FF7-4924-AE7F-B0BD6C4CF80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4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6179-4A8D-43B1-A651-ADE4529B510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A7DB1-A1C3-46B3-9CAA-781C41878B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81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39D8-3D6F-4180-B3DC-3A7FA34C960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59E4D-47CD-4857-B89F-211D9EF9D79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71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BB3F-9142-458D-BE76-B7BF6339AFE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BBE5B-2F1B-4F2C-9973-52DDDE5CE4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27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0FAA-B8CA-4A72-84AE-D41377D0592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17ADC-4C28-46A3-B436-90D06312D1C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71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00AC-F95D-4CD0-9368-9BBEC0886BB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4EFF8E-F3A5-41D3-9F1A-77760D998FA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68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95A2-C442-4B80-A09A-B03E7D81886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B060B-215F-462E-B16F-CB9EE952F9E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02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2AC9-1DEA-450E-86D3-27CD699F57A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BD9A2-0116-4549-B24A-4010E984227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8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50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FC0C-9F28-4EBA-82FC-41262A2CE7E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E99BD-1C40-4245-BAED-3A8DD152492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42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68A8-2E19-412F-9CC7-E44B41B6310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C2AE3-25F4-4E33-801D-3F5519E8757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1080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D41E-9AFF-423D-A098-F89B7C6D518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6C89F-0501-4399-8F33-8B639496E54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56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8725-6FFD-42DA-9A67-89C0841AE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04D2F-6FF7-4924-AE7F-B0BD6C4CF80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6179-4A8D-43B1-A651-ADE4529B510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A7DB1-A1C3-46B3-9CAA-781C41878B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45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39D8-3D6F-4180-B3DC-3A7FA34C960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59E4D-47CD-4857-B89F-211D9EF9D79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85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BB3F-9142-458D-BE76-B7BF6339AFE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BBE5B-2F1B-4F2C-9973-52DDDE5CE4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31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0FAA-B8CA-4A72-84AE-D41377D0592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17ADC-4C28-46A3-B436-90D06312D1C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78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00AC-F95D-4CD0-9368-9BBEC0886BB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4EFF8E-F3A5-41D3-9F1A-77760D998FA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49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95A2-C442-4B80-A09A-B03E7D81886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B060B-215F-462E-B16F-CB9EE952F9E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8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927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2AC9-1DEA-450E-86D3-27CD699F57A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BD9A2-0116-4549-B24A-4010E984227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44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FC0C-9F28-4EBA-82FC-41262A2CE7E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E99BD-1C40-4245-BAED-3A8DD152492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10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68A8-2E19-412F-9CC7-E44B41B6310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C2AE3-25F4-4E33-801D-3F5519E8757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369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D41E-9AFF-423D-A098-F89B7C6D518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6C89F-0501-4399-8F33-8B639496E54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51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8725-6FFD-42DA-9A67-89C0841AE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04D2F-6FF7-4924-AE7F-B0BD6C4CF80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91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06179-4A8D-43B1-A651-ADE4529B510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A7DB1-A1C3-46B3-9CAA-781C41878B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179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39D8-3D6F-4180-B3DC-3A7FA34C960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59E4D-47CD-4857-B89F-211D9EF9D79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36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BB3F-9142-458D-BE76-B7BF6339AFE6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9BBE5B-2F1B-4F2C-9973-52DDDE5CE4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90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0FAA-B8CA-4A72-84AE-D41377D0592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F17ADC-4C28-46A3-B436-90D06312D1C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73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00AC-F95D-4CD0-9368-9BBEC0886BB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4EFF8E-F3A5-41D3-9F1A-77760D998FAE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4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95A2-C442-4B80-A09A-B03E7D81886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B060B-215F-462E-B16F-CB9EE952F9E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27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72AC9-1DEA-450E-86D3-27CD699F57A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BD9A2-0116-4549-B24A-4010E984227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33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2FC0C-9F28-4EBA-82FC-41262A2CE7E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BE99BD-1C40-4245-BAED-3A8DD152492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99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468A8-2E19-412F-9CC7-E44B41B6310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0C2AE3-25F4-4E33-801D-3F5519E8757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D41E-9AFF-423D-A098-F89B7C6D518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F6C89F-0501-4399-8F33-8B639496E54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75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A8725-6FFD-42DA-9A67-89C0841AED1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B04D2F-6FF7-4924-AE7F-B0BD6C4CF80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6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9BF6-822C-41C5-A9A4-7A691272203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96687-A67C-489A-A2A1-76D7050A364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0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C035-1F7D-467A-BB3C-D703D57C4D1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99E41-4B82-4ECA-94EB-46A3A08A799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978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C1B3-89D6-47D5-85B8-D65120FA2C2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128D6-B410-4F9D-96B6-6053D8286BC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61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15F2-0FD1-414A-921F-A59662950AA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9761C-CCC3-491E-A709-E115B6D0449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7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904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7F09-D54F-4B4E-A0BC-B26E5A8DA18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B493E-B46C-4F6B-8E11-F80D10570D8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440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BEFF-4763-45FD-B2F4-6D2DE208EC1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6B001-5D55-48DB-B854-25BFB201016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42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CE36-A701-4F60-95FB-F330F0F177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A12ED7-1143-4A4D-BB7D-A84D573068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535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7D37-73EB-40BF-BD6E-BCA7DC5B60D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51733-215F-4F4A-9D8C-B1D853D860F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03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6CB7-718E-478E-A339-DD710B4C06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7BF3E-E8E6-404B-AD6B-B178C7CD2D1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2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E23C-6F1A-4B75-AA33-429C08783AB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D3459-8817-4A10-862E-26E84EB168B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521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E4FD-E6AF-4A49-8012-191575B01B9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C044C-2D67-4ED1-87E2-4D2620C8667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7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9BF6-822C-41C5-A9A4-7A691272203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96687-A67C-489A-A2A1-76D7050A364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5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C035-1F7D-467A-BB3C-D703D57C4D1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99E41-4B82-4ECA-94EB-46A3A08A799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18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C1B3-89D6-47D5-85B8-D65120FA2C2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128D6-B410-4F9D-96B6-6053D8286BC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80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846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15F2-0FD1-414A-921F-A59662950AA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9761C-CCC3-491E-A709-E115B6D0449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644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7F09-D54F-4B4E-A0BC-B26E5A8DA18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B493E-B46C-4F6B-8E11-F80D10570D8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597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BEFF-4763-45FD-B2F4-6D2DE208EC1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6B001-5D55-48DB-B854-25BFB201016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05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CE36-A701-4F60-95FB-F330F0F177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A12ED7-1143-4A4D-BB7D-A84D573068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3881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7D37-73EB-40BF-BD6E-BCA7DC5B60D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51733-215F-4F4A-9D8C-B1D853D860F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4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6CB7-718E-478E-A339-DD710B4C06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7BF3E-E8E6-404B-AD6B-B178C7CD2D1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350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E23C-6F1A-4B75-AA33-429C08783AB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D3459-8817-4A10-862E-26E84EB168B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03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E4FD-E6AF-4A49-8012-191575B01B9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C044C-2D67-4ED1-87E2-4D2620C8667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445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9BF6-822C-41C5-A9A4-7A691272203A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96687-A67C-489A-A2A1-76D7050A364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44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C035-1F7D-467A-BB3C-D703D57C4D1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99E41-4B82-4ECA-94EB-46A3A08A799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5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51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C1B3-89D6-47D5-85B8-D65120FA2C27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128D6-B410-4F9D-96B6-6053D8286BC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5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15F2-0FD1-414A-921F-A59662950AA0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39761C-CCC3-491E-A709-E115B6D04494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668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7F09-D54F-4B4E-A0BC-B26E5A8DA18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B493E-B46C-4F6B-8E11-F80D10570D8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827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EBEFF-4763-45FD-B2F4-6D2DE208EC1B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6B001-5D55-48DB-B854-25BFB201016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83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CE36-A701-4F60-95FB-F330F0F1772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A12ED7-1143-4A4D-BB7D-A84D57306862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448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B7D37-73EB-40BF-BD6E-BCA7DC5B60D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51733-215F-4F4A-9D8C-B1D853D860FD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677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56CB7-718E-478E-A339-DD710B4C06E6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7BF3E-E8E6-404B-AD6B-B178C7CD2D1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415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E23C-6F1A-4B75-AA33-429C08783AB9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D3459-8817-4A10-862E-26E84EB168B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33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E4FD-E6AF-4A49-8012-191575B01B9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DC044C-2D67-4ED1-87E2-4D2620C8667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0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9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6192-FF14-4B7C-ADDF-6E3DBFD5C5C7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89879-16FB-4C01-9009-47AFD8A5D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4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B55C8-6257-4E60-88EF-0264990CFCA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92613-9EFD-49CF-8315-1C81F8C2ED7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16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B55C8-6257-4E60-88EF-0264990CFCA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92613-9EFD-49CF-8315-1C81F8C2ED7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16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B55C8-6257-4E60-88EF-0264990CFCA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92613-9EFD-49CF-8315-1C81F8C2ED7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24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B55C8-6257-4E60-88EF-0264990CFCA7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92613-9EFD-49CF-8315-1C81F8C2ED7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37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1599FB-FF9E-454F-ADBC-D4B0CB05AD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CCDB2-0EF5-409B-B79D-5F3EC622DF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50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1599FB-FF9E-454F-ADBC-D4B0CB05AD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CCDB2-0EF5-409B-B79D-5F3EC622DF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98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Arial" panose="020B0604020202020204" pitchFamily="34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1599FB-FF9E-454F-ADBC-D4B0CB05AD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10/19/2021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0CCDB2-0EF5-409B-B79D-5F3EC622DFA7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52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a.wikipedia.org/wiki/%D9%87%D9%85%D9%BE%D8%A7%D8%B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1822" y="1593233"/>
            <a:ext cx="3390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800" b="1" dirty="0">
                <a:solidFill>
                  <a:prstClr val="black"/>
                </a:solidFill>
              </a:rPr>
              <a:t>ایزومری اتصال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1544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5A5C9C-C6CC-4050-8899-6A5C80DA2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0" y="711835"/>
            <a:ext cx="10854322" cy="54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5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9580" y="1502319"/>
            <a:ext cx="657442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fa-IR" altLang="en-US" sz="2600" dirty="0">
                <a:solidFill>
                  <a:prstClr val="black"/>
                </a:solidFill>
              </a:rPr>
              <a:t>سنتز و شناسایی  ایزومر اتصال نیترو و نیتریتو  پنتا آمین نیترو کبالت(</a:t>
            </a:r>
            <a:r>
              <a:rPr lang="en-US" altLang="en-US" sz="2600" dirty="0">
                <a:solidFill>
                  <a:prstClr val="black"/>
                </a:solidFill>
              </a:rPr>
              <a:t>III</a:t>
            </a:r>
            <a:r>
              <a:rPr lang="fa-IR" altLang="en-US" sz="2600" dirty="0">
                <a:solidFill>
                  <a:prstClr val="black"/>
                </a:solidFill>
              </a:rPr>
              <a:t> )کلرید</a:t>
            </a: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fa-IR" altLang="en-US" sz="2600" dirty="0">
              <a:solidFill>
                <a:prstClr val="black"/>
              </a:solidFill>
            </a:endParaRP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en-US" alt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14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86200" y="5029201"/>
            <a:ext cx="4953000" cy="792163"/>
          </a:xfrm>
        </p:spPr>
        <p:txBody>
          <a:bodyPr/>
          <a:lstStyle/>
          <a:p>
            <a:pPr eaLnBrk="1" hangingPunct="1"/>
            <a:r>
              <a:rPr lang="en-US" altLang="en-US"/>
              <a:t>Nitrito and Nitro isomer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11" t="46295" r="11157" b="35286"/>
          <a:stretch>
            <a:fillRect/>
          </a:stretch>
        </p:blipFill>
        <p:spPr bwMode="auto">
          <a:xfrm>
            <a:off x="1524000" y="728546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57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143669"/>
            <a:ext cx="10972800" cy="590551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b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dirty="0"/>
              <a:t>Preparation of </a:t>
            </a:r>
            <a:r>
              <a:rPr lang="en-US" dirty="0">
                <a:solidFill>
                  <a:srgbClr val="04617B"/>
                </a:solidFill>
                <a:latin typeface="Calibri" panose="020F0502020204030204" pitchFamily="34" charset="0"/>
              </a:rPr>
              <a:t>[Co(CO</a:t>
            </a:r>
            <a:r>
              <a:rPr lang="en-US" baseline="-25000" dirty="0">
                <a:solidFill>
                  <a:srgbClr val="04617B"/>
                </a:solidFill>
                <a:latin typeface="Calibri" panose="020F0502020204030204" pitchFamily="34" charset="0"/>
              </a:rPr>
              <a:t>3</a:t>
            </a:r>
            <a:r>
              <a:rPr lang="en-US" dirty="0">
                <a:solidFill>
                  <a:srgbClr val="04617B"/>
                </a:solidFill>
                <a:latin typeface="Calibri" panose="020F0502020204030204" pitchFamily="34" charset="0"/>
              </a:rPr>
              <a:t>) (NH</a:t>
            </a:r>
            <a:r>
              <a:rPr lang="en-US" baseline="-25000" dirty="0">
                <a:solidFill>
                  <a:srgbClr val="04617B"/>
                </a:solidFill>
                <a:latin typeface="Calibri" panose="020F0502020204030204" pitchFamily="34" charset="0"/>
              </a:rPr>
              <a:t>3</a:t>
            </a:r>
            <a:r>
              <a:rPr lang="en-US" dirty="0">
                <a:solidFill>
                  <a:srgbClr val="04617B"/>
                </a:solidFill>
                <a:latin typeface="Calibri" panose="020F0502020204030204" pitchFamily="34" charset="0"/>
              </a:rPr>
              <a:t>)</a:t>
            </a:r>
            <a:r>
              <a:rPr lang="en-US" baseline="-25000" dirty="0">
                <a:solidFill>
                  <a:srgbClr val="04617B"/>
                </a:solidFill>
                <a:latin typeface="Calibri" panose="020F0502020204030204" pitchFamily="34" charset="0"/>
              </a:rPr>
              <a:t>4</a:t>
            </a:r>
            <a:r>
              <a:rPr lang="en-US" dirty="0">
                <a:solidFill>
                  <a:srgbClr val="04617B"/>
                </a:solidFill>
                <a:latin typeface="Calibri" panose="020F0502020204030204" pitchFamily="34" charset="0"/>
              </a:rPr>
              <a:t>]NO3</a:t>
            </a:r>
            <a:endParaRPr lang="en-US" altLang="en-US" dirty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876800" y="1295401"/>
            <a:ext cx="2438400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Constantia" panose="02030602050306030303" pitchFamily="18" charset="0"/>
              </a:rPr>
              <a:t>6.5 grams of ammonium carbonate in 20 mL baker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781800" y="2362201"/>
            <a:ext cx="1371600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Constantia" panose="02030602050306030303" pitchFamily="18" charset="0"/>
              </a:rPr>
              <a:t>20mL water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6781800" y="2971801"/>
            <a:ext cx="2362200" cy="646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Constantia" panose="02030602050306030303" pitchFamily="18" charset="0"/>
              </a:rPr>
              <a:t>40 mL concentrated ammonia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6781800" y="3733801"/>
            <a:ext cx="2438400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Constantia" panose="02030602050306030303" pitchFamily="18" charset="0"/>
              </a:rPr>
              <a:t>5 grams cobalt(II) Nitrate hexahydrate in 105 mL water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6858000" y="4775479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Constantia" panose="02030602050306030303" pitchFamily="18" charset="0"/>
              </a:rPr>
              <a:t>2.5 mL H2O2 30%</a:t>
            </a:r>
          </a:p>
        </p:txBody>
      </p:sp>
      <p:sp>
        <p:nvSpPr>
          <p:cNvPr id="11" name="Oval 10"/>
          <p:cNvSpPr/>
          <p:nvPr/>
        </p:nvSpPr>
        <p:spPr>
          <a:xfrm>
            <a:off x="5943600" y="6324600"/>
            <a:ext cx="3048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cxnSp>
        <p:nvCxnSpPr>
          <p:cNvPr id="13" name="Straight Connector 12"/>
          <p:cNvCxnSpPr>
            <a:stCxn id="11" idx="0"/>
            <a:endCxn id="22531" idx="2"/>
          </p:cNvCxnSpPr>
          <p:nvPr/>
        </p:nvCxnSpPr>
        <p:spPr>
          <a:xfrm rot="5400000" flipH="1" flipV="1">
            <a:off x="4042570" y="4271170"/>
            <a:ext cx="4106863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2535" idx="1"/>
          </p:cNvCxnSpPr>
          <p:nvPr/>
        </p:nvCxnSpPr>
        <p:spPr>
          <a:xfrm flipH="1">
            <a:off x="6172200" y="4960145"/>
            <a:ext cx="685800" cy="2725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6096000" y="6015038"/>
            <a:ext cx="685800" cy="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6096000" y="3352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6096000" y="25908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6096000" y="41910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52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502319"/>
            <a:ext cx="6096000" cy="23329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fa-IR" altLang="en-US" sz="2600" dirty="0">
                <a:solidFill>
                  <a:prstClr val="black"/>
                </a:solidFill>
              </a:rPr>
              <a:t>نیترات کبالت برای تامین منبع کبالت(</a:t>
            </a:r>
            <a:r>
              <a:rPr lang="en-US" altLang="en-US" sz="2600" dirty="0">
                <a:solidFill>
                  <a:prstClr val="black"/>
                </a:solidFill>
              </a:rPr>
              <a:t>II</a:t>
            </a:r>
            <a:r>
              <a:rPr lang="fa-IR" altLang="en-US" sz="2600" dirty="0">
                <a:solidFill>
                  <a:prstClr val="black"/>
                </a:solidFill>
              </a:rPr>
              <a:t> )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endParaRPr lang="fa-IR" altLang="en-US" sz="2600" dirty="0">
              <a:solidFill>
                <a:prstClr val="black"/>
              </a:solidFill>
            </a:endParaRP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fa-IR" altLang="en-US" sz="2600" dirty="0">
                <a:solidFill>
                  <a:prstClr val="black"/>
                </a:solidFill>
              </a:rPr>
              <a:t>آمونیم کربنات برای تامین منبع کربنات و آمونیاک</a:t>
            </a:r>
          </a:p>
          <a:p>
            <a:pPr marL="273050" lvl="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en-US" altLang="en-US" sz="2600" dirty="0">
                <a:solidFill>
                  <a:prstClr val="black"/>
                </a:solidFill>
              </a:rPr>
              <a:t>H2O2</a:t>
            </a:r>
            <a:r>
              <a:rPr lang="fa-IR" altLang="en-US" sz="2600" dirty="0">
                <a:solidFill>
                  <a:prstClr val="black"/>
                </a:solidFill>
              </a:rPr>
              <a:t> بخاطر تبدیل کبالت ( </a:t>
            </a:r>
            <a:r>
              <a:rPr lang="en-US" altLang="en-US" sz="2600" dirty="0">
                <a:solidFill>
                  <a:prstClr val="black"/>
                </a:solidFill>
              </a:rPr>
              <a:t>II</a:t>
            </a:r>
            <a:r>
              <a:rPr lang="fa-IR" altLang="en-US" sz="2600" dirty="0">
                <a:solidFill>
                  <a:prstClr val="black"/>
                </a:solidFill>
              </a:rPr>
              <a:t>) به کبالت( </a:t>
            </a:r>
            <a:r>
              <a:rPr lang="en-US" altLang="en-US" sz="2600" dirty="0">
                <a:solidFill>
                  <a:prstClr val="black"/>
                </a:solidFill>
              </a:rPr>
              <a:t>III</a:t>
            </a:r>
            <a:r>
              <a:rPr lang="fa-IR" altLang="en-US" sz="2600" dirty="0">
                <a:solidFill>
                  <a:prstClr val="black"/>
                </a:solidFill>
              </a:rPr>
              <a:t>) در اثر واکنش کبالت( </a:t>
            </a:r>
            <a:r>
              <a:rPr lang="en-US" altLang="en-US" sz="2600" dirty="0">
                <a:solidFill>
                  <a:prstClr val="black"/>
                </a:solidFill>
              </a:rPr>
              <a:t>II</a:t>
            </a:r>
            <a:r>
              <a:rPr lang="fa-IR" altLang="en-US" sz="2600" dirty="0">
                <a:solidFill>
                  <a:prstClr val="black"/>
                </a:solidFill>
              </a:rPr>
              <a:t>)  با </a:t>
            </a:r>
            <a:r>
              <a:rPr lang="en-US" altLang="en-US" sz="2600" dirty="0">
                <a:solidFill>
                  <a:prstClr val="black"/>
                </a:solidFill>
              </a:rPr>
              <a:t>H2O2</a:t>
            </a:r>
          </a:p>
        </p:txBody>
      </p:sp>
    </p:spTree>
    <p:extLst>
      <p:ext uri="{BB962C8B-B14F-4D97-AF65-F5344CB8AC3E}">
        <p14:creationId xmlns:p14="http://schemas.microsoft.com/office/powerpoint/2010/main" val="184952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9124" y="1427506"/>
            <a:ext cx="8414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altLang="en-US" sz="2800" dirty="0"/>
              <a:t>Co</a:t>
            </a:r>
            <a:r>
              <a:rPr lang="en-PH" altLang="en-US" sz="2800" baseline="30000" dirty="0"/>
              <a:t>2+ </a:t>
            </a:r>
            <a:r>
              <a:rPr lang="en-PH" altLang="en-US" sz="2800" dirty="0"/>
              <a:t>+ 4NH</a:t>
            </a:r>
            <a:r>
              <a:rPr lang="en-PH" altLang="en-US" sz="2800" baseline="-25000" dirty="0"/>
              <a:t>3</a:t>
            </a:r>
            <a:r>
              <a:rPr lang="en-PH" altLang="en-US" sz="2800" dirty="0"/>
              <a:t> + HCO</a:t>
            </a:r>
            <a:r>
              <a:rPr lang="en-PH" altLang="en-US" sz="2800" baseline="-25000" dirty="0"/>
              <a:t>3</a:t>
            </a:r>
            <a:r>
              <a:rPr lang="en-PH" altLang="en-US" sz="2800" baseline="30000" dirty="0"/>
              <a:t>-</a:t>
            </a:r>
            <a:r>
              <a:rPr lang="en-PH" altLang="en-US" sz="2800" dirty="0"/>
              <a:t> + 1/2H2O2</a:t>
            </a:r>
            <a:r>
              <a:rPr lang="en-PH" altLang="en-US" sz="2800" baseline="-25000" dirty="0"/>
              <a:t> </a:t>
            </a:r>
            <a:r>
              <a:rPr lang="en-PH" altLang="en-US" sz="2800" dirty="0"/>
              <a:t> </a:t>
            </a:r>
            <a:r>
              <a:rPr lang="en-PH" altLang="en-US" sz="2800" dirty="0">
                <a:sym typeface="Wingdings" panose="05000000000000000000" pitchFamily="2" charset="2"/>
              </a:rPr>
              <a:t></a:t>
            </a:r>
            <a:r>
              <a:rPr lang="en-PH" altLang="en-US" sz="2800" dirty="0"/>
              <a:t> 						[Co(NH</a:t>
            </a:r>
            <a:r>
              <a:rPr lang="en-PH" altLang="en-US" sz="2800" baseline="-25000" dirty="0"/>
              <a:t>3</a:t>
            </a:r>
            <a:r>
              <a:rPr lang="en-PH" altLang="en-US" sz="2800" dirty="0"/>
              <a:t>)</a:t>
            </a:r>
            <a:r>
              <a:rPr lang="en-PH" altLang="en-US" sz="2800" baseline="-25000" dirty="0"/>
              <a:t>4</a:t>
            </a:r>
            <a:r>
              <a:rPr lang="en-PH" altLang="en-US" sz="2800" dirty="0"/>
              <a:t>CO</a:t>
            </a:r>
            <a:r>
              <a:rPr lang="en-PH" altLang="en-US" sz="2800" baseline="-25000" dirty="0"/>
              <a:t>3</a:t>
            </a:r>
            <a:r>
              <a:rPr lang="en-PH" altLang="en-US" sz="2800" dirty="0"/>
              <a:t>]</a:t>
            </a:r>
            <a:r>
              <a:rPr lang="en-PH" altLang="en-US" sz="2800" baseline="30000" dirty="0"/>
              <a:t>+</a:t>
            </a:r>
            <a:r>
              <a:rPr lang="en-PH" altLang="en-US" sz="2800" dirty="0"/>
              <a:t> + H</a:t>
            </a:r>
            <a:r>
              <a:rPr lang="en-PH" altLang="en-US" sz="2800" baseline="-25000" dirty="0"/>
              <a:t>2</a:t>
            </a:r>
            <a:r>
              <a:rPr lang="en-PH" altLang="en-US" sz="2800" dirty="0"/>
              <a:t>O</a:t>
            </a:r>
            <a:endParaRPr lang="en-US" alt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839655" y="2594189"/>
            <a:ext cx="6096000" cy="21729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fa-IR" altLang="en-US" sz="2600" dirty="0">
                <a:solidFill>
                  <a:prstClr val="black"/>
                </a:solidFill>
              </a:rPr>
              <a:t>  کبالت( </a:t>
            </a:r>
            <a:r>
              <a:rPr lang="en-US" altLang="en-US" sz="2600" dirty="0">
                <a:solidFill>
                  <a:prstClr val="black"/>
                </a:solidFill>
              </a:rPr>
              <a:t> III</a:t>
            </a:r>
            <a:r>
              <a:rPr lang="fa-IR" altLang="en-US" sz="2600" dirty="0">
                <a:solidFill>
                  <a:prstClr val="black"/>
                </a:solidFill>
              </a:rPr>
              <a:t>) در آب ناپایدار است در محلولهای آبی فقط با لیگاندهای قوی می تواند حضور داشته باشد .</a:t>
            </a:r>
          </a:p>
          <a:p>
            <a:pPr marL="273050" indent="-273050" algn="r" rtl="1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</a:pPr>
            <a:r>
              <a:rPr lang="fa-IR" altLang="en-US" sz="2600" dirty="0">
                <a:solidFill>
                  <a:prstClr val="black"/>
                </a:solidFill>
              </a:rPr>
              <a:t>حلالیت کمپلکس  کبالت(</a:t>
            </a:r>
            <a:r>
              <a:rPr lang="en-US" altLang="en-US" sz="2600" dirty="0">
                <a:solidFill>
                  <a:prstClr val="black"/>
                </a:solidFill>
              </a:rPr>
              <a:t>III</a:t>
            </a:r>
            <a:r>
              <a:rPr lang="fa-IR" altLang="en-US" sz="2600" dirty="0">
                <a:solidFill>
                  <a:prstClr val="black"/>
                </a:solidFill>
              </a:rPr>
              <a:t> ) حاصل  در آب پائین است. لذا با سرد کردن بلورهای کمپلکس کربناتو تشکیل می شوند.</a:t>
            </a:r>
            <a:endParaRPr lang="en-US" alt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2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80276" y="1051606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6518476" y="1202200"/>
            <a:ext cx="41196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1.7 g ;</a:t>
            </a: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کربناتو تترا آمین کبالت(</a:t>
            </a:r>
            <a:r>
              <a:rPr lang="en-US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III</a:t>
            </a: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)</a:t>
            </a:r>
            <a:r>
              <a:rPr lang="en-US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در</a:t>
            </a:r>
            <a:r>
              <a:rPr lang="en-US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mL</a:t>
            </a: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20  آب</a:t>
            </a:r>
            <a:endParaRPr lang="en-US" altLang="en-US" sz="24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6823276" y="2343612"/>
            <a:ext cx="2971800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3mL, </a:t>
            </a:r>
            <a:r>
              <a:rPr lang="en-US" altLang="en-US" sz="2400" dirty="0" err="1">
                <a:solidFill>
                  <a:prstClr val="black"/>
                </a:solidFill>
                <a:latin typeface="Constantia" panose="02030602050306030303" pitchFamily="18" charset="0"/>
              </a:rPr>
              <a:t>HCl</a:t>
            </a:r>
            <a:r>
              <a:rPr lang="en-US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غلیظ تا خارج شدن تمام گاز</a:t>
            </a:r>
            <a:endParaRPr lang="en-US" altLang="en-US" sz="24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6670876" y="3271466"/>
            <a:ext cx="327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افزایش آمونیاک غلیظ تا خنثی شدن اسید+ </a:t>
            </a:r>
            <a:r>
              <a:rPr lang="en-US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mL</a:t>
            </a: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2 دیگر و کمی حرارت ملایم</a:t>
            </a:r>
            <a:endParaRPr lang="en-US" altLang="en-US" sz="24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6551812" y="4674707"/>
            <a:ext cx="3048000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افزایش </a:t>
            </a:r>
            <a:r>
              <a:rPr lang="en-US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Constantia" panose="02030602050306030303" pitchFamily="18" charset="0"/>
              </a:rPr>
              <a:t>HCl</a:t>
            </a: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en-US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mL</a:t>
            </a: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20 غلیظ و حرارت دادن </a:t>
            </a:r>
            <a:endParaRPr lang="en-US" altLang="en-US" sz="24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355383" y="3755913"/>
            <a:ext cx="4921250" cy="33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680276" y="6157006"/>
            <a:ext cx="228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onstantia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5832676" y="1585005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832676" y="3871006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5832676" y="27280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>
            <a:off x="5832676" y="50902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6670876" y="5893907"/>
            <a:ext cx="3048000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سرد کردن برای تشکیل بلورها</a:t>
            </a:r>
            <a:endParaRPr lang="en-US" altLang="en-US" sz="24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946976" y="643439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738309" y="868697"/>
            <a:ext cx="4119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تهیه کلرو پنتا آمین کبالت(</a:t>
            </a:r>
            <a:r>
              <a:rPr lang="en-US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III</a:t>
            </a:r>
            <a:r>
              <a:rPr lang="fa-IR" altLang="en-US" sz="2400" dirty="0">
                <a:solidFill>
                  <a:prstClr val="black"/>
                </a:solidFill>
                <a:latin typeface="Constantia" panose="02030602050306030303" pitchFamily="18" charset="0"/>
              </a:rPr>
              <a:t> ) کلرید</a:t>
            </a:r>
            <a:endParaRPr lang="en-US" altLang="en-US" sz="24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2914" y="0"/>
            <a:ext cx="96359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Preparation of [</a:t>
            </a:r>
            <a:r>
              <a:rPr lang="en-US" altLang="en-US" sz="5000" dirty="0" err="1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CoCl</a:t>
            </a:r>
            <a:r>
              <a:rPr lang="en-US" alt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(NH</a:t>
            </a:r>
            <a:r>
              <a:rPr lang="en-US" altLang="en-US" sz="5000" baseline="-2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3</a:t>
            </a:r>
            <a:r>
              <a:rPr lang="en-US" alt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)</a:t>
            </a:r>
            <a:r>
              <a:rPr lang="en-US" altLang="en-US" sz="5000" baseline="-2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5</a:t>
            </a:r>
            <a:r>
              <a:rPr lang="en-US" altLang="en-US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]Cl</a:t>
            </a:r>
            <a:r>
              <a:rPr lang="en-US" altLang="en-US" sz="5000" baseline="-2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76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2514600" y="838200"/>
            <a:ext cx="76962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concentrated </a:t>
            </a:r>
            <a:r>
              <a:rPr lang="en-US" altLang="en-US" dirty="0" err="1"/>
              <a:t>HCl</a:t>
            </a:r>
            <a:r>
              <a:rPr lang="en-US" altLang="en-US" dirty="0"/>
              <a:t> was added dropwise to expel CO</a:t>
            </a:r>
            <a:r>
              <a:rPr lang="en-US" altLang="en-US" baseline="-25000" dirty="0"/>
              <a:t>2</a:t>
            </a:r>
            <a:r>
              <a:rPr lang="en-US" altLang="en-US" dirty="0"/>
              <a:t> evident as evolution of gas. </a:t>
            </a:r>
          </a:p>
          <a:p>
            <a:pPr eaLnBrk="1" hangingPunct="1"/>
            <a:r>
              <a:rPr lang="en-US" altLang="en-US" dirty="0"/>
              <a:t>Also this makes the reaction forward to attain equilibrium, stated by the Le </a:t>
            </a:r>
            <a:r>
              <a:rPr lang="en-US" altLang="en-US" dirty="0" err="1"/>
              <a:t>Chatelier’s</a:t>
            </a:r>
            <a:r>
              <a:rPr lang="en-US" altLang="en-US" dirty="0"/>
              <a:t> principle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PH" altLang="en-US" dirty="0"/>
              <a:t>[Co(NH</a:t>
            </a:r>
            <a:r>
              <a:rPr lang="en-PH" altLang="en-US" baseline="-25000" dirty="0"/>
              <a:t>3</a:t>
            </a:r>
            <a:r>
              <a:rPr lang="en-PH" altLang="en-US" dirty="0"/>
              <a:t>)</a:t>
            </a:r>
            <a:r>
              <a:rPr lang="en-PH" altLang="en-US" baseline="-25000" dirty="0"/>
              <a:t>4</a:t>
            </a:r>
            <a:r>
              <a:rPr lang="en-PH" altLang="en-US" dirty="0"/>
              <a:t>CO</a:t>
            </a:r>
            <a:r>
              <a:rPr lang="en-PH" altLang="en-US" baseline="-25000" dirty="0"/>
              <a:t>3</a:t>
            </a:r>
            <a:r>
              <a:rPr lang="en-PH" altLang="en-US" dirty="0"/>
              <a:t>]</a:t>
            </a:r>
            <a:r>
              <a:rPr lang="en-PH" altLang="en-US" baseline="30000" dirty="0"/>
              <a:t>+ </a:t>
            </a:r>
            <a:r>
              <a:rPr lang="en-PH" altLang="en-US" dirty="0"/>
              <a:t>+ 2H</a:t>
            </a:r>
            <a:r>
              <a:rPr lang="en-PH" altLang="en-US" baseline="-25000" dirty="0"/>
              <a:t>3</a:t>
            </a:r>
            <a:r>
              <a:rPr lang="en-PH" altLang="en-US" dirty="0"/>
              <a:t>O</a:t>
            </a:r>
            <a:r>
              <a:rPr lang="en-PH" altLang="en-US" baseline="30000" dirty="0"/>
              <a:t>+</a:t>
            </a:r>
            <a:r>
              <a:rPr lang="en-PH" altLang="en-US" dirty="0"/>
              <a:t>  </a:t>
            </a:r>
            <a:r>
              <a:rPr lang="en-PH" altLang="en-US" dirty="0">
                <a:sym typeface="Wingdings" panose="05000000000000000000" pitchFamily="2" charset="2"/>
              </a:rPr>
              <a:t></a:t>
            </a:r>
            <a:r>
              <a:rPr lang="en-PH" altLang="en-US" dirty="0"/>
              <a:t>  [Co(NH</a:t>
            </a:r>
            <a:r>
              <a:rPr lang="en-PH" altLang="en-US" baseline="-25000" dirty="0"/>
              <a:t>3</a:t>
            </a:r>
            <a:r>
              <a:rPr lang="en-PH" altLang="en-US" dirty="0"/>
              <a:t>)</a:t>
            </a:r>
            <a:r>
              <a:rPr lang="en-PH" altLang="en-US" baseline="-25000" dirty="0"/>
              <a:t>4</a:t>
            </a:r>
            <a:r>
              <a:rPr lang="en-PH" altLang="en-US" dirty="0"/>
              <a:t>(H</a:t>
            </a:r>
            <a:r>
              <a:rPr lang="en-PH" altLang="en-US" baseline="-25000" dirty="0"/>
              <a:t>2</a:t>
            </a:r>
            <a:r>
              <a:rPr lang="en-PH" altLang="en-US" dirty="0"/>
              <a:t>O)</a:t>
            </a:r>
            <a:r>
              <a:rPr lang="en-PH" altLang="en-US" baseline="-25000" dirty="0"/>
              <a:t>2</a:t>
            </a:r>
            <a:r>
              <a:rPr lang="en-PH" altLang="en-US" dirty="0"/>
              <a:t>]</a:t>
            </a:r>
            <a:r>
              <a:rPr lang="en-PH" altLang="en-US" baseline="30000" dirty="0"/>
              <a:t>3+</a:t>
            </a:r>
            <a:r>
              <a:rPr lang="en-PH" altLang="en-US" dirty="0"/>
              <a:t> 						+ CO</a:t>
            </a:r>
            <a:r>
              <a:rPr lang="en-PH" altLang="en-US" baseline="-25000" dirty="0"/>
              <a:t>2</a:t>
            </a:r>
            <a:r>
              <a:rPr lang="en-PH" altLang="en-US" dirty="0"/>
              <a:t> + H</a:t>
            </a:r>
            <a:r>
              <a:rPr lang="en-PH" altLang="en-US" baseline="-25000" dirty="0"/>
              <a:t>2</a:t>
            </a:r>
            <a:r>
              <a:rPr lang="en-PH" altLang="en-US" dirty="0"/>
              <a:t>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0880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0" y="1752600"/>
            <a:ext cx="3352800" cy="3352800"/>
          </a:xfrm>
        </p:spPr>
        <p:txBody>
          <a:bodyPr/>
          <a:lstStyle/>
          <a:p>
            <a:pPr eaLnBrk="1" hangingPunct="1"/>
            <a:r>
              <a:rPr lang="en-PH" altLang="en-US"/>
              <a:t>CO</a:t>
            </a:r>
            <a:r>
              <a:rPr lang="en-PH" altLang="en-US" baseline="-25000"/>
              <a:t>3</a:t>
            </a:r>
            <a:r>
              <a:rPr lang="en-PH" altLang="en-US" baseline="30000"/>
              <a:t>2-</a:t>
            </a:r>
            <a:r>
              <a:rPr lang="en-PH" altLang="en-US"/>
              <a:t> was just replaced by water through ligand substitution reaction</a:t>
            </a:r>
            <a:endParaRPr lang="en-US" alt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5" t="37842" r="25426" b="39943"/>
          <a:stretch>
            <a:fillRect/>
          </a:stretch>
        </p:blipFill>
        <p:spPr bwMode="auto">
          <a:xfrm>
            <a:off x="2590801" y="152400"/>
            <a:ext cx="40306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3" t="40623" r="23703" b="35487"/>
          <a:stretch>
            <a:fillRect/>
          </a:stretch>
        </p:blipFill>
        <p:spPr bwMode="auto">
          <a:xfrm>
            <a:off x="2286000" y="3886200"/>
            <a:ext cx="472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3"/>
          <p:cNvSpPr>
            <a:spLocks noChangeArrowheads="1"/>
          </p:cNvSpPr>
          <p:nvPr/>
        </p:nvSpPr>
        <p:spPr bwMode="auto">
          <a:xfrm rot="10800000">
            <a:off x="4114800" y="2667001"/>
            <a:ext cx="762000" cy="989013"/>
          </a:xfrm>
          <a:prstGeom prst="upArrow">
            <a:avLst>
              <a:gd name="adj1" fmla="val 50000"/>
              <a:gd name="adj2" fmla="val 2500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1524001" y="272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Constantia" panose="02030602050306030303" pitchFamily="18" charset="0"/>
            </a:endParaRPr>
          </a:p>
        </p:txBody>
      </p:sp>
      <p:sp>
        <p:nvSpPr>
          <p:cNvPr id="36873" name="Rectangle 6"/>
          <p:cNvSpPr>
            <a:spLocks noChangeArrowheads="1"/>
          </p:cNvSpPr>
          <p:nvPr/>
        </p:nvSpPr>
        <p:spPr bwMode="auto">
          <a:xfrm>
            <a:off x="5542002" y="1917070"/>
            <a:ext cx="11079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10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6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 algn="r" rtl="1" eaLnBrk="1" hangingPunct="1"/>
            <a:r>
              <a:rPr lang="fa-IR" altLang="en-US" dirty="0"/>
              <a:t> افزایش آمونیاک جهت خنثی کردن اسید و تامین آمونیاک</a:t>
            </a:r>
            <a:endParaRPr lang="en-PH" altLang="en-US" dirty="0"/>
          </a:p>
          <a:p>
            <a:pPr algn="r" rtl="1" eaLnBrk="1" hangingPunct="1"/>
            <a:r>
              <a:rPr lang="fa-IR" altLang="en-US" dirty="0"/>
              <a:t>حرارت دادن بخاطر این است که واکنش تعادلی است و جهت پیش بردن واکنش در جهت نوشته شده</a:t>
            </a:r>
            <a:endParaRPr lang="en-PH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PH" altLang="en-US" dirty="0"/>
              <a:t>[Co(NH</a:t>
            </a:r>
            <a:r>
              <a:rPr lang="en-PH" altLang="en-US" baseline="-25000" dirty="0"/>
              <a:t>3</a:t>
            </a:r>
            <a:r>
              <a:rPr lang="en-PH" altLang="en-US" dirty="0"/>
              <a:t>)</a:t>
            </a:r>
            <a:r>
              <a:rPr lang="en-PH" altLang="en-US" baseline="-25000" dirty="0"/>
              <a:t>4</a:t>
            </a:r>
            <a:r>
              <a:rPr lang="en-PH" altLang="en-US" dirty="0"/>
              <a:t>(H</a:t>
            </a:r>
            <a:r>
              <a:rPr lang="en-PH" altLang="en-US" baseline="-25000" dirty="0"/>
              <a:t>2</a:t>
            </a:r>
            <a:r>
              <a:rPr lang="en-PH" altLang="en-US" dirty="0"/>
              <a:t>O)</a:t>
            </a:r>
            <a:r>
              <a:rPr lang="en-PH" altLang="en-US" baseline="-25000" dirty="0"/>
              <a:t>2</a:t>
            </a:r>
            <a:r>
              <a:rPr lang="en-PH" altLang="en-US" dirty="0"/>
              <a:t>]</a:t>
            </a:r>
            <a:r>
              <a:rPr lang="en-PH" altLang="en-US" baseline="30000" dirty="0"/>
              <a:t>3+</a:t>
            </a:r>
            <a:r>
              <a:rPr lang="en-PH" altLang="en-US" dirty="0"/>
              <a:t> + NH</a:t>
            </a:r>
            <a:r>
              <a:rPr lang="en-PH" altLang="en-US" baseline="-25000" dirty="0"/>
              <a:t>3 </a:t>
            </a:r>
            <a:r>
              <a:rPr lang="en-PH" altLang="en-US" dirty="0"/>
              <a:t> </a:t>
            </a:r>
            <a:r>
              <a:rPr lang="en-PH" altLang="en-US" dirty="0">
                <a:sym typeface="Wingdings" panose="05000000000000000000" pitchFamily="2" charset="2"/>
              </a:rPr>
              <a:t></a:t>
            </a:r>
            <a:r>
              <a:rPr lang="en-PH" altLang="en-US" dirty="0"/>
              <a:t>  							[Co(NH</a:t>
            </a:r>
            <a:r>
              <a:rPr lang="en-PH" altLang="en-US" baseline="-25000" dirty="0"/>
              <a:t>3</a:t>
            </a:r>
            <a:r>
              <a:rPr lang="en-PH" altLang="en-US" dirty="0"/>
              <a:t>)</a:t>
            </a:r>
            <a:r>
              <a:rPr lang="en-PH" altLang="en-US" baseline="-25000" dirty="0"/>
              <a:t>5</a:t>
            </a:r>
            <a:r>
              <a:rPr lang="en-PH" altLang="en-US" dirty="0"/>
              <a:t>(H</a:t>
            </a:r>
            <a:r>
              <a:rPr lang="en-PH" altLang="en-US" baseline="-25000" dirty="0"/>
              <a:t>2</a:t>
            </a:r>
            <a:r>
              <a:rPr lang="en-PH" altLang="en-US" dirty="0"/>
              <a:t>O)]</a:t>
            </a:r>
            <a:r>
              <a:rPr lang="en-PH" altLang="en-US" baseline="30000" dirty="0"/>
              <a:t>3+</a:t>
            </a:r>
            <a:r>
              <a:rPr lang="en-PH" altLang="en-US" dirty="0"/>
              <a:t> + H</a:t>
            </a:r>
            <a:r>
              <a:rPr lang="en-PH" altLang="en-US" baseline="-25000" dirty="0"/>
              <a:t>2</a:t>
            </a:r>
            <a:r>
              <a:rPr lang="en-PH" altLang="en-US" dirty="0"/>
              <a:t>O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51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987" y="478381"/>
            <a:ext cx="116094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/>
              <a:t> ایزومر:</a:t>
            </a:r>
          </a:p>
          <a:p>
            <a:pPr algn="r" rtl="1"/>
            <a:r>
              <a:rPr lang="fa-I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دو ترکیب که </a:t>
            </a:r>
            <a:r>
              <a:rPr lang="fa-IR" sz="2800" b="0" i="0" u="sng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فرمول مولکولی</a:t>
            </a:r>
            <a:r>
              <a:rPr lang="fa-I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یکسان ولی </a:t>
            </a:r>
            <a:r>
              <a:rPr lang="fa-IR" sz="2800" b="0" i="0" u="sng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آرایش اتمی</a:t>
            </a:r>
            <a:r>
              <a:rPr lang="fa-I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متفاوت داشته باشد </a:t>
            </a:r>
            <a:r>
              <a:rPr lang="fa-IR" sz="2800" b="0" i="0" dirty="0">
                <a:solidFill>
                  <a:srgbClr val="008000"/>
                </a:solidFill>
                <a:effectLst/>
                <a:latin typeface="tahoma" panose="020B0604030504040204" pitchFamily="34" charset="0"/>
              </a:rPr>
              <a:t>ایزومر</a:t>
            </a:r>
            <a:r>
              <a:rPr lang="fa-I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نامیده می‌شوند</a:t>
            </a:r>
            <a:endParaRPr lang="fa-IR" sz="2800" dirty="0"/>
          </a:p>
          <a:p>
            <a:pPr algn="r" rtl="1"/>
            <a:endParaRPr lang="fa-IR" sz="2800" dirty="0"/>
          </a:p>
          <a:p>
            <a:pPr algn="r" rtl="1"/>
            <a:r>
              <a:rPr lang="fa-IR" sz="2800" dirty="0"/>
              <a:t>ایزومری ساختاری:</a:t>
            </a:r>
          </a:p>
          <a:p>
            <a:pPr algn="r" rtl="1"/>
            <a:r>
              <a:rPr lang="fa-I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ایزومری ساختمانی بوسیله ترکیباتی که در </a:t>
            </a:r>
            <a:r>
              <a:rPr lang="fa-IR" sz="2800" b="0" i="0" u="sng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فضای کوئوردیناسیون</a:t>
            </a:r>
            <a:r>
              <a:rPr lang="fa-IR" sz="2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خود لیگاندهای متفاوتی دارند نمایش داده می‌شود</a:t>
            </a:r>
            <a:r>
              <a:rPr lang="fa-IR" sz="2800" dirty="0"/>
              <a:t>. انواع ایزومری ساختاری:ایزومری هیدرات، ایزومری یونش ، </a:t>
            </a:r>
            <a:r>
              <a:rPr lang="fa-IR" sz="2800" dirty="0">
                <a:solidFill>
                  <a:schemeClr val="accent6"/>
                </a:solidFill>
              </a:rPr>
              <a:t>ایزومری اتصال</a:t>
            </a:r>
            <a:r>
              <a:rPr lang="fa-IR" sz="2800" dirty="0"/>
              <a:t>، ایزومری لیگاند، ایزومری کئوردیناسیون، ایزومری پلیمریزاسیون  </a:t>
            </a:r>
          </a:p>
          <a:p>
            <a:pPr algn="r" rtl="1"/>
            <a:r>
              <a:rPr lang="fa-IR" sz="2800" dirty="0"/>
              <a:t>ایزومری فضایی:</a:t>
            </a:r>
          </a:p>
          <a:p>
            <a:pPr algn="r" rtl="1"/>
            <a:r>
              <a:rPr lang="fa-IR" sz="2800" b="0" i="0" dirty="0">
                <a:solidFill>
                  <a:srgbClr val="202122"/>
                </a:solidFill>
                <a:effectLst/>
                <a:latin typeface=".Arabic UI Text"/>
              </a:rPr>
              <a:t>نوع خاصی از انواع </a:t>
            </a:r>
            <a:r>
              <a:rPr lang="fa-IR" sz="2800" b="0" i="0" u="none" strike="noStrike" dirty="0">
                <a:solidFill>
                  <a:srgbClr val="0B0080"/>
                </a:solidFill>
                <a:effectLst/>
                <a:latin typeface=".Arabic UI Text"/>
                <a:hlinkClick r:id="rId2" tooltip="همپار"/>
              </a:rPr>
              <a:t>ایزومرها</a:t>
            </a:r>
            <a:r>
              <a:rPr lang="fa-IR" sz="2800" b="0" i="0" dirty="0">
                <a:solidFill>
                  <a:srgbClr val="202122"/>
                </a:solidFill>
                <a:effectLst/>
                <a:latin typeface=".Arabic UI Text"/>
              </a:rPr>
              <a:t> که تنها در نحوهٔ قرار گرفتن لیگاندها(اتم ها) در فضا ی اطراف اتم مرکزی با یکدیگر اختلاف دارند اما از نظر چگونگی اتصال لیگاندها( اتم‌ها) به یکدیگر مشابه هستند استرئو ایزومر یا ایزومر فضایی نامیده می‌شوند. انواع ایزومری فضایی: ایزومری هندسی، ایزومری نوری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1073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676400" y="914401"/>
            <a:ext cx="8686800" cy="5211763"/>
          </a:xfrm>
        </p:spPr>
        <p:txBody>
          <a:bodyPr/>
          <a:lstStyle/>
          <a:p>
            <a:pPr eaLnBrk="1" hangingPunct="1"/>
            <a:r>
              <a:rPr lang="en-PH" altLang="en-US" dirty="0"/>
              <a:t>. Water ligands are displace</a:t>
            </a:r>
            <a:r>
              <a:rPr lang="en-US" altLang="en-US" dirty="0"/>
              <a:t>d</a:t>
            </a:r>
            <a:r>
              <a:rPr lang="en-PH" altLang="en-US" dirty="0"/>
              <a:t> due to addition on concentrated </a:t>
            </a:r>
            <a:r>
              <a:rPr lang="en-PH" altLang="en-US" dirty="0" err="1"/>
              <a:t>HCl</a:t>
            </a:r>
            <a:r>
              <a:rPr lang="en-PH" altLang="en-US" dirty="0"/>
              <a:t> which contributed large amounts of reacting chloride ions and also combined with heating the mixture in steam bath which allowed the evaporation of water.</a:t>
            </a:r>
          </a:p>
          <a:p>
            <a:pPr eaLnBrk="1" hangingPunct="1"/>
            <a:endParaRPr lang="en-PH" altLang="en-US" dirty="0"/>
          </a:p>
          <a:p>
            <a:pPr eaLnBrk="1" hangingPunct="1"/>
            <a:r>
              <a:rPr lang="en-PH" altLang="en-US" dirty="0"/>
              <a:t>[Co(NH</a:t>
            </a:r>
            <a:r>
              <a:rPr lang="en-PH" altLang="en-US" baseline="-25000" dirty="0"/>
              <a:t>3</a:t>
            </a:r>
            <a:r>
              <a:rPr lang="en-PH" altLang="en-US" dirty="0"/>
              <a:t>)</a:t>
            </a:r>
            <a:r>
              <a:rPr lang="en-PH" altLang="en-US" baseline="-25000" dirty="0"/>
              <a:t>5</a:t>
            </a:r>
            <a:r>
              <a:rPr lang="en-PH" altLang="en-US" dirty="0"/>
              <a:t>(H</a:t>
            </a:r>
            <a:r>
              <a:rPr lang="en-PH" altLang="en-US" baseline="-25000" dirty="0"/>
              <a:t>2</a:t>
            </a:r>
            <a:r>
              <a:rPr lang="en-PH" altLang="en-US" dirty="0"/>
              <a:t>O)]</a:t>
            </a:r>
            <a:r>
              <a:rPr lang="en-PH" altLang="en-US" baseline="30000" dirty="0"/>
              <a:t>3+</a:t>
            </a:r>
            <a:r>
              <a:rPr lang="en-PH" altLang="en-US" dirty="0"/>
              <a:t> + 3Cl</a:t>
            </a:r>
            <a:r>
              <a:rPr lang="en-PH" altLang="en-US" baseline="30000" dirty="0"/>
              <a:t>-  </a:t>
            </a:r>
            <a:r>
              <a:rPr lang="en-PH" altLang="en-US" dirty="0">
                <a:sym typeface="Wingdings" panose="05000000000000000000" pitchFamily="2" charset="2"/>
              </a:rPr>
              <a:t></a:t>
            </a:r>
            <a:r>
              <a:rPr lang="en-PH" altLang="en-US" dirty="0"/>
              <a:t>  [Co(NH</a:t>
            </a:r>
            <a:r>
              <a:rPr lang="en-PH" altLang="en-US" baseline="-25000" dirty="0"/>
              <a:t>3</a:t>
            </a:r>
            <a:r>
              <a:rPr lang="en-PH" altLang="en-US" dirty="0"/>
              <a:t>)</a:t>
            </a:r>
            <a:r>
              <a:rPr lang="en-PH" altLang="en-US" baseline="-25000" dirty="0"/>
              <a:t>5</a:t>
            </a:r>
            <a:r>
              <a:rPr lang="en-PH" altLang="en-US" dirty="0"/>
              <a:t>Cl]Cl</a:t>
            </a:r>
            <a:r>
              <a:rPr lang="en-PH" altLang="en-US" baseline="-25000" dirty="0"/>
              <a:t>2</a:t>
            </a:r>
            <a:r>
              <a:rPr lang="en-PH" altLang="en-US" dirty="0"/>
              <a:t> + H</a:t>
            </a:r>
            <a:r>
              <a:rPr lang="en-PH" altLang="en-US" baseline="-25000" dirty="0"/>
              <a:t>2</a:t>
            </a:r>
            <a:r>
              <a:rPr lang="en-PH" altLang="en-US" dirty="0"/>
              <a:t>O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4131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598" y="-2993"/>
            <a:ext cx="8229600" cy="8342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Preparation of </a:t>
            </a:r>
            <a:r>
              <a:rPr lang="en-PH" dirty="0"/>
              <a:t>[Co(NH</a:t>
            </a:r>
            <a:r>
              <a:rPr lang="en-PH" baseline="-25000" dirty="0"/>
              <a:t>3</a:t>
            </a:r>
            <a:r>
              <a:rPr lang="en-PH" dirty="0"/>
              <a:t>)</a:t>
            </a:r>
            <a:r>
              <a:rPr lang="en-PH" baseline="-25000" dirty="0"/>
              <a:t>5</a:t>
            </a:r>
            <a:r>
              <a:rPr lang="en-PH" dirty="0"/>
              <a:t>ONO]Cl</a:t>
            </a:r>
            <a:r>
              <a:rPr lang="en-PH" baseline="-25000" dirty="0"/>
              <a:t>2 </a:t>
            </a:r>
            <a:endParaRPr lang="en-US" dirty="0"/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2362200" y="1145620"/>
            <a:ext cx="6550306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onstantia" panose="02030602050306030303" pitchFamily="18" charset="0"/>
              </a:rPr>
              <a:t>5 grams [</a:t>
            </a:r>
            <a:r>
              <a:rPr lang="en-US" altLang="en-US" sz="3200" dirty="0" err="1">
                <a:latin typeface="Constantia" panose="02030602050306030303" pitchFamily="18" charset="0"/>
              </a:rPr>
              <a:t>Co</a:t>
            </a:r>
            <a:r>
              <a:rPr lang="en-US" altLang="en-US" sz="3200" dirty="0" err="1">
                <a:solidFill>
                  <a:srgbClr val="FF0000"/>
                </a:solidFill>
                <a:latin typeface="Constantia" panose="02030602050306030303" pitchFamily="18" charset="0"/>
              </a:rPr>
              <a:t>Cl</a:t>
            </a:r>
            <a:r>
              <a:rPr lang="en-US" altLang="en-US" sz="3200" dirty="0">
                <a:latin typeface="Constantia" panose="02030602050306030303" pitchFamily="18" charset="0"/>
              </a:rPr>
              <a:t>(NH</a:t>
            </a:r>
            <a:r>
              <a:rPr lang="en-US" altLang="en-US" sz="3200" baseline="-25000" dirty="0">
                <a:latin typeface="Constantia" panose="02030602050306030303" pitchFamily="18" charset="0"/>
              </a:rPr>
              <a:t>3</a:t>
            </a:r>
            <a:r>
              <a:rPr lang="en-US" altLang="en-US" sz="3200" dirty="0">
                <a:latin typeface="Constantia" panose="02030602050306030303" pitchFamily="18" charset="0"/>
              </a:rPr>
              <a:t>)</a:t>
            </a:r>
            <a:r>
              <a:rPr lang="en-US" altLang="en-US" sz="3200" baseline="-25000" dirty="0">
                <a:latin typeface="Constantia" panose="02030602050306030303" pitchFamily="18" charset="0"/>
              </a:rPr>
              <a:t>5</a:t>
            </a:r>
            <a:r>
              <a:rPr lang="en-US" altLang="en-US" sz="3200" dirty="0">
                <a:latin typeface="Constantia" panose="02030602050306030303" pitchFamily="18" charset="0"/>
              </a:rPr>
              <a:t>]Cl2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4225857" y="3570266"/>
            <a:ext cx="7826073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nstantia" panose="02030602050306030303" pitchFamily="18" charset="0"/>
              </a:rPr>
              <a:t>NaNO2, </a:t>
            </a:r>
            <a:r>
              <a:rPr lang="en-US" altLang="en-US" sz="2800" dirty="0" err="1">
                <a:latin typeface="Constantia" panose="02030602050306030303" pitchFamily="18" charset="0"/>
              </a:rPr>
              <a:t>HCl</a:t>
            </a:r>
            <a:endParaRPr lang="en-US" altLang="en-US" sz="2800" dirty="0">
              <a:latin typeface="Constantia" panose="02030602050306030303" pitchFamily="18" charset="0"/>
            </a:endParaRPr>
          </a:p>
        </p:txBody>
      </p:sp>
      <p:sp>
        <p:nvSpPr>
          <p:cNvPr id="46086" name="Content Placeholder 2"/>
          <p:cNvSpPr txBox="1">
            <a:spLocks/>
          </p:cNvSpPr>
          <p:nvPr/>
        </p:nvSpPr>
        <p:spPr bwMode="auto">
          <a:xfrm>
            <a:off x="3463857" y="4292497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onstantia" panose="02030602050306030303" pitchFamily="18" charset="0"/>
              </a:rPr>
              <a:t>Filter</a:t>
            </a:r>
          </a:p>
        </p:txBody>
      </p:sp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5380367" y="4914514"/>
            <a:ext cx="4202574" cy="830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onstantia" panose="02030602050306030303" pitchFamily="18" charset="0"/>
              </a:rPr>
              <a:t>Washing cold water then with alcohol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530082" y="2902681"/>
            <a:ext cx="2343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86300" y="4586282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904706" y="475789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92457" y="2903474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787608" y="228703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281667" y="2112858"/>
            <a:ext cx="7826073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en-US" sz="2800" dirty="0">
                <a:latin typeface="Constantia" panose="02030602050306030303" pitchFamily="18" charset="0"/>
              </a:rPr>
              <a:t>1.5</a:t>
            </a:r>
            <a:r>
              <a:rPr lang="en-US" altLang="en-US" sz="2800" dirty="0">
                <a:latin typeface="Constantia" panose="02030602050306030303" pitchFamily="18" charset="0"/>
              </a:rPr>
              <a:t> mL concentrated ammonia in 25 mL water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34885" y="2714444"/>
            <a:ext cx="6493539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Constantia" panose="02030602050306030303" pitchFamily="18" charset="0"/>
              </a:rPr>
              <a:t>Filterate</a:t>
            </a:r>
            <a:r>
              <a:rPr lang="en-US" altLang="en-US" sz="2800" dirty="0">
                <a:latin typeface="Constantia" panose="02030602050306030303" pitchFamily="18" charset="0"/>
              </a:rPr>
              <a:t>, dilute </a:t>
            </a:r>
            <a:r>
              <a:rPr lang="en-US" altLang="en-US" sz="2800" dirty="0" err="1">
                <a:latin typeface="Constantia" panose="02030602050306030303" pitchFamily="18" charset="0"/>
              </a:rPr>
              <a:t>HCl</a:t>
            </a:r>
            <a:endParaRPr lang="en-US" altLang="en-US" sz="2800" dirty="0">
              <a:latin typeface="Constantia" panose="02030602050306030303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17946" y="383925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36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/>
          <a:lstStyle/>
          <a:p>
            <a:pPr eaLnBrk="1" hangingPunct="1"/>
            <a:r>
              <a:rPr lang="en-PH" altLang="en-US" dirty="0"/>
              <a:t>Filtrate was then treated with HCl to provide chloride ions and NaNO</a:t>
            </a:r>
            <a:r>
              <a:rPr lang="en-PH" altLang="en-US" baseline="-25000" dirty="0"/>
              <a:t>2 </a:t>
            </a:r>
            <a:r>
              <a:rPr lang="en-PH" altLang="en-US" dirty="0"/>
              <a:t>to provide the nitrite ion.</a:t>
            </a:r>
          </a:p>
          <a:p>
            <a:pPr eaLnBrk="1" hangingPunct="1"/>
            <a:r>
              <a:rPr lang="en-PH" altLang="en-US" baseline="-25000" dirty="0"/>
              <a:t> </a:t>
            </a:r>
            <a:r>
              <a:rPr lang="en-PH" altLang="en-US" dirty="0"/>
              <a:t>Theoretically :red-orange in color</a:t>
            </a:r>
          </a:p>
          <a:p>
            <a:pPr eaLnBrk="1" hangingPunct="1"/>
            <a:r>
              <a:rPr lang="en-PH" altLang="en-US" dirty="0"/>
              <a:t>In the experiment: light-yellow brown precipitate. 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PH" altLang="en-US" dirty="0"/>
              <a:t>[Co(NH</a:t>
            </a:r>
            <a:r>
              <a:rPr lang="en-PH" altLang="en-US" baseline="-25000" dirty="0"/>
              <a:t>3</a:t>
            </a:r>
            <a:r>
              <a:rPr lang="en-PH" altLang="en-US" dirty="0"/>
              <a:t>)</a:t>
            </a:r>
            <a:r>
              <a:rPr lang="en-PH" altLang="en-US" baseline="-25000" dirty="0"/>
              <a:t>5</a:t>
            </a:r>
            <a:r>
              <a:rPr lang="en-PH" altLang="en-US" dirty="0"/>
              <a:t> H</a:t>
            </a:r>
            <a:r>
              <a:rPr lang="en-PH" altLang="en-US" baseline="-25000" dirty="0"/>
              <a:t>2</a:t>
            </a:r>
            <a:r>
              <a:rPr lang="en-PH" altLang="en-US" dirty="0"/>
              <a:t>O]</a:t>
            </a:r>
            <a:r>
              <a:rPr lang="en-PH" altLang="en-US" baseline="30000" dirty="0"/>
              <a:t>3+</a:t>
            </a:r>
            <a:r>
              <a:rPr lang="en-PH" altLang="en-US" dirty="0"/>
              <a:t> + Cl</a:t>
            </a:r>
            <a:r>
              <a:rPr lang="en-PH" altLang="en-US" baseline="30000" dirty="0"/>
              <a:t>-  </a:t>
            </a:r>
            <a:r>
              <a:rPr lang="en-PH" altLang="en-US" dirty="0"/>
              <a:t>+ NO</a:t>
            </a:r>
            <a:r>
              <a:rPr lang="en-PH" altLang="en-US" baseline="-25000" dirty="0"/>
              <a:t>2</a:t>
            </a:r>
            <a:r>
              <a:rPr lang="en-PH" altLang="en-US" baseline="30000" dirty="0"/>
              <a:t>-</a:t>
            </a:r>
            <a:r>
              <a:rPr lang="en-PH" altLang="en-US" dirty="0"/>
              <a:t>  </a:t>
            </a:r>
            <a:r>
              <a:rPr lang="en-PH" altLang="en-US" dirty="0">
                <a:sym typeface="Wingdings" panose="05000000000000000000" pitchFamily="2" charset="2"/>
              </a:rPr>
              <a:t></a:t>
            </a:r>
            <a:r>
              <a:rPr lang="en-PH" altLang="en-US" dirty="0"/>
              <a:t> H</a:t>
            </a:r>
            <a:r>
              <a:rPr lang="en-PH" altLang="en-US" baseline="-25000" dirty="0"/>
              <a:t>2</a:t>
            </a:r>
            <a:r>
              <a:rPr lang="en-PH" altLang="en-US" dirty="0"/>
              <a:t>O + 			[Co(NH</a:t>
            </a:r>
            <a:r>
              <a:rPr lang="en-PH" altLang="en-US" baseline="-25000" dirty="0"/>
              <a:t>3</a:t>
            </a:r>
            <a:r>
              <a:rPr lang="en-PH" altLang="en-US" dirty="0"/>
              <a:t>)</a:t>
            </a:r>
            <a:r>
              <a:rPr lang="en-PH" altLang="en-US" baseline="-25000" dirty="0"/>
              <a:t>5</a:t>
            </a:r>
            <a:r>
              <a:rPr lang="en-PH" altLang="en-US" dirty="0"/>
              <a:t>ONO]Cl</a:t>
            </a:r>
            <a:r>
              <a:rPr lang="en-PH" altLang="en-US" baseline="-25000" dirty="0"/>
              <a:t>2 </a:t>
            </a:r>
            <a:r>
              <a:rPr lang="en-PH" altLang="en-US" dirty="0"/>
              <a:t>+ H</a:t>
            </a:r>
            <a:r>
              <a:rPr lang="en-PH" altLang="en-US" baseline="-25000" dirty="0"/>
              <a:t>2</a:t>
            </a:r>
            <a:r>
              <a:rPr lang="en-PH" altLang="en-US" dirty="0"/>
              <a:t>O	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8297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2971800"/>
          </a:xfrm>
        </p:spPr>
        <p:txBody>
          <a:bodyPr/>
          <a:lstStyle/>
          <a:p>
            <a:pPr eaLnBrk="1" hangingPunct="1"/>
            <a:r>
              <a:rPr lang="en-PH" altLang="en-US" dirty="0"/>
              <a:t>reactive species is actually not [Co(NH</a:t>
            </a:r>
            <a:r>
              <a:rPr lang="en-PH" altLang="en-US" baseline="-25000" dirty="0"/>
              <a:t>3</a:t>
            </a:r>
            <a:r>
              <a:rPr lang="en-PH" altLang="en-US" dirty="0"/>
              <a:t>)</a:t>
            </a:r>
            <a:r>
              <a:rPr lang="en-PH" altLang="en-US" baseline="-25000" dirty="0"/>
              <a:t>5</a:t>
            </a:r>
            <a:r>
              <a:rPr lang="en-PH" altLang="en-US" dirty="0"/>
              <a:t> H</a:t>
            </a:r>
            <a:r>
              <a:rPr lang="en-PH" altLang="en-US" baseline="-25000" dirty="0"/>
              <a:t>2</a:t>
            </a:r>
            <a:r>
              <a:rPr lang="en-PH" altLang="en-US" dirty="0"/>
              <a:t>O]</a:t>
            </a:r>
            <a:r>
              <a:rPr lang="en-PH" altLang="en-US" baseline="30000" dirty="0"/>
              <a:t>3+ </a:t>
            </a:r>
            <a:r>
              <a:rPr lang="en-PH" altLang="en-US" dirty="0"/>
              <a:t>but the conjugate base of the complex, </a:t>
            </a:r>
            <a:r>
              <a:rPr lang="en-US" altLang="en-US" dirty="0"/>
              <a:t>[Co(NH</a:t>
            </a:r>
            <a:r>
              <a:rPr lang="en-US" altLang="en-US" baseline="-25000" dirty="0"/>
              <a:t>3</a:t>
            </a:r>
            <a:r>
              <a:rPr lang="en-US" altLang="en-US" dirty="0"/>
              <a:t>)</a:t>
            </a:r>
            <a:r>
              <a:rPr lang="en-US" altLang="en-US" baseline="-25000" dirty="0"/>
              <a:t>5</a:t>
            </a:r>
            <a:r>
              <a:rPr lang="en-US" altLang="en-US" dirty="0"/>
              <a:t>(OH)]</a:t>
            </a:r>
            <a:r>
              <a:rPr lang="en-US" altLang="en-US" baseline="30000" dirty="0"/>
              <a:t>2+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This reacts with N</a:t>
            </a:r>
            <a:r>
              <a:rPr lang="en-US" altLang="en-US" baseline="-25000" dirty="0"/>
              <a:t>2</a:t>
            </a:r>
            <a:r>
              <a:rPr lang="en-US" altLang="en-US" dirty="0"/>
              <a:t>O</a:t>
            </a:r>
            <a:r>
              <a:rPr lang="en-US" altLang="en-US" baseline="-25000" dirty="0"/>
              <a:t>3</a:t>
            </a:r>
            <a:r>
              <a:rPr lang="en-US" altLang="en-US" dirty="0"/>
              <a:t> to form the </a:t>
            </a:r>
            <a:r>
              <a:rPr lang="en-US" altLang="en-US" dirty="0" err="1"/>
              <a:t>nitrito</a:t>
            </a:r>
            <a:r>
              <a:rPr lang="en-US" altLang="en-US" dirty="0"/>
              <a:t> isomer and nitrous acid, HNO</a:t>
            </a:r>
            <a:r>
              <a:rPr lang="en-US" altLang="en-US" baseline="-25000" dirty="0"/>
              <a:t>2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2226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1905000" y="457201"/>
            <a:ext cx="8229600" cy="3916363"/>
          </a:xfrm>
        </p:spPr>
        <p:txBody>
          <a:bodyPr/>
          <a:lstStyle/>
          <a:p>
            <a:pPr eaLnBrk="1" hangingPunct="1"/>
            <a:r>
              <a:rPr lang="en-US" altLang="en-US"/>
              <a:t>In here, the oxygen bonded to the Cobalt ion in the nitrito complex was originally from the water ligand, and not from the nitrite ion ligand.</a:t>
            </a:r>
          </a:p>
          <a:p>
            <a:pPr eaLnBrk="1" hangingPunct="1"/>
            <a:endParaRPr lang="en-US" altLang="en-US"/>
          </a:p>
        </p:txBody>
      </p:sp>
      <p:pic>
        <p:nvPicPr>
          <p:cNvPr id="53251" name="Picture 3" descr="chemistry-img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43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5287963"/>
          </a:xfrm>
        </p:spPr>
        <p:txBody>
          <a:bodyPr/>
          <a:lstStyle/>
          <a:p>
            <a:pPr eaLnBrk="1" hangingPunct="1"/>
            <a:r>
              <a:rPr lang="en-PH" altLang="en-US"/>
              <a:t>Formation of the nitro product is more favourable since the product is more resonance stabilized.</a:t>
            </a:r>
          </a:p>
          <a:p>
            <a:pPr eaLnBrk="1" hangingPunct="1"/>
            <a:endParaRPr lang="en-PH" altLang="en-US"/>
          </a:p>
          <a:p>
            <a:pPr eaLnBrk="1" hangingPunct="1"/>
            <a:r>
              <a:rPr lang="en-PH" altLang="en-US"/>
              <a:t>Co-N bond is stronger than Co-O bond because oxygen is more electronegative than nitrogen making the bond with cobalt less strong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769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29518" y="1020763"/>
            <a:ext cx="10972800" cy="4389437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57348" name="Picture 4" descr="chemistry-img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0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1981200" y="2057400"/>
            <a:ext cx="8229600" cy="3352800"/>
          </a:xfrm>
        </p:spPr>
        <p:txBody>
          <a:bodyPr/>
          <a:lstStyle/>
          <a:p>
            <a:pPr eaLnBrk="1" hangingPunct="1"/>
            <a:endParaRPr lang="en-PH" altLang="en-US" dirty="0"/>
          </a:p>
          <a:p>
            <a:pPr eaLnBrk="1" hangingPunct="1"/>
            <a:r>
              <a:rPr lang="en-PH" altLang="en-US" dirty="0"/>
              <a:t>The </a:t>
            </a:r>
            <a:r>
              <a:rPr lang="en-GB" altLang="en-US" dirty="0" err="1"/>
              <a:t>nitrito</a:t>
            </a:r>
            <a:r>
              <a:rPr lang="en-GB" altLang="en-US" dirty="0"/>
              <a:t> isomer is the kinetically labile product since it forms immediately due to a low activation energy.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3280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3429000"/>
          </a:xfrm>
        </p:spPr>
        <p:txBody>
          <a:bodyPr/>
          <a:lstStyle/>
          <a:p>
            <a:pPr eaLnBrk="1" hangingPunct="1"/>
            <a:r>
              <a:rPr lang="en-GB" altLang="en-US"/>
              <a:t>Heating the nitrito isomer increases the kinetic energy of molecules and therefore more nitrito- molecules have enough energy to overcome the activation E barrier to form the thermodynamically stable nitro isomer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5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. upon standing, isomerization of nitrito to nitro isomer can also occur since there is enough time for the equilibrium to be reached. </a:t>
            </a:r>
          </a:p>
          <a:p>
            <a:pPr eaLnBrk="1" hangingPunct="1"/>
            <a:r>
              <a:rPr lang="en-GB" altLang="en-US"/>
              <a:t>Heating simply speeds up the rate for reaching equilibrium of a reaction. 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15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770" y="722640"/>
            <a:ext cx="109843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b="1" dirty="0">
                <a:solidFill>
                  <a:srgbClr val="FF0000"/>
                </a:solidFill>
              </a:rPr>
              <a:t>ایزومری اتصال</a:t>
            </a:r>
            <a:r>
              <a:rPr lang="fa-IR" sz="2800" dirty="0"/>
              <a:t>:</a:t>
            </a:r>
          </a:p>
          <a:p>
            <a:pPr algn="just" rtl="1"/>
            <a:r>
              <a:rPr lang="fa-IR" sz="2800" dirty="0"/>
              <a:t>این نوع ایزومری زمانی اتفاق می افتد که دست کم، یکی از لیگاندها دارای دو اتم کئوردیناسیون دهنده داشته باشد و در شرایط معینی تنها یکی از آن اتمهای دهنده بتواند به اتم مرکزی کئوردینه شود. به این نوع از لیگاندها لیگاندهای دوسردندانه یا </a:t>
            </a:r>
            <a:r>
              <a:rPr lang="en-US" sz="2800" dirty="0"/>
              <a:t>  </a:t>
            </a:r>
            <a:r>
              <a:rPr lang="fa-IR" sz="2800" dirty="0"/>
              <a:t>  </a:t>
            </a:r>
            <a:r>
              <a:rPr lang="en-US" sz="2800" dirty="0"/>
              <a:t> </a:t>
            </a:r>
            <a:r>
              <a:rPr lang="en-US" sz="2800" dirty="0" err="1"/>
              <a:t>ambidente</a:t>
            </a:r>
            <a:r>
              <a:rPr lang="en-US" sz="2800" dirty="0"/>
              <a:t> ligand</a:t>
            </a:r>
            <a:r>
              <a:rPr lang="fa-IR" sz="2800" dirty="0"/>
              <a:t> لیگاند گویند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638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Exposing the nitro isomer on UV light resulted to the formation of nitrito isomer. This is because nitrito isomer requires lower energy to form and is kinetically favored.</a:t>
            </a:r>
          </a:p>
          <a:p>
            <a:pPr eaLnBrk="1" hangingPunct="1"/>
            <a:r>
              <a:rPr lang="en-GB" altLang="en-US"/>
              <a:t> Therefore, the nitro isomer is considered as the more stable isomer at room conditions, upon aging and heating.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450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43401"/>
            <a:ext cx="8229600" cy="17827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/>
              <a:t>- </a:t>
            </a:r>
            <a:r>
              <a:rPr lang="en-PH" dirty="0" err="1"/>
              <a:t>nitropentaamminenitritocobalt</a:t>
            </a:r>
            <a:r>
              <a:rPr lang="en-PH" dirty="0"/>
              <a:t>(III) chloride, [Co(NH</a:t>
            </a:r>
            <a:r>
              <a:rPr lang="en-PH" baseline="-25000" dirty="0"/>
              <a:t>3</a:t>
            </a:r>
            <a:r>
              <a:rPr lang="en-PH" dirty="0"/>
              <a:t>)</a:t>
            </a:r>
            <a:r>
              <a:rPr lang="en-PH" baseline="-25000" dirty="0"/>
              <a:t>5</a:t>
            </a:r>
            <a:r>
              <a:rPr lang="en-PH" dirty="0"/>
              <a:t>NO</a:t>
            </a:r>
            <a:r>
              <a:rPr lang="en-PH" baseline="-25000" dirty="0"/>
              <a:t>2</a:t>
            </a:r>
            <a:r>
              <a:rPr lang="en-PH" dirty="0"/>
              <a:t>]Cl</a:t>
            </a:r>
            <a:r>
              <a:rPr lang="en-PH" baseline="-25000" dirty="0"/>
              <a:t>2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PH" dirty="0"/>
              <a:t>--- </a:t>
            </a:r>
            <a:r>
              <a:rPr lang="en-PH" dirty="0" err="1"/>
              <a:t>nitritopentaamminenitritocobalt</a:t>
            </a:r>
            <a:r>
              <a:rPr lang="en-PH" dirty="0"/>
              <a:t>(III) chloride, [Co(NH</a:t>
            </a:r>
            <a:r>
              <a:rPr lang="en-PH" baseline="-25000" dirty="0"/>
              <a:t>3</a:t>
            </a:r>
            <a:r>
              <a:rPr lang="en-PH" dirty="0"/>
              <a:t>)</a:t>
            </a:r>
            <a:r>
              <a:rPr lang="en-PH" baseline="-25000" dirty="0"/>
              <a:t>5</a:t>
            </a:r>
            <a:r>
              <a:rPr lang="en-PH" dirty="0"/>
              <a:t>ONO]Cl</a:t>
            </a:r>
            <a:r>
              <a:rPr lang="en-PH" baseline="-25000" dirty="0"/>
              <a:t>2</a:t>
            </a:r>
            <a:r>
              <a:rPr lang="en-PH" dirty="0"/>
              <a:t>, freshly prepared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PH" dirty="0"/>
              <a:t>……. </a:t>
            </a:r>
            <a:r>
              <a:rPr lang="en-PH" dirty="0" err="1"/>
              <a:t>nitritopentaamminenitritocobalt</a:t>
            </a:r>
            <a:r>
              <a:rPr lang="en-PH" dirty="0"/>
              <a:t>(III) chloride, [Co(NH</a:t>
            </a:r>
            <a:r>
              <a:rPr lang="en-PH" baseline="-25000" dirty="0"/>
              <a:t>3</a:t>
            </a:r>
            <a:r>
              <a:rPr lang="en-PH" dirty="0"/>
              <a:t>)</a:t>
            </a:r>
            <a:r>
              <a:rPr lang="en-PH" baseline="-25000" dirty="0"/>
              <a:t>5</a:t>
            </a:r>
            <a:r>
              <a:rPr lang="en-PH" dirty="0"/>
              <a:t>ONO]Cl</a:t>
            </a:r>
            <a:r>
              <a:rPr lang="en-PH" baseline="-25000" dirty="0"/>
              <a:t>2, </a:t>
            </a:r>
            <a:r>
              <a:rPr lang="en-PH" dirty="0"/>
              <a:t>aged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/>
          </a:p>
        </p:txBody>
      </p:sp>
      <p:pic>
        <p:nvPicPr>
          <p:cNvPr id="64516" name="Picture 3" descr="EPSON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98" y="491343"/>
            <a:ext cx="7696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879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214132"/>
            <a:ext cx="2476982" cy="379774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IR spectroscopy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556355"/>
              </p:ext>
            </p:extLst>
          </p:nvPr>
        </p:nvGraphicFramePr>
        <p:xfrm>
          <a:off x="2083442" y="404019"/>
          <a:ext cx="8256609" cy="6165790"/>
        </p:xfrm>
        <a:graphic>
          <a:graphicData uri="http://schemas.openxmlformats.org/drawingml/2006/table">
            <a:tbl>
              <a:tblPr/>
              <a:tblGrid>
                <a:gridCol w="137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923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 dirty="0">
                          <a:latin typeface="Arial Narrow"/>
                          <a:ea typeface="Calibri"/>
                          <a:cs typeface="Times New Roman"/>
                        </a:rPr>
                        <a:t>Nitro Isomer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 dirty="0">
                          <a:latin typeface="Arial Narrow"/>
                          <a:ea typeface="Calibri"/>
                          <a:cs typeface="Times New Roman"/>
                        </a:rPr>
                        <a:t>(Fresh Sample)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 dirty="0" err="1">
                          <a:latin typeface="Arial Narrow"/>
                          <a:ea typeface="Calibri"/>
                          <a:cs typeface="Times New Roman"/>
                        </a:rPr>
                        <a:t>Nitrito</a:t>
                      </a:r>
                      <a:r>
                        <a:rPr lang="en-PH" sz="1800" dirty="0">
                          <a:latin typeface="Arial Narrow"/>
                          <a:ea typeface="Calibri"/>
                          <a:cs typeface="Times New Roman"/>
                        </a:rPr>
                        <a:t> Isomer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 dirty="0">
                          <a:latin typeface="Arial Narrow"/>
                          <a:ea typeface="Calibri"/>
                          <a:cs typeface="Times New Roman"/>
                        </a:rPr>
                        <a:t>(Fresh Sample)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Nitrito Isomer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(Aged Sample)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Mode of Vibration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Wavenumber (cm</a:t>
                      </a:r>
                      <a:r>
                        <a:rPr lang="en-PH" sz="1800" baseline="30000">
                          <a:latin typeface="Arial Narrow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Mode of Vibration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Wavenumber (cm</a:t>
                      </a:r>
                      <a:r>
                        <a:rPr lang="en-PH" sz="1800" baseline="30000">
                          <a:latin typeface="Arial Narrow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Mode of Vibration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Wavenumber (cm</a:t>
                      </a:r>
                      <a:r>
                        <a:rPr lang="en-PH" sz="1800" baseline="30000">
                          <a:latin typeface="Arial Narrow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)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8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scissoring, NH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rocking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845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ONO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scissoring, NH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rocking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850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scissoring, NH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rocking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845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H-N-H asymmetric scissoring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1600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H-N-H symmetric scissoring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1316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H-N-H asymmetric scissoring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1600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8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 asymmetric stretching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1430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H-N-H asymmetric scissoring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1618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 asymmetric stretching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1430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2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NH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 rocking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850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N-O stretching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1060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1460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NH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 rocking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850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84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 dirty="0">
                          <a:latin typeface="Arial Narrow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PH" sz="1800" baseline="-25000" dirty="0">
                          <a:latin typeface="Arial Narrow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PH" sz="1800" dirty="0">
                          <a:latin typeface="Arial Narrow"/>
                          <a:ea typeface="Calibri"/>
                          <a:cs typeface="Times New Roman"/>
                        </a:rPr>
                        <a:t>symmetric stretching, H-N-H symmetric scissoring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 dirty="0">
                          <a:latin typeface="Arial Narrow"/>
                          <a:ea typeface="Calibri"/>
                          <a:cs typeface="Times New Roman"/>
                        </a:rPr>
                        <a:t>1300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8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8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PH" sz="1800" baseline="-25000">
                          <a:latin typeface="Arial Narrow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en-PH" sz="1800">
                          <a:latin typeface="Arial Narrow"/>
                          <a:ea typeface="Calibri"/>
                          <a:cs typeface="Times New Roman"/>
                        </a:rPr>
                        <a:t>symmetric stretching, H-N-H symmetric scissoring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PH" sz="1800" dirty="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089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981200" y="2362200"/>
            <a:ext cx="8229600" cy="2743200"/>
          </a:xfrm>
        </p:spPr>
        <p:txBody>
          <a:bodyPr/>
          <a:lstStyle/>
          <a:p>
            <a:pPr eaLnBrk="1" hangingPunct="1"/>
            <a:r>
              <a:rPr lang="en-GB" altLang="en-US" dirty="0"/>
              <a:t>The spectrum of the aged </a:t>
            </a:r>
            <a:r>
              <a:rPr lang="en-GB" altLang="en-US" dirty="0" err="1"/>
              <a:t>nitrito</a:t>
            </a:r>
            <a:r>
              <a:rPr lang="en-GB" altLang="en-US" dirty="0"/>
              <a:t> isomer is almost identical to the spectrum of the nitro isomer. This proves that as the </a:t>
            </a:r>
            <a:r>
              <a:rPr lang="en-GB" altLang="en-US" dirty="0" err="1"/>
              <a:t>nitrito</a:t>
            </a:r>
            <a:r>
              <a:rPr lang="en-GB" altLang="en-US" dirty="0"/>
              <a:t> isomer aged it becomes the nitro isomer.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473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038600"/>
          </a:xfrm>
        </p:spPr>
        <p:txBody>
          <a:bodyPr/>
          <a:lstStyle/>
          <a:p>
            <a:pPr eaLnBrk="1" hangingPunct="1"/>
            <a:r>
              <a:rPr lang="en-GB" altLang="en-US" dirty="0"/>
              <a:t>On aging </a:t>
            </a:r>
            <a:r>
              <a:rPr lang="en-GB" altLang="en-US" dirty="0" err="1"/>
              <a:t>nitrito</a:t>
            </a:r>
            <a:r>
              <a:rPr lang="en-GB" altLang="en-US" dirty="0"/>
              <a:t> ligand, the spectra showed bands which can be assigned to the nitro ligand. Therefore, the strong bands that decrease in intensity can be assigned to the </a:t>
            </a:r>
            <a:r>
              <a:rPr lang="en-GB" altLang="en-US" dirty="0" err="1"/>
              <a:t>nitrito</a:t>
            </a:r>
            <a:r>
              <a:rPr lang="en-GB" altLang="en-US" dirty="0"/>
              <a:t> isomer which shows the rearrangement of the </a:t>
            </a:r>
            <a:r>
              <a:rPr lang="en-GB" altLang="en-US" dirty="0" err="1"/>
              <a:t>nitrito</a:t>
            </a:r>
            <a:r>
              <a:rPr lang="en-GB" altLang="en-US" dirty="0"/>
              <a:t> isomer to the more stable nitro isomer.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6714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598" y="-2993"/>
            <a:ext cx="8229600" cy="8342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Preparation of </a:t>
            </a:r>
            <a:r>
              <a:rPr lang="en-PH" dirty="0"/>
              <a:t>[Co(NH</a:t>
            </a:r>
            <a:r>
              <a:rPr lang="en-PH" baseline="-25000" dirty="0"/>
              <a:t>3</a:t>
            </a:r>
            <a:r>
              <a:rPr lang="en-PH" dirty="0"/>
              <a:t>)</a:t>
            </a:r>
            <a:r>
              <a:rPr lang="en-PH" baseline="-25000" dirty="0"/>
              <a:t>5</a:t>
            </a:r>
            <a:r>
              <a:rPr lang="en-PH" dirty="0"/>
              <a:t>NO2]Cl</a:t>
            </a:r>
            <a:r>
              <a:rPr lang="en-PH" baseline="-25000" dirty="0"/>
              <a:t>2 </a:t>
            </a:r>
            <a:endParaRPr lang="en-US" dirty="0"/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2362200" y="1145620"/>
            <a:ext cx="6550306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latin typeface="Constantia" panose="02030602050306030303" pitchFamily="18" charset="0"/>
              </a:rPr>
              <a:t>5 grams [</a:t>
            </a:r>
            <a:r>
              <a:rPr lang="en-US" altLang="en-US" sz="3200" dirty="0" err="1">
                <a:latin typeface="Constantia" panose="02030602050306030303" pitchFamily="18" charset="0"/>
              </a:rPr>
              <a:t>CoCl</a:t>
            </a:r>
            <a:r>
              <a:rPr lang="en-US" altLang="en-US" sz="3200" dirty="0">
                <a:latin typeface="Constantia" panose="02030602050306030303" pitchFamily="18" charset="0"/>
              </a:rPr>
              <a:t>(NH</a:t>
            </a:r>
            <a:r>
              <a:rPr lang="en-US" altLang="en-US" sz="3200" baseline="-25000" dirty="0">
                <a:latin typeface="Constantia" panose="02030602050306030303" pitchFamily="18" charset="0"/>
              </a:rPr>
              <a:t>3</a:t>
            </a:r>
            <a:r>
              <a:rPr lang="en-US" altLang="en-US" sz="3200" dirty="0">
                <a:latin typeface="Constantia" panose="02030602050306030303" pitchFamily="18" charset="0"/>
              </a:rPr>
              <a:t>)</a:t>
            </a:r>
            <a:r>
              <a:rPr lang="en-US" altLang="en-US" sz="3200" baseline="-25000" dirty="0">
                <a:latin typeface="Constantia" panose="02030602050306030303" pitchFamily="18" charset="0"/>
              </a:rPr>
              <a:t>5</a:t>
            </a:r>
            <a:r>
              <a:rPr lang="en-US" altLang="en-US" sz="3200" dirty="0">
                <a:latin typeface="Constantia" panose="02030602050306030303" pitchFamily="18" charset="0"/>
              </a:rPr>
              <a:t>]Cl2  / 30mL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4225857" y="3570266"/>
            <a:ext cx="7826073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nstantia" panose="02030602050306030303" pitchFamily="18" charset="0"/>
              </a:rPr>
              <a:t>6 g NaNO2, </a:t>
            </a:r>
            <a:r>
              <a:rPr lang="en-US" altLang="en-US" sz="2800" dirty="0" err="1">
                <a:latin typeface="Constantia" panose="02030602050306030303" pitchFamily="18" charset="0"/>
              </a:rPr>
              <a:t>HCl</a:t>
            </a:r>
            <a:endParaRPr lang="en-US" altLang="en-US" sz="2800" dirty="0">
              <a:latin typeface="Constantia" panose="02030602050306030303" pitchFamily="18" charset="0"/>
            </a:endParaRPr>
          </a:p>
        </p:txBody>
      </p:sp>
      <p:sp>
        <p:nvSpPr>
          <p:cNvPr id="46086" name="Content Placeholder 2"/>
          <p:cNvSpPr txBox="1">
            <a:spLocks/>
          </p:cNvSpPr>
          <p:nvPr/>
        </p:nvSpPr>
        <p:spPr bwMode="auto">
          <a:xfrm>
            <a:off x="2879746" y="554504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3200" dirty="0">
                <a:latin typeface="Constantia" panose="02030602050306030303" pitchFamily="18" charset="0"/>
              </a:rPr>
              <a:t>Filter</a:t>
            </a:r>
          </a:p>
        </p:txBody>
      </p:sp>
      <p:sp>
        <p:nvSpPr>
          <p:cNvPr id="46088" name="TextBox 9"/>
          <p:cNvSpPr txBox="1">
            <a:spLocks noChangeArrowheads="1"/>
          </p:cNvSpPr>
          <p:nvPr/>
        </p:nvSpPr>
        <p:spPr bwMode="auto">
          <a:xfrm>
            <a:off x="4403746" y="6204265"/>
            <a:ext cx="6842499" cy="4616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onstantia" panose="02030602050306030303" pitchFamily="18" charset="0"/>
              </a:rPr>
              <a:t>Washing with alcohol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530082" y="2902681"/>
            <a:ext cx="2343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17946" y="5345246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691557" y="6160318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92457" y="2903474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787608" y="2287032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281667" y="2112858"/>
            <a:ext cx="7826073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nstantia" panose="02030602050306030303" pitchFamily="18" charset="0"/>
              </a:rPr>
              <a:t>5 mL 10% ammonia in 25 mL water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234885" y="2714444"/>
            <a:ext cx="6493539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>
                <a:latin typeface="Constantia" panose="02030602050306030303" pitchFamily="18" charset="0"/>
              </a:rPr>
              <a:t>Filterate</a:t>
            </a:r>
            <a:r>
              <a:rPr lang="en-US" altLang="en-US" sz="2800" dirty="0">
                <a:latin typeface="Constantia" panose="02030602050306030303" pitchFamily="18" charset="0"/>
              </a:rPr>
              <a:t>, cooling, dilute </a:t>
            </a:r>
            <a:r>
              <a:rPr lang="en-US" altLang="en-US" sz="2800" dirty="0" err="1">
                <a:latin typeface="Constantia" panose="02030602050306030303" pitchFamily="18" charset="0"/>
              </a:rPr>
              <a:t>HCl</a:t>
            </a:r>
            <a:endParaRPr lang="en-US" altLang="en-US" sz="2800" dirty="0">
              <a:latin typeface="Constantia" panose="02030602050306030303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17946" y="383925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281666" y="4356714"/>
            <a:ext cx="7826073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nstantia" panose="02030602050306030303" pitchFamily="18" charset="0"/>
              </a:rPr>
              <a:t>Heating, 20 mL </a:t>
            </a:r>
            <a:r>
              <a:rPr lang="en-US" altLang="en-US" sz="2800" dirty="0" err="1">
                <a:latin typeface="Constantia" panose="02030602050306030303" pitchFamily="18" charset="0"/>
              </a:rPr>
              <a:t>HCl</a:t>
            </a:r>
            <a:endParaRPr lang="en-US" altLang="en-US" sz="2800" dirty="0">
              <a:latin typeface="Constantia" panose="02030602050306030303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717946" y="4039044"/>
            <a:ext cx="10958" cy="1704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86391" y="4620138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097807" y="5019167"/>
            <a:ext cx="5539328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nstantia" panose="02030602050306030303" pitchFamily="18" charset="0"/>
              </a:rPr>
              <a:t>Cooling in ice bath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984646" y="6008712"/>
            <a:ext cx="8451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Ambidentate ligands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1600201"/>
            <a:ext cx="4572000" cy="38514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/>
              <a:t>CN- (</a:t>
            </a:r>
            <a:r>
              <a:rPr lang="en-US" dirty="0" err="1"/>
              <a:t>cyano</a:t>
            </a:r>
            <a:r>
              <a:rPr lang="en-US" dirty="0"/>
              <a:t>)  links to C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/>
              <a:t>NC- (</a:t>
            </a:r>
            <a:r>
              <a:rPr lang="en-US" dirty="0" err="1"/>
              <a:t>isocyano</a:t>
            </a:r>
            <a:r>
              <a:rPr lang="en-US" dirty="0"/>
              <a:t>) links to 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/>
              <a:t>OCN- (</a:t>
            </a:r>
            <a:r>
              <a:rPr lang="en-US" dirty="0" err="1"/>
              <a:t>cyanato</a:t>
            </a:r>
            <a:r>
              <a:rPr lang="en-US" dirty="0"/>
              <a:t>) links to O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/>
              <a:t>NCO- (</a:t>
            </a:r>
            <a:r>
              <a:rPr lang="en-US" dirty="0" err="1"/>
              <a:t>isocyanato</a:t>
            </a:r>
            <a:r>
              <a:rPr lang="en-US" dirty="0"/>
              <a:t>) links to 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/>
              <a:t>SCN- (</a:t>
            </a:r>
            <a:r>
              <a:rPr lang="en-US" dirty="0" err="1"/>
              <a:t>thiocyanato</a:t>
            </a:r>
            <a:r>
              <a:rPr lang="en-US" dirty="0"/>
              <a:t>)  links to 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dirty="0"/>
              <a:t> NCS- (</a:t>
            </a:r>
            <a:r>
              <a:rPr lang="en-US" dirty="0" err="1"/>
              <a:t>isothiocyanato</a:t>
            </a:r>
            <a:r>
              <a:rPr lang="en-US" dirty="0"/>
              <a:t>) links to N atoms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8" t="57498" r="28804" b="23543"/>
          <a:stretch>
            <a:fillRect/>
          </a:stretch>
        </p:blipFill>
        <p:spPr bwMode="auto">
          <a:xfrm>
            <a:off x="245963" y="1520142"/>
            <a:ext cx="6324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5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Nitrate 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343400"/>
            <a:ext cx="8229600" cy="2057400"/>
          </a:xfrm>
        </p:spPr>
        <p:txBody>
          <a:bodyPr>
            <a:normAutofit/>
          </a:bodyPr>
          <a:lstStyle/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fa-IR" dirty="0"/>
              <a:t>دو ساختار روزنانسی متفاوت، هریک با بار منفی بر روی اتم اکسیژن متفاوت</a:t>
            </a:r>
          </a:p>
          <a:p>
            <a:pPr marL="274320" indent="-274320" algn="r" rtl="1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 </a:t>
            </a:r>
            <a:r>
              <a:rPr lang="fa-IR" dirty="0"/>
              <a:t> اتصال از طریق جفت غیر پیوندی نیتروژن برای ایزومر نیترو و</a:t>
            </a:r>
            <a:r>
              <a:rPr lang="fa-IR" dirty="0">
                <a:solidFill>
                  <a:prstClr val="black"/>
                </a:solidFill>
              </a:rPr>
              <a:t> اتصال از طریق جفت غیر پیوندی اکسیژن برای ایزومر نیتریتو</a:t>
            </a:r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6" t="47397" r="44370" b="26009"/>
          <a:stretch>
            <a:fillRect/>
          </a:stretch>
        </p:blipFill>
        <p:spPr bwMode="auto">
          <a:xfrm>
            <a:off x="3322964" y="1524000"/>
            <a:ext cx="6434354" cy="26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64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2057400" y="5532438"/>
            <a:ext cx="8077200" cy="1325562"/>
          </a:xfrm>
        </p:spPr>
        <p:txBody>
          <a:bodyPr/>
          <a:lstStyle/>
          <a:p>
            <a:pPr eaLnBrk="1" hangingPunct="1"/>
            <a:r>
              <a:rPr lang="en-US" altLang="en-US" dirty="0"/>
              <a:t>CFSE= </a:t>
            </a:r>
            <a:r>
              <a:rPr lang="en-PH" altLang="en-US" dirty="0"/>
              <a:t>(</a:t>
            </a:r>
            <a:r>
              <a:rPr lang="en-US" altLang="en-US" dirty="0"/>
              <a:t>6Dq x no. of e</a:t>
            </a:r>
            <a:r>
              <a:rPr lang="en-US" altLang="en-US" baseline="30000" dirty="0"/>
              <a:t>-</a:t>
            </a:r>
            <a:r>
              <a:rPr lang="en-US" altLang="en-US" dirty="0"/>
              <a:t>s in </a:t>
            </a:r>
            <a:r>
              <a:rPr lang="en-US" altLang="en-US" i="1" dirty="0" err="1"/>
              <a:t>e</a:t>
            </a:r>
            <a:r>
              <a:rPr lang="en-US" altLang="en-US" i="1" baseline="-25000" dirty="0" err="1"/>
              <a:t>g</a:t>
            </a:r>
            <a:r>
              <a:rPr lang="en-US" altLang="en-US" dirty="0"/>
              <a:t>) – (4Dq x no. of e</a:t>
            </a:r>
            <a:r>
              <a:rPr lang="en-US" altLang="en-US" baseline="30000" dirty="0"/>
              <a:t>-</a:t>
            </a:r>
            <a:r>
              <a:rPr lang="en-US" altLang="en-US" dirty="0"/>
              <a:t>s in t</a:t>
            </a:r>
            <a:r>
              <a:rPr lang="en-US" altLang="en-US" baseline="-25000" dirty="0"/>
              <a:t>2g</a:t>
            </a:r>
            <a:r>
              <a:rPr lang="en-US" altLang="en-US" dirty="0"/>
              <a:t>)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1" t="29269" r="16272" b="15909"/>
          <a:stretch>
            <a:fillRect/>
          </a:stretch>
        </p:blipFill>
        <p:spPr bwMode="auto">
          <a:xfrm>
            <a:off x="2209800" y="381000"/>
            <a:ext cx="7696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98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6" t="66000" r="14063" b="8667"/>
          <a:stretch>
            <a:fillRect/>
          </a:stretch>
        </p:blipFill>
        <p:spPr bwMode="auto">
          <a:xfrm>
            <a:off x="1973483" y="1445871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. Nature of ligand – Spectrochemical series X weak field O middle N strong  field C very strong Crystal Field Splitting – M">
            <a:extLst>
              <a:ext uri="{FF2B5EF4-FFF2-40B4-BE49-F238E27FC236}">
                <a16:creationId xmlns:a16="http://schemas.microsoft.com/office/drawing/2014/main" id="{9066AE0D-2905-461E-98BA-8D1B1CFA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989" y="-73545"/>
            <a:ext cx="3418089" cy="256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Chem Zipper.com......: SPECTROCHEMICAL SERIES:">
            <a:extLst>
              <a:ext uri="{FF2B5EF4-FFF2-40B4-BE49-F238E27FC236}">
                <a16:creationId xmlns:a16="http://schemas.microsoft.com/office/drawing/2014/main" id="{7AFAB3EF-B392-44AD-89C1-0C9CF3BC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49" y="3200166"/>
            <a:ext cx="8565343" cy="28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2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409DB1-1FF0-4EC0-A82F-E4378D4F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5767"/>
            <a:ext cx="12192000" cy="40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4049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1339</Words>
  <Application>Microsoft Office PowerPoint</Application>
  <PresentationFormat>Widescreen</PresentationFormat>
  <Paragraphs>136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.Arabic UI Text</vt:lpstr>
      <vt:lpstr>Arial</vt:lpstr>
      <vt:lpstr>Arial Narrow</vt:lpstr>
      <vt:lpstr>Calibri</vt:lpstr>
      <vt:lpstr>Calibri Light</vt:lpstr>
      <vt:lpstr>Constantia</vt:lpstr>
      <vt:lpstr>Tahoma</vt:lpstr>
      <vt:lpstr>Tahoma</vt:lpstr>
      <vt:lpstr>Wingdings 2</vt:lpstr>
      <vt:lpstr>Office Theme</vt:lpstr>
      <vt:lpstr>Flow</vt:lpstr>
      <vt:lpstr>1_Flow</vt:lpstr>
      <vt:lpstr>2_Flow</vt:lpstr>
      <vt:lpstr>3_Flow</vt:lpstr>
      <vt:lpstr>5_Flow</vt:lpstr>
      <vt:lpstr>4_Flow</vt:lpstr>
      <vt:lpstr>6_Flow</vt:lpstr>
      <vt:lpstr>PowerPoint Presentation</vt:lpstr>
      <vt:lpstr>PowerPoint Presentation</vt:lpstr>
      <vt:lpstr>PowerPoint Presentation</vt:lpstr>
      <vt:lpstr>Ambidentate ligands</vt:lpstr>
      <vt:lpstr>Nitrate 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Preparation of [Co(CO3) (NH3)4]NO3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Preparation of [Co(NH3)5ONO]Cl2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IR spectroscopy</vt:lpstr>
      <vt:lpstr>PowerPoint Presentation</vt:lpstr>
      <vt:lpstr>PowerPoint Presentation</vt:lpstr>
      <vt:lpstr>Preparation of [Co(NH3)5NO2]Cl2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grivani</cp:lastModifiedBy>
  <cp:revision>35</cp:revision>
  <dcterms:created xsi:type="dcterms:W3CDTF">2020-06-07T03:38:00Z</dcterms:created>
  <dcterms:modified xsi:type="dcterms:W3CDTF">2021-10-19T11:24:28Z</dcterms:modified>
</cp:coreProperties>
</file>