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74" r:id="rId5"/>
    <p:sldId id="275" r:id="rId6"/>
    <p:sldId id="276" r:id="rId7"/>
    <p:sldId id="257" r:id="rId8"/>
    <p:sldId id="272" r:id="rId9"/>
    <p:sldId id="258" r:id="rId10"/>
    <p:sldId id="259" r:id="rId11"/>
    <p:sldId id="277" r:id="rId12"/>
    <p:sldId id="271" r:id="rId13"/>
    <p:sldId id="288" r:id="rId14"/>
    <p:sldId id="260" r:id="rId15"/>
    <p:sldId id="262" r:id="rId16"/>
    <p:sldId id="289" r:id="rId17"/>
    <p:sldId id="263" r:id="rId18"/>
    <p:sldId id="264" r:id="rId19"/>
    <p:sldId id="298" r:id="rId20"/>
    <p:sldId id="299" r:id="rId21"/>
    <p:sldId id="284" r:id="rId22"/>
    <p:sldId id="301" r:id="rId23"/>
    <p:sldId id="300" r:id="rId24"/>
    <p:sldId id="303" r:id="rId25"/>
    <p:sldId id="302" r:id="rId26"/>
    <p:sldId id="285" r:id="rId27"/>
    <p:sldId id="265" r:id="rId28"/>
    <p:sldId id="281" r:id="rId29"/>
    <p:sldId id="282" r:id="rId30"/>
    <p:sldId id="266" r:id="rId31"/>
    <p:sldId id="306" r:id="rId32"/>
    <p:sldId id="273" r:id="rId33"/>
    <p:sldId id="267" r:id="rId34"/>
    <p:sldId id="304" r:id="rId35"/>
    <p:sldId id="279" r:id="rId36"/>
    <p:sldId id="290" r:id="rId37"/>
    <p:sldId id="292" r:id="rId38"/>
    <p:sldId id="268" r:id="rId39"/>
    <p:sldId id="269" r:id="rId40"/>
    <p:sldId id="280" r:id="rId41"/>
    <p:sldId id="291" r:id="rId42"/>
    <p:sldId id="296" r:id="rId43"/>
    <p:sldId id="297" r:id="rId44"/>
    <p:sldId id="295" r:id="rId45"/>
    <p:sldId id="305"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5D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8" autoAdjust="0"/>
  </p:normalViewPr>
  <p:slideViewPr>
    <p:cSldViewPr snapToGrid="0">
      <p:cViewPr varScale="1">
        <p:scale>
          <a:sx n="78" d="100"/>
          <a:sy n="78" d="100"/>
        </p:scale>
        <p:origin x="4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D2822-AE98-44D5-833C-9FC22E14A86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07245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D2822-AE98-44D5-833C-9FC22E14A86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13272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D2822-AE98-44D5-833C-9FC22E14A86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12714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D2822-AE98-44D5-833C-9FC22E14A86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41090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CD2822-AE98-44D5-833C-9FC22E14A86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239831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D2822-AE98-44D5-833C-9FC22E14A86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71545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D2822-AE98-44D5-833C-9FC22E14A868}"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16391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D2822-AE98-44D5-833C-9FC22E14A868}"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366323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D2822-AE98-44D5-833C-9FC22E14A868}"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98788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CD2822-AE98-44D5-833C-9FC22E14A86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244441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CD2822-AE98-44D5-833C-9FC22E14A86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86A2-3982-4B56-A946-A5463541A63B}" type="slidenum">
              <a:rPr lang="en-US" smtClean="0"/>
              <a:t>‹#›</a:t>
            </a:fld>
            <a:endParaRPr lang="en-US"/>
          </a:p>
        </p:txBody>
      </p:sp>
    </p:spTree>
    <p:extLst>
      <p:ext uri="{BB962C8B-B14F-4D97-AF65-F5344CB8AC3E}">
        <p14:creationId xmlns:p14="http://schemas.microsoft.com/office/powerpoint/2010/main" val="217022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D2822-AE98-44D5-833C-9FC22E14A868}"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686A2-3982-4B56-A946-A5463541A63B}" type="slidenum">
              <a:rPr lang="en-US" smtClean="0"/>
              <a:t>‹#›</a:t>
            </a:fld>
            <a:endParaRPr lang="en-US"/>
          </a:p>
        </p:txBody>
      </p:sp>
    </p:spTree>
    <p:extLst>
      <p:ext uri="{BB962C8B-B14F-4D97-AF65-F5344CB8AC3E}">
        <p14:creationId xmlns:p14="http://schemas.microsoft.com/office/powerpoint/2010/main" val="223033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png"/><Relationship Id="rId4" Type="http://schemas.openxmlformats.org/officeDocument/2006/relationships/image" Target="../media/image40.emf"/><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70C0"/>
                </a:solidFill>
              </a:rPr>
              <a:t> </a:t>
            </a:r>
            <a:r>
              <a:rPr lang="fa-IR" dirty="0">
                <a:solidFill>
                  <a:srgbClr val="0070C0"/>
                </a:solidFill>
              </a:rPr>
              <a:t> ترمهای طیفی یا حالتهای اتمی</a:t>
            </a:r>
            <a:endParaRPr lang="en-US" dirty="0">
              <a:solidFill>
                <a:srgbClr val="0070C0"/>
              </a:solidFill>
            </a:endParaRPr>
          </a:p>
        </p:txBody>
      </p:sp>
    </p:spTree>
    <p:extLst>
      <p:ext uri="{BB962C8B-B14F-4D97-AF65-F5344CB8AC3E}">
        <p14:creationId xmlns:p14="http://schemas.microsoft.com/office/powerpoint/2010/main" val="157815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528" y="5509259"/>
            <a:ext cx="2322943" cy="1193127"/>
          </a:xfrm>
          <a:prstGeom prst="rect">
            <a:avLst/>
          </a:prstGeom>
        </p:spPr>
      </p:pic>
      <p:sp>
        <p:nvSpPr>
          <p:cNvPr id="2" name="Title 1"/>
          <p:cNvSpPr>
            <a:spLocks noGrp="1"/>
          </p:cNvSpPr>
          <p:nvPr>
            <p:ph type="ctrTitle"/>
          </p:nvPr>
        </p:nvSpPr>
        <p:spPr>
          <a:xfrm>
            <a:off x="0" y="1232664"/>
            <a:ext cx="12103865" cy="3789803"/>
          </a:xfrm>
        </p:spPr>
        <p:txBody>
          <a:bodyPr>
            <a:normAutofit fontScale="90000"/>
          </a:bodyPr>
          <a:lstStyle/>
          <a:p>
            <a:pPr algn="just" rtl="1"/>
            <a:r>
              <a:rPr lang="fa-IR" sz="4400" dirty="0">
                <a:solidFill>
                  <a:schemeClr val="accent6"/>
                </a:solidFill>
              </a:rPr>
              <a:t>این حالت ها با  نماد زیر که نماد </a:t>
            </a:r>
            <a:r>
              <a:rPr lang="fa-IR" sz="4400" dirty="0">
                <a:solidFill>
                  <a:schemeClr val="accent5"/>
                </a:solidFill>
              </a:rPr>
              <a:t>ترم طیفی </a:t>
            </a:r>
            <a:r>
              <a:rPr lang="fa-IR" sz="4400" dirty="0">
                <a:solidFill>
                  <a:schemeClr val="accent6"/>
                </a:solidFill>
              </a:rPr>
              <a:t>نامیده می شود نمایش داده می شودکه از سه بخش تشکیل شده است:</a:t>
            </a:r>
            <a:r>
              <a:rPr lang="fa-IR" sz="3200" dirty="0"/>
              <a:t/>
            </a:r>
            <a:br>
              <a:rPr lang="fa-IR" sz="3200" dirty="0"/>
            </a:br>
            <a:r>
              <a:rPr lang="fa-IR" sz="2400" dirty="0"/>
              <a:t>-</a:t>
            </a:r>
            <a:r>
              <a:rPr lang="fa-IR" sz="4400" dirty="0">
                <a:solidFill>
                  <a:srgbClr val="0070C0"/>
                </a:solidFill>
              </a:rPr>
              <a:t>نماد اندیس </a:t>
            </a:r>
            <a:r>
              <a:rPr lang="en-US" sz="4400" dirty="0">
                <a:solidFill>
                  <a:schemeClr val="accent2"/>
                </a:solidFill>
              </a:rPr>
              <a:t>2s+1</a:t>
            </a:r>
            <a:r>
              <a:rPr lang="fa-IR" sz="4400" dirty="0">
                <a:solidFill>
                  <a:srgbClr val="0070C0"/>
                </a:solidFill>
              </a:rPr>
              <a:t> حالتهای حاصل از برهم کنش های اسپینی را نشان می دهد</a:t>
            </a:r>
            <a:br>
              <a:rPr lang="fa-IR" sz="4400" dirty="0">
                <a:solidFill>
                  <a:srgbClr val="0070C0"/>
                </a:solidFill>
              </a:rPr>
            </a:br>
            <a:r>
              <a:rPr lang="fa-IR" sz="4400" dirty="0">
                <a:solidFill>
                  <a:srgbClr val="00B050"/>
                </a:solidFill>
              </a:rPr>
              <a:t>-  نماد</a:t>
            </a:r>
            <a:r>
              <a:rPr lang="en-US" sz="4400" dirty="0">
                <a:solidFill>
                  <a:schemeClr val="accent5"/>
                </a:solidFill>
              </a:rPr>
              <a:t>L</a:t>
            </a:r>
            <a:r>
              <a:rPr lang="en-US" sz="4400" dirty="0">
                <a:solidFill>
                  <a:srgbClr val="00B050"/>
                </a:solidFill>
              </a:rPr>
              <a:t> </a:t>
            </a:r>
            <a:r>
              <a:rPr lang="fa-IR" sz="4400" dirty="0">
                <a:solidFill>
                  <a:srgbClr val="00B050"/>
                </a:solidFill>
              </a:rPr>
              <a:t> ممان اوربیتال آن حالت را نشان می دهد(حالتهای ناشی از برهم کنش های اوربیتالی را نشان می دهد)</a:t>
            </a:r>
            <a:r>
              <a:rPr lang="fa-IR" sz="4400" dirty="0"/>
              <a:t/>
            </a:r>
            <a:br>
              <a:rPr lang="fa-IR" sz="4400" dirty="0"/>
            </a:br>
            <a:r>
              <a:rPr lang="fa-IR" sz="4400" dirty="0"/>
              <a:t>- </a:t>
            </a:r>
            <a:r>
              <a:rPr lang="fa-IR" sz="4400" dirty="0">
                <a:solidFill>
                  <a:schemeClr val="accent2"/>
                </a:solidFill>
              </a:rPr>
              <a:t>اندیس </a:t>
            </a:r>
            <a:r>
              <a:rPr lang="en-US" sz="4400" dirty="0">
                <a:solidFill>
                  <a:srgbClr val="002060"/>
                </a:solidFill>
              </a:rPr>
              <a:t>J </a:t>
            </a:r>
            <a:r>
              <a:rPr lang="fa-IR" sz="4400" dirty="0">
                <a:solidFill>
                  <a:schemeClr val="accent2"/>
                </a:solidFill>
              </a:rPr>
              <a:t>حالتهای ناشی از برهم کنش های ممان اسپینی و ممان اوربیتالی  را نشان می دهد</a:t>
            </a:r>
            <a:r>
              <a:rPr lang="fa-IR" sz="2400" dirty="0">
                <a:solidFill>
                  <a:schemeClr val="accent2"/>
                </a:solidFill>
              </a:rPr>
              <a:t>. </a:t>
            </a:r>
            <a:r>
              <a:rPr lang="fa-IR" sz="2400" dirty="0"/>
              <a:t/>
            </a:r>
            <a:br>
              <a:rPr lang="fa-IR" sz="2400" dirty="0"/>
            </a:br>
            <a:r>
              <a:rPr lang="fa-IR" sz="2400" dirty="0"/>
              <a:t> </a:t>
            </a:r>
            <a:endParaRPr lang="en-US" sz="2400" dirty="0"/>
          </a:p>
        </p:txBody>
      </p:sp>
      <p:pic>
        <p:nvPicPr>
          <p:cNvPr id="5" name="Picture 4"/>
          <p:cNvPicPr>
            <a:picLocks noChangeAspect="1"/>
          </p:cNvPicPr>
          <p:nvPr/>
        </p:nvPicPr>
        <p:blipFill>
          <a:blip r:embed="rId3"/>
          <a:stretch>
            <a:fillRect/>
          </a:stretch>
        </p:blipFill>
        <p:spPr>
          <a:xfrm>
            <a:off x="3819546" y="5214189"/>
            <a:ext cx="7902401" cy="1488197"/>
          </a:xfrm>
          <a:prstGeom prst="rect">
            <a:avLst/>
          </a:prstGeom>
        </p:spPr>
      </p:pic>
    </p:spTree>
    <p:extLst>
      <p:ext uri="{BB962C8B-B14F-4D97-AF65-F5344CB8AC3E}">
        <p14:creationId xmlns:p14="http://schemas.microsoft.com/office/powerpoint/2010/main" val="19384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847"/>
            <a:ext cx="3816128" cy="3829653"/>
          </a:xfrm>
          <a:prstGeom prst="rect">
            <a:avLst/>
          </a:prstGeom>
        </p:spPr>
      </p:pic>
      <p:pic>
        <p:nvPicPr>
          <p:cNvPr id="3" name="Picture 2"/>
          <p:cNvPicPr>
            <a:picLocks noChangeAspect="1"/>
          </p:cNvPicPr>
          <p:nvPr/>
        </p:nvPicPr>
        <p:blipFill>
          <a:blip r:embed="rId3"/>
          <a:stretch>
            <a:fillRect/>
          </a:stretch>
        </p:blipFill>
        <p:spPr>
          <a:xfrm>
            <a:off x="7318405" y="20847"/>
            <a:ext cx="4863046" cy="3488596"/>
          </a:xfrm>
          <a:prstGeom prst="rect">
            <a:avLst/>
          </a:prstGeom>
        </p:spPr>
      </p:pic>
      <p:pic>
        <p:nvPicPr>
          <p:cNvPr id="4" name="Picture 3"/>
          <p:cNvPicPr>
            <a:picLocks noChangeAspect="1"/>
          </p:cNvPicPr>
          <p:nvPr/>
        </p:nvPicPr>
        <p:blipFill>
          <a:blip r:embed="rId4"/>
          <a:stretch>
            <a:fillRect/>
          </a:stretch>
        </p:blipFill>
        <p:spPr>
          <a:xfrm>
            <a:off x="3816128" y="320209"/>
            <a:ext cx="2966174" cy="3189234"/>
          </a:xfrm>
          <a:prstGeom prst="rect">
            <a:avLst/>
          </a:prstGeom>
        </p:spPr>
      </p:pic>
      <p:pic>
        <p:nvPicPr>
          <p:cNvPr id="5" name="Picture 4"/>
          <p:cNvPicPr>
            <a:picLocks noChangeAspect="1"/>
          </p:cNvPicPr>
          <p:nvPr/>
        </p:nvPicPr>
        <p:blipFill>
          <a:blip r:embed="rId5"/>
          <a:stretch>
            <a:fillRect/>
          </a:stretch>
        </p:blipFill>
        <p:spPr>
          <a:xfrm>
            <a:off x="3411709" y="3983888"/>
            <a:ext cx="4189930" cy="2989211"/>
          </a:xfrm>
          <a:prstGeom prst="rect">
            <a:avLst/>
          </a:prstGeom>
        </p:spPr>
      </p:pic>
    </p:spTree>
    <p:extLst>
      <p:ext uri="{BB962C8B-B14F-4D97-AF65-F5344CB8AC3E}">
        <p14:creationId xmlns:p14="http://schemas.microsoft.com/office/powerpoint/2010/main" val="298711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760" y="310056"/>
            <a:ext cx="10515600" cy="4200458"/>
          </a:xfrm>
        </p:spPr>
        <p:txBody>
          <a:bodyPr>
            <a:normAutofit/>
          </a:bodyPr>
          <a:lstStyle/>
          <a:p>
            <a:pPr algn="just" rtl="1"/>
            <a:r>
              <a:rPr lang="fa-IR" sz="3200" dirty="0">
                <a:solidFill>
                  <a:schemeClr val="accent6"/>
                </a:solidFill>
              </a:rPr>
              <a:t>اوربیتالهایی  که کاملا پر هستند ممان مغناطیسی اسپینی واوربیتالی صفر دارند و لذا </a:t>
            </a:r>
            <a:r>
              <a:rPr lang="fa-IR" sz="3200" dirty="0">
                <a:solidFill>
                  <a:srgbClr val="0070C0"/>
                </a:solidFill>
              </a:rPr>
              <a:t>الکترونهای اوربیتالی که در حا ل پر شدن است </a:t>
            </a:r>
            <a:r>
              <a:rPr lang="fa-IR" sz="3200" dirty="0">
                <a:solidFill>
                  <a:schemeClr val="accent6"/>
                </a:solidFill>
              </a:rPr>
              <a:t>در بوجود آمدن حالتهای مختلف برای یک اتم موثر است و اوربیتالهای پرشده قبل از آن دربوجود آمدن حالتهای مختلف تاثیری ندارند زیرا ترم مربوط به آرایش های پر، برابر</a:t>
            </a:r>
            <a:r>
              <a:rPr lang="en-US" sz="3200" dirty="0">
                <a:solidFill>
                  <a:schemeClr val="accent6"/>
                </a:solidFill>
              </a:rPr>
              <a:t>     </a:t>
            </a:r>
            <a:r>
              <a:rPr lang="fa-IR" sz="3200" dirty="0">
                <a:solidFill>
                  <a:schemeClr val="accent6"/>
                </a:solidFill>
              </a:rPr>
              <a:t> می شود که در هر ترم دیگری  ضرب شود همان ترم خواهد شد و تغییری در آن نمی دهد . بنابر این ، فقط آرایش </a:t>
            </a:r>
            <a:r>
              <a:rPr lang="fa-IR" sz="3200" dirty="0" smtClean="0">
                <a:solidFill>
                  <a:schemeClr val="accent6"/>
                </a:solidFill>
              </a:rPr>
              <a:t>اوربیتالی(یا اوربیتالهایی) </a:t>
            </a:r>
            <a:r>
              <a:rPr lang="fa-IR" sz="3200" dirty="0">
                <a:solidFill>
                  <a:schemeClr val="accent6"/>
                </a:solidFill>
              </a:rPr>
              <a:t>که در حال پرشدن است برای نوشتن حالتهای اتمی یا ترم در نظر گرفته می شود به عنوان مثال برای اتم کربن آرایش الکترونی </a:t>
            </a:r>
            <a:r>
              <a:rPr lang="en-US" sz="3200" dirty="0">
                <a:solidFill>
                  <a:schemeClr val="accent6"/>
                </a:solidFill>
              </a:rPr>
              <a:t> </a:t>
            </a:r>
            <a:r>
              <a:rPr lang="en-US" sz="3600" dirty="0" smtClean="0"/>
              <a:t>2p</a:t>
            </a:r>
            <a:r>
              <a:rPr lang="en-US" sz="3600" baseline="30000" dirty="0" smtClean="0"/>
              <a:t>2</a:t>
            </a:r>
            <a:r>
              <a:rPr lang="en-US" dirty="0"/>
              <a:t/>
            </a:r>
            <a:br>
              <a:rPr lang="en-US" dirty="0"/>
            </a:br>
            <a:r>
              <a:rPr lang="en-US" sz="3200" dirty="0" smtClean="0">
                <a:solidFill>
                  <a:schemeClr val="accent6"/>
                </a:solidFill>
              </a:rPr>
              <a:t>    </a:t>
            </a:r>
            <a:r>
              <a:rPr lang="fa-IR" sz="3200" dirty="0" smtClean="0">
                <a:solidFill>
                  <a:schemeClr val="accent6"/>
                </a:solidFill>
              </a:rPr>
              <a:t> </a:t>
            </a:r>
            <a:r>
              <a:rPr lang="fa-IR" sz="3200" dirty="0">
                <a:solidFill>
                  <a:schemeClr val="accent6"/>
                </a:solidFill>
              </a:rPr>
              <a:t>و یا برای اتم </a:t>
            </a:r>
            <a:r>
              <a:rPr lang="en-US" sz="3200" dirty="0" err="1">
                <a:solidFill>
                  <a:schemeClr val="accent6"/>
                </a:solidFill>
              </a:rPr>
              <a:t>Ti</a:t>
            </a:r>
            <a:r>
              <a:rPr lang="en-US" sz="3200" dirty="0">
                <a:solidFill>
                  <a:schemeClr val="accent6"/>
                </a:solidFill>
              </a:rPr>
              <a:t> </a:t>
            </a:r>
            <a:r>
              <a:rPr lang="fa-IR" sz="3200" dirty="0">
                <a:solidFill>
                  <a:schemeClr val="accent6"/>
                </a:solidFill>
              </a:rPr>
              <a:t>  آرایش  </a:t>
            </a:r>
            <a:r>
              <a:rPr lang="en-US" sz="3100" dirty="0"/>
              <a:t>3d</a:t>
            </a:r>
            <a:r>
              <a:rPr lang="en-US" sz="3100" baseline="30000" dirty="0"/>
              <a:t>2</a:t>
            </a:r>
            <a:r>
              <a:rPr lang="fa-IR" sz="3200" dirty="0" smtClean="0">
                <a:solidFill>
                  <a:schemeClr val="accent6"/>
                </a:solidFill>
              </a:rPr>
              <a:t>    </a:t>
            </a:r>
            <a:r>
              <a:rPr lang="fa-IR" sz="3200" dirty="0">
                <a:solidFill>
                  <a:schemeClr val="accent6"/>
                </a:solidFill>
              </a:rPr>
              <a:t>درنظر گرفته می شود.</a:t>
            </a:r>
            <a:endParaRPr lang="en-US" sz="3200" dirty="0">
              <a:solidFill>
                <a:schemeClr val="accent6"/>
              </a:solidFill>
            </a:endParaRPr>
          </a:p>
        </p:txBody>
      </p:sp>
      <p:pic>
        <p:nvPicPr>
          <p:cNvPr id="5" name="Picture 4"/>
          <p:cNvPicPr>
            <a:picLocks noChangeAspect="1"/>
          </p:cNvPicPr>
          <p:nvPr/>
        </p:nvPicPr>
        <p:blipFill>
          <a:blip r:embed="rId2"/>
          <a:stretch>
            <a:fillRect/>
          </a:stretch>
        </p:blipFill>
        <p:spPr>
          <a:xfrm>
            <a:off x="2075579" y="2307016"/>
            <a:ext cx="450488" cy="467901"/>
          </a:xfrm>
          <a:prstGeom prst="rect">
            <a:avLst/>
          </a:prstGeom>
        </p:spPr>
      </p:pic>
    </p:spTree>
    <p:extLst>
      <p:ext uri="{BB962C8B-B14F-4D97-AF65-F5344CB8AC3E}">
        <p14:creationId xmlns:p14="http://schemas.microsoft.com/office/powerpoint/2010/main" val="235209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56CDE-9913-43A2-9A73-B89AEC0C48AF}"/>
              </a:ext>
            </a:extLst>
          </p:cNvPr>
          <p:cNvSpPr txBox="1"/>
          <p:nvPr/>
        </p:nvSpPr>
        <p:spPr>
          <a:xfrm>
            <a:off x="2202656" y="2089904"/>
            <a:ext cx="7786687" cy="769441"/>
          </a:xfrm>
          <a:prstGeom prst="rect">
            <a:avLst/>
          </a:prstGeom>
          <a:noFill/>
        </p:spPr>
        <p:txBody>
          <a:bodyPr wrap="square">
            <a:spAutoFit/>
          </a:bodyPr>
          <a:lstStyle/>
          <a:p>
            <a:pPr algn="r" rtl="1"/>
            <a:r>
              <a:rPr lang="fa-IR" sz="4400" b="1" dirty="0">
                <a:solidFill>
                  <a:schemeClr val="accent5"/>
                </a:solidFill>
              </a:rPr>
              <a:t>تعیین ترمهای طیفی یا حالتهای اتمی </a:t>
            </a:r>
            <a:endParaRPr lang="en-US" sz="4400" b="1" dirty="0"/>
          </a:p>
        </p:txBody>
      </p:sp>
    </p:spTree>
    <p:extLst>
      <p:ext uri="{BB962C8B-B14F-4D97-AF65-F5344CB8AC3E}">
        <p14:creationId xmlns:p14="http://schemas.microsoft.com/office/powerpoint/2010/main" val="74819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4593" y="235996"/>
            <a:ext cx="8560796" cy="622158"/>
          </a:xfrm>
        </p:spPr>
        <p:txBody>
          <a:bodyPr>
            <a:normAutofit/>
          </a:bodyPr>
          <a:lstStyle/>
          <a:p>
            <a:pPr algn="just" rtl="1"/>
            <a:r>
              <a:rPr lang="fa-IR" sz="3600" dirty="0">
                <a:solidFill>
                  <a:schemeClr val="accent5"/>
                </a:solidFill>
              </a:rPr>
              <a:t>تعداد ریز حالت ها برای یک آرایش الکترونی:              </a:t>
            </a:r>
            <a:endParaRPr lang="en-US" sz="3600" dirty="0">
              <a:solidFill>
                <a:schemeClr val="accent5"/>
              </a:solidFill>
            </a:endParaRPr>
          </a:p>
        </p:txBody>
      </p:sp>
      <p:sp>
        <p:nvSpPr>
          <p:cNvPr id="3" name="Subtitle 2"/>
          <p:cNvSpPr>
            <a:spLocks noGrp="1"/>
          </p:cNvSpPr>
          <p:nvPr>
            <p:ph type="subTitle" idx="1"/>
          </p:nvPr>
        </p:nvSpPr>
        <p:spPr>
          <a:xfrm>
            <a:off x="2445746" y="3238960"/>
            <a:ext cx="9144000" cy="3073705"/>
          </a:xfrm>
        </p:spPr>
        <p:txBody>
          <a:bodyPr>
            <a:normAutofit/>
          </a:bodyPr>
          <a:lstStyle/>
          <a:p>
            <a:pPr algn="just" rtl="1"/>
            <a:r>
              <a:rPr lang="en-US" dirty="0">
                <a:solidFill>
                  <a:srgbClr val="00B050"/>
                </a:solidFill>
              </a:rPr>
              <a:t>N</a:t>
            </a:r>
            <a:r>
              <a:rPr lang="en-US" dirty="0"/>
              <a:t>=</a:t>
            </a:r>
            <a:r>
              <a:rPr lang="fa-IR" dirty="0"/>
              <a:t> </a:t>
            </a:r>
            <a:r>
              <a:rPr lang="fa-IR" dirty="0">
                <a:solidFill>
                  <a:schemeClr val="accent6"/>
                </a:solidFill>
              </a:rPr>
              <a:t>تعداد اوربیتالهای در حال پرشدن</a:t>
            </a:r>
          </a:p>
          <a:p>
            <a:pPr algn="just" rtl="1"/>
            <a:r>
              <a:rPr lang="en-US" dirty="0">
                <a:solidFill>
                  <a:srgbClr val="FF00FF"/>
                </a:solidFill>
              </a:rPr>
              <a:t>e</a:t>
            </a:r>
            <a:r>
              <a:rPr lang="en-US" dirty="0"/>
              <a:t>=</a:t>
            </a:r>
            <a:r>
              <a:rPr lang="fa-IR" dirty="0"/>
              <a:t> </a:t>
            </a:r>
            <a:r>
              <a:rPr lang="fa-IR" dirty="0">
                <a:solidFill>
                  <a:srgbClr val="FF00FF"/>
                </a:solidFill>
              </a:rPr>
              <a:t>تعداد الکترونهای منفرد</a:t>
            </a:r>
            <a:endParaRPr lang="en-US" dirty="0">
              <a:solidFill>
                <a:srgbClr val="FF00FF"/>
              </a:solidFill>
            </a:endParaRPr>
          </a:p>
          <a:p>
            <a:pPr algn="just" rtl="1"/>
            <a:r>
              <a:rPr lang="fa-IR" dirty="0"/>
              <a:t> بعنوان مثال تعداد ریز حالت ها برای آرایش </a:t>
            </a:r>
            <a:r>
              <a:rPr lang="en-US" dirty="0"/>
              <a:t>            </a:t>
            </a:r>
            <a:r>
              <a:rPr lang="fa-IR" dirty="0"/>
              <a:t>برابر است با :</a:t>
            </a:r>
          </a:p>
          <a:p>
            <a:pPr algn="just" rtl="1"/>
            <a:endParaRPr lang="fa-IR" dirty="0"/>
          </a:p>
          <a:p>
            <a:pPr algn="just"/>
            <a:r>
              <a:rPr lang="en-US" dirty="0"/>
              <a:t> </a:t>
            </a:r>
            <a:r>
              <a:rPr lang="en-US" sz="5100" dirty="0"/>
              <a:t>n= (2      </a:t>
            </a:r>
            <a:r>
              <a:rPr lang="en-US" sz="5100" dirty="0">
                <a:solidFill>
                  <a:srgbClr val="00B050"/>
                </a:solidFill>
              </a:rPr>
              <a:t>3</a:t>
            </a:r>
            <a:r>
              <a:rPr lang="en-US" sz="5100" dirty="0"/>
              <a:t>)!/(</a:t>
            </a:r>
            <a:r>
              <a:rPr lang="en-US" sz="5100" dirty="0">
                <a:solidFill>
                  <a:srgbClr val="FF00FF"/>
                </a:solidFill>
              </a:rPr>
              <a:t>2</a:t>
            </a:r>
            <a:r>
              <a:rPr lang="en-US" sz="5100" dirty="0"/>
              <a:t>!)(2       </a:t>
            </a:r>
            <a:r>
              <a:rPr lang="en-US" sz="5100" dirty="0">
                <a:solidFill>
                  <a:srgbClr val="00B050"/>
                </a:solidFill>
              </a:rPr>
              <a:t>3</a:t>
            </a:r>
            <a:r>
              <a:rPr lang="en-US" sz="5100" dirty="0"/>
              <a:t> -</a:t>
            </a:r>
            <a:r>
              <a:rPr lang="en-US" sz="5100" dirty="0">
                <a:solidFill>
                  <a:srgbClr val="FF00FF"/>
                </a:solidFill>
              </a:rPr>
              <a:t>2</a:t>
            </a:r>
            <a:r>
              <a:rPr lang="en-US" sz="5100" dirty="0"/>
              <a:t>)! = 15</a:t>
            </a:r>
            <a:endParaRPr lang="fa-IR" sz="5100" dirty="0"/>
          </a:p>
          <a:p>
            <a:pPr algn="just"/>
            <a:r>
              <a:rPr lang="fa-IR" dirty="0"/>
              <a:t> </a:t>
            </a:r>
            <a:endParaRPr lang="en-US" dirty="0"/>
          </a:p>
        </p:txBody>
      </p:sp>
      <p:pic>
        <p:nvPicPr>
          <p:cNvPr id="6" name="Picture 5"/>
          <p:cNvPicPr>
            <a:picLocks noChangeAspect="1"/>
          </p:cNvPicPr>
          <p:nvPr/>
        </p:nvPicPr>
        <p:blipFill>
          <a:blip r:embed="rId2"/>
          <a:stretch>
            <a:fillRect/>
          </a:stretch>
        </p:blipFill>
        <p:spPr>
          <a:xfrm>
            <a:off x="3689459" y="1341519"/>
            <a:ext cx="3815531" cy="1602404"/>
          </a:xfrm>
          <a:prstGeom prst="rect">
            <a:avLst/>
          </a:prstGeom>
        </p:spPr>
      </p:pic>
      <p:pic>
        <p:nvPicPr>
          <p:cNvPr id="4" name="Picture 3"/>
          <p:cNvPicPr>
            <a:picLocks noChangeAspect="1"/>
          </p:cNvPicPr>
          <p:nvPr/>
        </p:nvPicPr>
        <p:blipFill>
          <a:blip r:embed="rId3"/>
          <a:stretch>
            <a:fillRect/>
          </a:stretch>
        </p:blipFill>
        <p:spPr>
          <a:xfrm>
            <a:off x="4176524" y="5188790"/>
            <a:ext cx="406494" cy="561318"/>
          </a:xfrm>
          <a:prstGeom prst="rect">
            <a:avLst/>
          </a:prstGeom>
        </p:spPr>
      </p:pic>
      <p:pic>
        <p:nvPicPr>
          <p:cNvPr id="5" name="Picture 4"/>
          <p:cNvPicPr>
            <a:picLocks noChangeAspect="1"/>
          </p:cNvPicPr>
          <p:nvPr/>
        </p:nvPicPr>
        <p:blipFill>
          <a:blip r:embed="rId3"/>
          <a:stretch>
            <a:fillRect/>
          </a:stretch>
        </p:blipFill>
        <p:spPr>
          <a:xfrm>
            <a:off x="7504991" y="5145562"/>
            <a:ext cx="386193" cy="533285"/>
          </a:xfrm>
          <a:prstGeom prst="rect">
            <a:avLst/>
          </a:prstGeom>
        </p:spPr>
      </p:pic>
      <p:pic>
        <p:nvPicPr>
          <p:cNvPr id="7" name="Picture 6"/>
          <p:cNvPicPr>
            <a:picLocks noChangeAspect="1"/>
          </p:cNvPicPr>
          <p:nvPr/>
        </p:nvPicPr>
        <p:blipFill>
          <a:blip r:embed="rId4"/>
          <a:stretch>
            <a:fillRect/>
          </a:stretch>
        </p:blipFill>
        <p:spPr>
          <a:xfrm>
            <a:off x="6528757" y="4002130"/>
            <a:ext cx="466954" cy="596790"/>
          </a:xfrm>
          <a:prstGeom prst="rect">
            <a:avLst/>
          </a:prstGeom>
        </p:spPr>
      </p:pic>
    </p:spTree>
    <p:extLst>
      <p:ext uri="{BB962C8B-B14F-4D97-AF65-F5344CB8AC3E}">
        <p14:creationId xmlns:p14="http://schemas.microsoft.com/office/powerpoint/2010/main" val="39423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053" y="148326"/>
            <a:ext cx="2958947" cy="1325563"/>
          </a:xfrm>
        </p:spPr>
        <p:txBody>
          <a:bodyPr>
            <a:noAutofit/>
          </a:bodyPr>
          <a:lstStyle/>
          <a:p>
            <a:pPr algn="r" rtl="1"/>
            <a:r>
              <a:rPr lang="fa-IR" sz="3200" b="1" dirty="0">
                <a:solidFill>
                  <a:schemeClr val="accent2"/>
                </a:solidFill>
              </a:rPr>
              <a:t>تعیین ترم حالت پایه برای یک آرایش الکترونی</a:t>
            </a:r>
            <a:endParaRPr lang="en-US" sz="3200" b="1" dirty="0">
              <a:solidFill>
                <a:schemeClr val="accent2"/>
              </a:solidFill>
            </a:endParaRPr>
          </a:p>
        </p:txBody>
      </p:sp>
      <p:pic>
        <p:nvPicPr>
          <p:cNvPr id="3" name="Picture 2"/>
          <p:cNvPicPr>
            <a:picLocks noChangeAspect="1"/>
          </p:cNvPicPr>
          <p:nvPr/>
        </p:nvPicPr>
        <p:blipFill>
          <a:blip r:embed="rId2"/>
          <a:stretch>
            <a:fillRect/>
          </a:stretch>
        </p:blipFill>
        <p:spPr>
          <a:xfrm>
            <a:off x="133734" y="593148"/>
            <a:ext cx="9307721" cy="6264852"/>
          </a:xfrm>
          <a:prstGeom prst="rect">
            <a:avLst/>
          </a:prstGeom>
        </p:spPr>
      </p:pic>
      <p:pic>
        <p:nvPicPr>
          <p:cNvPr id="5" name="Picture 4">
            <a:extLst>
              <a:ext uri="{FF2B5EF4-FFF2-40B4-BE49-F238E27FC236}">
                <a16:creationId xmlns:a16="http://schemas.microsoft.com/office/drawing/2014/main" id="{00426E8E-8EA7-421F-A4EF-80F0489FA849}"/>
              </a:ext>
            </a:extLst>
          </p:cNvPr>
          <p:cNvPicPr>
            <a:picLocks noChangeAspect="1"/>
          </p:cNvPicPr>
          <p:nvPr/>
        </p:nvPicPr>
        <p:blipFill>
          <a:blip r:embed="rId3"/>
          <a:stretch>
            <a:fillRect/>
          </a:stretch>
        </p:blipFill>
        <p:spPr>
          <a:xfrm>
            <a:off x="8019178" y="4902865"/>
            <a:ext cx="5959809" cy="1122364"/>
          </a:xfrm>
          <a:prstGeom prst="rect">
            <a:avLst/>
          </a:prstGeom>
        </p:spPr>
      </p:pic>
      <p:pic>
        <p:nvPicPr>
          <p:cNvPr id="7" name="Picture 6">
            <a:extLst>
              <a:ext uri="{FF2B5EF4-FFF2-40B4-BE49-F238E27FC236}">
                <a16:creationId xmlns:a16="http://schemas.microsoft.com/office/drawing/2014/main" id="{71E4314F-3E25-40A3-B66F-BEAD138B0506}"/>
              </a:ext>
            </a:extLst>
          </p:cNvPr>
          <p:cNvPicPr>
            <a:picLocks noChangeAspect="1"/>
          </p:cNvPicPr>
          <p:nvPr/>
        </p:nvPicPr>
        <p:blipFill>
          <a:blip r:embed="rId4"/>
          <a:stretch>
            <a:fillRect/>
          </a:stretch>
        </p:blipFill>
        <p:spPr>
          <a:xfrm>
            <a:off x="10098270" y="2779826"/>
            <a:ext cx="2185170" cy="1122363"/>
          </a:xfrm>
          <a:prstGeom prst="rect">
            <a:avLst/>
          </a:prstGeom>
        </p:spPr>
      </p:pic>
    </p:spTree>
    <p:extLst>
      <p:ext uri="{BB962C8B-B14F-4D97-AF65-F5344CB8AC3E}">
        <p14:creationId xmlns:p14="http://schemas.microsoft.com/office/powerpoint/2010/main" val="314381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2C72AE-6E42-498B-B85F-1ED1EC50E967}"/>
              </a:ext>
            </a:extLst>
          </p:cNvPr>
          <p:cNvSpPr txBox="1"/>
          <p:nvPr/>
        </p:nvSpPr>
        <p:spPr>
          <a:xfrm>
            <a:off x="-114300" y="866894"/>
            <a:ext cx="11924347" cy="3475310"/>
          </a:xfrm>
          <a:prstGeom prst="rect">
            <a:avLst/>
          </a:prstGeom>
          <a:noFill/>
        </p:spPr>
        <p:txBody>
          <a:bodyPr wrap="square">
            <a:spAutoFit/>
          </a:bodyPr>
          <a:lstStyle/>
          <a:p>
            <a:pPr algn="r" rtl="1"/>
            <a:r>
              <a:rPr lang="fa-IR" sz="4000" dirty="0">
                <a:solidFill>
                  <a:schemeClr val="accent5"/>
                </a:solidFill>
              </a:rPr>
              <a:t>ترم حالت پایه موارد زیر را تعیین کنید؟</a:t>
            </a:r>
          </a:p>
          <a:p>
            <a:pPr marL="0" marR="0" algn="r" rtl="1">
              <a:lnSpc>
                <a:spcPct val="107000"/>
              </a:lnSpc>
              <a:spcBef>
                <a:spcPts val="0"/>
              </a:spcBef>
              <a:spcAft>
                <a:spcPts val="800"/>
              </a:spcAft>
            </a:pPr>
            <a:r>
              <a:rPr lang="fa-IR" sz="2800" dirty="0">
                <a:effectLst/>
                <a:latin typeface="Calibri" panose="020F0502020204030204" pitchFamily="34" charset="0"/>
                <a:ea typeface="Calibri" panose="020F0502020204030204" pitchFamily="34" charset="0"/>
                <a:cs typeface="Arial" panose="020B0604020202020204" pitchFamily="34" charset="0"/>
              </a:rPr>
              <a:t>الف) عناصر فلزات قلیایی                           ب) عناصر فلزات قلیایی خاکی </a:t>
            </a:r>
          </a:p>
          <a:p>
            <a:pPr marL="0" marR="0" algn="r" rtl="1">
              <a:lnSpc>
                <a:spcPct val="107000"/>
              </a:lnSpc>
              <a:spcBef>
                <a:spcPts val="0"/>
              </a:spcBef>
              <a:spcAft>
                <a:spcPts val="800"/>
              </a:spcAft>
            </a:pPr>
            <a:r>
              <a:rPr lang="fa-IR" sz="2800" dirty="0">
                <a:effectLst/>
                <a:latin typeface="Calibri" panose="020F0502020204030204" pitchFamily="34" charset="0"/>
                <a:ea typeface="Calibri" panose="020F0502020204030204" pitchFamily="34" charset="0"/>
                <a:cs typeface="Arial" panose="020B0604020202020204" pitchFamily="34" charset="0"/>
              </a:rPr>
              <a:t>   ج) عناصر گروه 3(یا13)                        د) عناصر گروه 4( 14)    </a:t>
            </a:r>
          </a:p>
          <a:p>
            <a:pPr marL="0" marR="0" algn="r" rtl="1">
              <a:lnSpc>
                <a:spcPct val="107000"/>
              </a:lnSpc>
              <a:spcBef>
                <a:spcPts val="0"/>
              </a:spcBef>
              <a:spcAft>
                <a:spcPts val="800"/>
              </a:spcAft>
            </a:pPr>
            <a:r>
              <a:rPr lang="fa-IR" sz="2800" dirty="0">
                <a:effectLst/>
                <a:latin typeface="Calibri" panose="020F0502020204030204" pitchFamily="34" charset="0"/>
                <a:ea typeface="Calibri" panose="020F0502020204030204" pitchFamily="34" charset="0"/>
                <a:cs typeface="Arial" panose="020B0604020202020204" pitchFamily="34" charset="0"/>
              </a:rPr>
              <a:t>ه) عناصر گروه 5( 15)                               و) عناصرگروه 6( 16)                               ز) عناصر گروه 7( 17)                             ح) عناصر گروه 8( 18)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4000" dirty="0"/>
          </a:p>
        </p:txBody>
      </p:sp>
      <p:sp>
        <p:nvSpPr>
          <p:cNvPr id="7" name="TextBox 6">
            <a:extLst>
              <a:ext uri="{FF2B5EF4-FFF2-40B4-BE49-F238E27FC236}">
                <a16:creationId xmlns:a16="http://schemas.microsoft.com/office/drawing/2014/main" id="{C5FFC7E4-7E1F-4C6F-A41F-8A26715937B6}"/>
              </a:ext>
            </a:extLst>
          </p:cNvPr>
          <p:cNvSpPr txBox="1"/>
          <p:nvPr/>
        </p:nvSpPr>
        <p:spPr>
          <a:xfrm>
            <a:off x="2606040" y="4437190"/>
            <a:ext cx="9329737" cy="200054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ترم حالت پایه مواردزیر را تعیین کنید؟</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2800" dirty="0">
                <a:latin typeface="Calibri" panose="020F0502020204030204"/>
                <a:cs typeface="Arial" panose="020B0604020202020204" pitchFamily="34" charset="0"/>
              </a:rPr>
              <a:t>الف)عناصرفلزات واسطه سری اول</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i="0" u="none" strike="noStrike" kern="1200" cap="none" spc="0" normalizeH="0" baseline="0" noProof="0" dirty="0">
                <a:ln>
                  <a:noFill/>
                </a:ln>
                <a:effectLst/>
                <a:uLnTx/>
                <a:uFillTx/>
                <a:latin typeface="Calibri" panose="020F0502020204030204"/>
                <a:ea typeface="+mn-ea"/>
                <a:cs typeface="Arial" panose="020B0604020202020204" pitchFamily="34" charset="0"/>
              </a:rPr>
              <a:t>ب) یونهای دوظرفیتی عناصر واسطه </a:t>
            </a:r>
            <a:r>
              <a:rPr lang="fa-IR" sz="2800" dirty="0">
                <a:latin typeface="Calibri" panose="020F0502020204030204"/>
                <a:cs typeface="Arial" panose="020B0604020202020204" pitchFamily="34" charset="0"/>
              </a:rPr>
              <a:t>سری اول</a:t>
            </a:r>
            <a:endParaRPr kumimoji="0" lang="fa-IR" sz="2800" i="0" u="none" strike="noStrike" kern="1200" cap="none" spc="0" normalizeH="0" baseline="0" noProof="0" dirty="0">
              <a:ln>
                <a:noFill/>
              </a:ln>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2800" dirty="0">
                <a:latin typeface="Calibri" panose="020F0502020204030204"/>
                <a:cs typeface="Arial" panose="020B0604020202020204" pitchFamily="34" charset="0"/>
              </a:rPr>
              <a:t>ج) یونهای سه ظرفیتی عناصر واسطه سری اول</a:t>
            </a:r>
            <a:endParaRPr kumimoji="0" lang="fa-IR" sz="280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404022B4-6F27-4A89-886C-54A086D4C2CC}"/>
              </a:ext>
            </a:extLst>
          </p:cNvPr>
          <p:cNvSpPr txBox="1"/>
          <p:nvPr/>
        </p:nvSpPr>
        <p:spPr>
          <a:xfrm>
            <a:off x="10284143" y="35541"/>
            <a:ext cx="1651634" cy="769441"/>
          </a:xfrm>
          <a:prstGeom prst="rect">
            <a:avLst/>
          </a:prstGeom>
          <a:noFill/>
        </p:spPr>
        <p:txBody>
          <a:bodyPr wrap="square">
            <a:spAutoFit/>
          </a:bodyPr>
          <a:lstStyle/>
          <a:p>
            <a:pPr algn="r" rtl="1"/>
            <a:r>
              <a:rPr lang="fa-IR" sz="4400" b="1" dirty="0">
                <a:solidFill>
                  <a:schemeClr val="accent4"/>
                </a:solidFill>
              </a:rPr>
              <a:t>تمرین</a:t>
            </a:r>
            <a:endParaRPr lang="en-US" sz="4400" b="1" dirty="0">
              <a:solidFill>
                <a:schemeClr val="accent4"/>
              </a:solidFill>
            </a:endParaRPr>
          </a:p>
        </p:txBody>
      </p:sp>
    </p:spTree>
    <p:extLst>
      <p:ext uri="{BB962C8B-B14F-4D97-AF65-F5344CB8AC3E}">
        <p14:creationId xmlns:p14="http://schemas.microsoft.com/office/powerpoint/2010/main" val="18434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184" y="199872"/>
            <a:ext cx="1954303" cy="1325563"/>
          </a:xfrm>
        </p:spPr>
        <p:txBody>
          <a:bodyPr>
            <a:noAutofit/>
          </a:bodyPr>
          <a:lstStyle/>
          <a:p>
            <a:pPr algn="r" rtl="1"/>
            <a:r>
              <a:rPr lang="fa-IR" sz="3200" dirty="0">
                <a:solidFill>
                  <a:srgbClr val="5DC167"/>
                </a:solidFill>
              </a:rPr>
              <a:t>تعیین </a:t>
            </a:r>
            <a:r>
              <a:rPr lang="fa-IR" sz="3200" dirty="0" smtClean="0">
                <a:solidFill>
                  <a:srgbClr val="5DC167"/>
                </a:solidFill>
              </a:rPr>
              <a:t>تعداد</a:t>
            </a:r>
            <a:br>
              <a:rPr lang="fa-IR" sz="3200" dirty="0" smtClean="0">
                <a:solidFill>
                  <a:srgbClr val="5DC167"/>
                </a:solidFill>
              </a:rPr>
            </a:br>
            <a:r>
              <a:rPr lang="fa-IR" sz="3200" dirty="0" smtClean="0">
                <a:solidFill>
                  <a:srgbClr val="5DC167"/>
                </a:solidFill>
              </a:rPr>
              <a:t> </a:t>
            </a:r>
            <a:r>
              <a:rPr lang="fa-IR" sz="3200" dirty="0">
                <a:solidFill>
                  <a:srgbClr val="5DC167"/>
                </a:solidFill>
              </a:rPr>
              <a:t>ریز </a:t>
            </a:r>
            <a:r>
              <a:rPr lang="fa-IR" sz="3200" dirty="0" smtClean="0">
                <a:solidFill>
                  <a:srgbClr val="5DC167"/>
                </a:solidFill>
              </a:rPr>
              <a:t>حالتهای</a:t>
            </a:r>
            <a:br>
              <a:rPr lang="fa-IR" sz="3200" dirty="0" smtClean="0">
                <a:solidFill>
                  <a:srgbClr val="5DC167"/>
                </a:solidFill>
              </a:rPr>
            </a:br>
            <a:r>
              <a:rPr lang="fa-IR" sz="3200" dirty="0" smtClean="0">
                <a:solidFill>
                  <a:srgbClr val="5DC167"/>
                </a:solidFill>
              </a:rPr>
              <a:t> </a:t>
            </a:r>
            <a:r>
              <a:rPr lang="fa-IR" sz="3200" dirty="0">
                <a:solidFill>
                  <a:srgbClr val="5DC167"/>
                </a:solidFill>
              </a:rPr>
              <a:t>یک ترم</a:t>
            </a:r>
            <a:endParaRPr lang="en-US" sz="3200" dirty="0">
              <a:solidFill>
                <a:srgbClr val="5DC167"/>
              </a:solidFill>
            </a:endParaRPr>
          </a:p>
        </p:txBody>
      </p:sp>
      <p:pic>
        <p:nvPicPr>
          <p:cNvPr id="3" name="Picture 2"/>
          <p:cNvPicPr>
            <a:picLocks noChangeAspect="1"/>
          </p:cNvPicPr>
          <p:nvPr/>
        </p:nvPicPr>
        <p:blipFill>
          <a:blip r:embed="rId2"/>
          <a:stretch>
            <a:fillRect/>
          </a:stretch>
        </p:blipFill>
        <p:spPr>
          <a:xfrm>
            <a:off x="187861" y="110169"/>
            <a:ext cx="9033257" cy="6710749"/>
          </a:xfrm>
          <a:prstGeom prst="rect">
            <a:avLst/>
          </a:prstGeom>
        </p:spPr>
      </p:pic>
      <p:pic>
        <p:nvPicPr>
          <p:cNvPr id="5" name="Picture 4"/>
          <p:cNvPicPr>
            <a:picLocks noChangeAspect="1"/>
          </p:cNvPicPr>
          <p:nvPr/>
        </p:nvPicPr>
        <p:blipFill>
          <a:blip r:embed="rId3"/>
          <a:stretch>
            <a:fillRect/>
          </a:stretch>
        </p:blipFill>
        <p:spPr>
          <a:xfrm>
            <a:off x="6239793" y="1870375"/>
            <a:ext cx="5962650" cy="695325"/>
          </a:xfrm>
          <a:prstGeom prst="rect">
            <a:avLst/>
          </a:prstGeom>
        </p:spPr>
      </p:pic>
    </p:spTree>
    <p:extLst>
      <p:ext uri="{BB962C8B-B14F-4D97-AF65-F5344CB8AC3E}">
        <p14:creationId xmlns:p14="http://schemas.microsoft.com/office/powerpoint/2010/main" val="362365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92" y="365125"/>
            <a:ext cx="2500828" cy="1325563"/>
          </a:xfrm>
        </p:spPr>
        <p:txBody>
          <a:bodyPr>
            <a:noAutofit/>
          </a:bodyPr>
          <a:lstStyle/>
          <a:p>
            <a:pPr algn="r" rtl="1"/>
            <a:r>
              <a:rPr lang="fa-IR" sz="3600" dirty="0">
                <a:solidFill>
                  <a:srgbClr val="00B050"/>
                </a:solidFill>
              </a:rPr>
              <a:t>برهم کنش اسپین- اوربیت( تعیین مقادیر </a:t>
            </a:r>
            <a:r>
              <a:rPr lang="en-US" sz="3600" dirty="0">
                <a:solidFill>
                  <a:srgbClr val="00B050"/>
                </a:solidFill>
              </a:rPr>
              <a:t>j</a:t>
            </a:r>
            <a:r>
              <a:rPr lang="fa-IR" sz="3600" dirty="0">
                <a:solidFill>
                  <a:srgbClr val="00B050"/>
                </a:solidFill>
              </a:rPr>
              <a:t>)</a:t>
            </a:r>
            <a:endParaRPr lang="en-US" sz="3600" dirty="0">
              <a:solidFill>
                <a:srgbClr val="00B050"/>
              </a:solidFill>
            </a:endParaRPr>
          </a:p>
        </p:txBody>
      </p:sp>
      <p:pic>
        <p:nvPicPr>
          <p:cNvPr id="3" name="Picture 2"/>
          <p:cNvPicPr>
            <a:picLocks noChangeAspect="1"/>
          </p:cNvPicPr>
          <p:nvPr/>
        </p:nvPicPr>
        <p:blipFill>
          <a:blip r:embed="rId2"/>
          <a:stretch>
            <a:fillRect/>
          </a:stretch>
        </p:blipFill>
        <p:spPr>
          <a:xfrm>
            <a:off x="2600655" y="93005"/>
            <a:ext cx="6895885" cy="6764995"/>
          </a:xfrm>
          <a:prstGeom prst="rect">
            <a:avLst/>
          </a:prstGeom>
        </p:spPr>
      </p:pic>
    </p:spTree>
    <p:extLst>
      <p:ext uri="{BB962C8B-B14F-4D97-AF65-F5344CB8AC3E}">
        <p14:creationId xmlns:p14="http://schemas.microsoft.com/office/powerpoint/2010/main" val="147924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5E1A3A-EB01-4D85-94FF-04B87B427B11}"/>
              </a:ext>
            </a:extLst>
          </p:cNvPr>
          <p:cNvSpPr txBox="1"/>
          <p:nvPr/>
        </p:nvSpPr>
        <p:spPr>
          <a:xfrm>
            <a:off x="-231228" y="437785"/>
            <a:ext cx="12128939" cy="5606920"/>
          </a:xfrm>
          <a:prstGeom prst="rect">
            <a:avLst/>
          </a:prstGeom>
          <a:noFill/>
        </p:spPr>
        <p:txBody>
          <a:bodyPr wrap="square">
            <a:spAutoFit/>
          </a:bodyPr>
          <a:lstStyle/>
          <a:p>
            <a:pPr marL="0" marR="0" algn="r" rtl="1">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ar-SA" sz="6000" dirty="0">
                <a:solidFill>
                  <a:srgbClr val="2E75B6"/>
                </a:solidFill>
                <a:effectLst/>
                <a:latin typeface="Calibri" panose="020F0502020204030204" pitchFamily="34" charset="0"/>
                <a:ea typeface="Calibri" panose="020F0502020204030204" pitchFamily="34" charset="0"/>
                <a:cs typeface="Arial" panose="020B0604020202020204" pitchFamily="34" charset="0"/>
              </a:rPr>
              <a:t>تعیین ترمهای طیفی( حالتهای اتمی):</a:t>
            </a:r>
            <a:endParaRPr lang="fa-IR" sz="6000" dirty="0">
              <a:solidFill>
                <a:srgbClr val="2E75B6"/>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40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الف) تعیین وضعیت اسپینی الکترونها یا تعیین حالت های مختلف اسپین الکترونها( برهم کنشهای اسپینی)</a:t>
            </a:r>
            <a:endParaRPr lang="fa-IR" sz="4000" dirty="0">
              <a:solidFill>
                <a:srgbClr val="70AD47"/>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40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ب</a:t>
            </a:r>
            <a:r>
              <a:rPr lang="ar-SA" sz="40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 تعیین وضعیت اوربیتالی الکترونها یا تعیین حالت های ناشی از قرارگیری ال</a:t>
            </a:r>
            <a:r>
              <a:rPr lang="fa-IR" sz="40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ک</a:t>
            </a:r>
            <a:r>
              <a:rPr lang="ar-SA" sz="40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ترونها در اوربیتالهای مختلف( برهم کنشهای اوربیتالی)</a:t>
            </a:r>
            <a:endParaRPr lang="fa-IR" sz="40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4000" dirty="0">
                <a:solidFill>
                  <a:srgbClr val="C20EB5"/>
                </a:solidFill>
                <a:effectLst/>
                <a:latin typeface="Calibri" panose="020F0502020204030204" pitchFamily="34" charset="0"/>
                <a:ea typeface="Calibri" panose="020F0502020204030204" pitchFamily="34" charset="0"/>
                <a:cs typeface="Arial" panose="020B0604020202020204" pitchFamily="34" charset="0"/>
              </a:rPr>
              <a:t>ج) تعیین حالتهای </a:t>
            </a:r>
            <a:r>
              <a:rPr lang="ar-SA" sz="4000" dirty="0" smtClean="0">
                <a:solidFill>
                  <a:srgbClr val="C20EB5"/>
                </a:solidFill>
                <a:effectLst/>
                <a:latin typeface="Calibri" panose="020F0502020204030204" pitchFamily="34" charset="0"/>
                <a:ea typeface="Calibri" panose="020F0502020204030204" pitchFamily="34" charset="0"/>
                <a:cs typeface="Arial" panose="020B0604020202020204" pitchFamily="34" charset="0"/>
              </a:rPr>
              <a:t>مختلف</a:t>
            </a:r>
            <a:r>
              <a:rPr lang="fa-IR" sz="4000" dirty="0" smtClean="0">
                <a:solidFill>
                  <a:srgbClr val="C20EB5"/>
                </a:solidFill>
                <a:effectLst/>
                <a:latin typeface="Calibri" panose="020F0502020204030204" pitchFamily="34" charset="0"/>
                <a:ea typeface="Calibri" panose="020F0502020204030204" pitchFamily="34" charset="0"/>
                <a:cs typeface="Arial" panose="020B0604020202020204" pitchFamily="34" charset="0"/>
              </a:rPr>
              <a:t> حاصل از </a:t>
            </a:r>
            <a:r>
              <a:rPr lang="ar-SA" sz="4000" dirty="0" smtClean="0">
                <a:solidFill>
                  <a:srgbClr val="C20EB5"/>
                </a:solidFill>
                <a:effectLst/>
                <a:latin typeface="Calibri" panose="020F0502020204030204" pitchFamily="34" charset="0"/>
                <a:ea typeface="Calibri" panose="020F0502020204030204" pitchFamily="34" charset="0"/>
                <a:cs typeface="Arial" panose="020B0604020202020204" pitchFamily="34" charset="0"/>
              </a:rPr>
              <a:t> </a:t>
            </a:r>
            <a:r>
              <a:rPr lang="ar-SA" sz="4000" dirty="0">
                <a:solidFill>
                  <a:srgbClr val="C20EB5"/>
                </a:solidFill>
                <a:effectLst/>
                <a:latin typeface="Calibri" panose="020F0502020204030204" pitchFamily="34" charset="0"/>
                <a:ea typeface="Calibri" panose="020F0502020204030204" pitchFamily="34" charset="0"/>
                <a:cs typeface="Arial" panose="020B0604020202020204" pitchFamily="34" charset="0"/>
              </a:rPr>
              <a:t>اسپین الکترونها با وضعیتهای مختلف اوربیتالی الکترونها( برهم کنشهای اسپین- اوربیت)</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387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5" y="515883"/>
            <a:ext cx="11877675" cy="6001643"/>
          </a:xfrm>
          <a:prstGeom prst="rect">
            <a:avLst/>
          </a:prstGeom>
        </p:spPr>
        <p:txBody>
          <a:bodyPr wrap="square">
            <a:spAutoFit/>
          </a:bodyPr>
          <a:lstStyle/>
          <a:p>
            <a:pPr algn="just" rtl="1"/>
            <a:r>
              <a:rPr lang="fa-IR" dirty="0">
                <a:solidFill>
                  <a:srgbClr val="0070C0"/>
                </a:solidFill>
              </a:rPr>
              <a:t> </a:t>
            </a:r>
            <a:r>
              <a:rPr lang="fa-IR" sz="3200" dirty="0">
                <a:solidFill>
                  <a:schemeClr val="accent6"/>
                </a:solidFill>
              </a:rPr>
              <a:t>چرا بایستی حالتهای اتمی(ترمهای طیفی)  یک آرایش الکترونی را بدانیم؟ چرا خود آرایش های الکترونی را استفاده نمی کنیم؟ مگر آرایش های الکترونی ترتیب انرژی  الکترونها در اتم را نشان نمی دهد؟ </a:t>
            </a:r>
            <a:r>
              <a:rPr lang="en-US" sz="3200" dirty="0">
                <a:effectLst/>
                <a:latin typeface="Calibri" panose="020F0502020204030204" pitchFamily="34" charset="0"/>
                <a:ea typeface="Calibri" panose="020F0502020204030204" pitchFamily="34" charset="0"/>
                <a:cs typeface="Arial" panose="020B0604020202020204" pitchFamily="34" charset="0"/>
              </a:rPr>
              <a:t>C: 1s</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3200" dirty="0">
                <a:effectLst/>
                <a:latin typeface="Calibri" panose="020F0502020204030204" pitchFamily="34" charset="0"/>
                <a:ea typeface="Calibri" panose="020F0502020204030204" pitchFamily="34" charset="0"/>
                <a:cs typeface="Arial" panose="020B0604020202020204" pitchFamily="34" charset="0"/>
              </a:rPr>
              <a:t>, 2s</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3200" dirty="0">
                <a:effectLst/>
                <a:latin typeface="Calibri" panose="020F0502020204030204" pitchFamily="34" charset="0"/>
                <a:ea typeface="Calibri" panose="020F0502020204030204" pitchFamily="34" charset="0"/>
                <a:cs typeface="Arial" panose="020B0604020202020204" pitchFamily="34" charset="0"/>
              </a:rPr>
              <a:t>, 2p</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                              </a:t>
            </a:r>
            <a:r>
              <a:rPr lang="en-US" sz="3200" dirty="0">
                <a:effectLst/>
                <a:latin typeface="Calibri" panose="020F0502020204030204" pitchFamily="34" charset="0"/>
                <a:ea typeface="Calibri" panose="020F0502020204030204" pitchFamily="34" charset="0"/>
                <a:cs typeface="Arial" panose="020B0604020202020204" pitchFamily="34" charset="0"/>
              </a:rPr>
              <a:t> N: 1s</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3200" dirty="0">
                <a:effectLst/>
                <a:latin typeface="Calibri" panose="020F0502020204030204" pitchFamily="34" charset="0"/>
                <a:ea typeface="Calibri" panose="020F0502020204030204" pitchFamily="34" charset="0"/>
                <a:cs typeface="Arial" panose="020B0604020202020204" pitchFamily="34" charset="0"/>
              </a:rPr>
              <a:t>, 2s</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3200" dirty="0">
                <a:effectLst/>
                <a:latin typeface="Calibri" panose="020F0502020204030204" pitchFamily="34" charset="0"/>
                <a:ea typeface="Calibri" panose="020F0502020204030204" pitchFamily="34" charset="0"/>
                <a:cs typeface="Arial" panose="020B0604020202020204" pitchFamily="34" charset="0"/>
              </a:rPr>
              <a:t>, 2p</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fa-IR" sz="3200" dirty="0">
                <a:solidFill>
                  <a:schemeClr val="accent5"/>
                </a:solidFill>
              </a:rPr>
              <a:t>باید توجه داشته باشیم که وقتی آرایش الکترونی را می نویسیم، این آرایش الکترونی فقط با دو عدد کوانتمی مشخص می شود(  </a:t>
            </a:r>
            <a:r>
              <a:rPr lang="en-US" sz="3200" dirty="0">
                <a:solidFill>
                  <a:schemeClr val="accent5"/>
                </a:solidFill>
              </a:rPr>
              <a:t>l</a:t>
            </a:r>
            <a:r>
              <a:rPr lang="fa-IR" sz="3200" dirty="0">
                <a:solidFill>
                  <a:schemeClr val="accent5"/>
                </a:solidFill>
              </a:rPr>
              <a:t> و </a:t>
            </a:r>
            <a:r>
              <a:rPr lang="en-US" sz="3200" dirty="0">
                <a:solidFill>
                  <a:schemeClr val="accent5"/>
                </a:solidFill>
              </a:rPr>
              <a:t>n</a:t>
            </a:r>
            <a:r>
              <a:rPr lang="fa-IR" sz="3200" dirty="0">
                <a:solidFill>
                  <a:schemeClr val="accent5"/>
                </a:solidFill>
              </a:rPr>
              <a:t> )  مثلا برای  اتم  نیترژن  آرایش آن به </a:t>
            </a:r>
            <a:r>
              <a:rPr lang="en-US" sz="3200" dirty="0"/>
              <a:t>2p</a:t>
            </a:r>
            <a:r>
              <a:rPr lang="en-US" sz="3200" baseline="30000" dirty="0"/>
              <a:t>3</a:t>
            </a:r>
            <a:endParaRPr lang="en-US" sz="3200" dirty="0"/>
          </a:p>
          <a:p>
            <a:pPr algn="just" rtl="1"/>
            <a:r>
              <a:rPr lang="fa-IR" sz="3200" dirty="0">
                <a:solidFill>
                  <a:schemeClr val="accent5"/>
                </a:solidFill>
              </a:rPr>
              <a:t>  ختم می شود؟ این آرایش تما م وضعیت انرژی الکترونهای اوربیتالهای در حال پرشدن را بما نمی گوید.  می دانیم که برای این سه الکترون در اتم نیتروژن حالت های مختلفی می تواند وجود داشته باشد  و لذا برهم کنش های مختلفی می توانند داشته باشند. این حالت ها از نظر دافعه های الکترونی با هم یکسان نیستند. پس اثر الکترونها بر روی یکدیگر در آرایش الکترونی دیده نمی شود</a:t>
            </a:r>
            <a:r>
              <a:rPr lang="fa-IR" sz="3200" dirty="0">
                <a:solidFill>
                  <a:schemeClr val="accent6"/>
                </a:solidFill>
              </a:rPr>
              <a:t>. برای تعیین دقیق انرژی کل الکترونها بایستی همه این برهم کنش ها در نظر گرفته شود. این برهم کنش ها از نظر اندازه می تواند به دوصورت باشد:</a:t>
            </a:r>
            <a:endParaRPr lang="en-US" sz="3200" dirty="0">
              <a:solidFill>
                <a:schemeClr val="accent6"/>
              </a:solidFill>
            </a:endParaRPr>
          </a:p>
        </p:txBody>
      </p:sp>
    </p:spTree>
    <p:extLst>
      <p:ext uri="{BB962C8B-B14F-4D97-AF65-F5344CB8AC3E}">
        <p14:creationId xmlns:p14="http://schemas.microsoft.com/office/powerpoint/2010/main" val="268064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A8C915-DCF4-4FFB-B697-F329E4145709}"/>
              </a:ext>
            </a:extLst>
          </p:cNvPr>
          <p:cNvSpPr txBox="1"/>
          <p:nvPr/>
        </p:nvSpPr>
        <p:spPr>
          <a:xfrm>
            <a:off x="0" y="188472"/>
            <a:ext cx="12044855" cy="6629572"/>
          </a:xfrm>
          <a:prstGeom prst="rect">
            <a:avLst/>
          </a:prstGeom>
          <a:noFill/>
        </p:spPr>
        <p:txBody>
          <a:bodyPr wrap="square">
            <a:spAutoFit/>
          </a:bodyPr>
          <a:lstStyle/>
          <a:p>
            <a:pPr marL="0" marR="0" algn="r" rtl="1">
              <a:lnSpc>
                <a:spcPct val="107000"/>
              </a:lnSpc>
              <a:spcBef>
                <a:spcPts val="0"/>
              </a:spcBef>
              <a:spcAft>
                <a:spcPts val="800"/>
              </a:spcAft>
            </a:pPr>
            <a:r>
              <a:rPr lang="ar-SA" sz="2400" b="1" dirty="0">
                <a:solidFill>
                  <a:srgbClr val="70AD47"/>
                </a:solidFill>
                <a:effectLst/>
                <a:latin typeface="Calibri" panose="020F0502020204030204" pitchFamily="34" charset="0"/>
                <a:ea typeface="Calibri" panose="020F0502020204030204" pitchFamily="34" charset="0"/>
                <a:cs typeface="Arial" panose="020B0604020202020204" pitchFamily="34" charset="0"/>
              </a:rPr>
              <a:t>الف) تعیین وضعیت اسپینی الکترونها یا تعیین حالت های مختلف اسپین الکترونها( برهم کنشهای اسپینی)</a:t>
            </a:r>
            <a:endParaRPr lang="fa-IR" sz="2400" b="1" dirty="0">
              <a:solidFill>
                <a:srgbClr val="70AD47"/>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3600" dirty="0">
                <a:solidFill>
                  <a:srgbClr val="70AD47"/>
                </a:solidFill>
                <a:latin typeface="Calibri" panose="020F0502020204030204" pitchFamily="34" charset="0"/>
                <a:ea typeface="Calibri" panose="020F0502020204030204" pitchFamily="34" charset="0"/>
                <a:cs typeface="Arial" panose="020B0604020202020204" pitchFamily="34" charset="0"/>
              </a:rPr>
              <a:t>مثال : </a:t>
            </a:r>
          </a:p>
          <a:p>
            <a:pPr marL="0" marR="0" algn="r" rtl="1">
              <a:lnSpc>
                <a:spcPct val="107000"/>
              </a:lnSpc>
              <a:spcBef>
                <a:spcPts val="0"/>
              </a:spcBef>
              <a:spcAft>
                <a:spcPts val="800"/>
              </a:spcAft>
            </a:pPr>
            <a:r>
              <a:rPr lang="fa-IR" sz="2400" dirty="0">
                <a:solidFill>
                  <a:schemeClr val="accent5"/>
                </a:solidFill>
                <a:latin typeface="Calibri" panose="020F0502020204030204" pitchFamily="34" charset="0"/>
                <a:ea typeface="Calibri" panose="020F0502020204030204" pitchFamily="34" charset="0"/>
                <a:cs typeface="Arial" panose="020B0604020202020204" pitchFamily="34" charset="0"/>
              </a:rPr>
              <a:t>-برای یک الکترون فقط یک وضعیت اسپینی وجود دارد:</a:t>
            </a:r>
          </a:p>
          <a:p>
            <a:pPr marL="0" marR="0" algn="r" rtl="1">
              <a:lnSpc>
                <a:spcPct val="107000"/>
              </a:lnSpc>
              <a:spcBef>
                <a:spcPts val="0"/>
              </a:spcBef>
              <a:spcAft>
                <a:spcPts val="800"/>
              </a:spcAft>
            </a:pPr>
            <a:endParaRPr lang="fa-IR" sz="2400" dirty="0">
              <a:solidFill>
                <a:srgbClr val="70AD47"/>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24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a:t>
            </a:r>
            <a:r>
              <a:rPr lang="fa-IR" sz="24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برای دو الکترون دو حالت اسپینی وجود دارد :</a:t>
            </a:r>
          </a:p>
          <a:p>
            <a:pPr marL="0" marR="0" algn="r" rtl="1">
              <a:lnSpc>
                <a:spcPct val="107000"/>
              </a:lnSpc>
              <a:spcBef>
                <a:spcPts val="0"/>
              </a:spcBef>
              <a:spcAft>
                <a:spcPts val="800"/>
              </a:spcAft>
            </a:pPr>
            <a:r>
              <a:rPr lang="fa-IR" sz="24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 -</a:t>
            </a:r>
            <a:r>
              <a:rPr lang="fa-I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یا هردو هم جهت هستند </a:t>
            </a:r>
          </a:p>
          <a:p>
            <a:pPr marL="0" marR="0" algn="r" rtl="1">
              <a:lnSpc>
                <a:spcPct val="107000"/>
              </a:lnSpc>
              <a:spcBef>
                <a:spcPts val="0"/>
              </a:spcBef>
              <a:spcAft>
                <a:spcPts val="800"/>
              </a:spcAft>
            </a:pPr>
            <a:endParaRPr lang="fa-IR" sz="2400" dirty="0">
              <a:solidFill>
                <a:srgbClr val="70AD47"/>
              </a:solidFill>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r" rtl="1">
              <a:lnSpc>
                <a:spcPct val="107000"/>
              </a:lnSpc>
              <a:spcBef>
                <a:spcPts val="0"/>
              </a:spcBef>
              <a:spcAft>
                <a:spcPts val="800"/>
              </a:spcAft>
              <a:buFontTx/>
              <a:buChar char="-"/>
            </a:pPr>
            <a:r>
              <a:rPr lang="fa-IR" sz="2400" dirty="0">
                <a:solidFill>
                  <a:srgbClr val="FFC000"/>
                </a:solidFill>
                <a:latin typeface="Calibri" panose="020F0502020204030204" pitchFamily="34" charset="0"/>
                <a:ea typeface="Calibri" panose="020F0502020204030204" pitchFamily="34" charset="0"/>
                <a:cs typeface="Arial" panose="020B0604020202020204" pitchFamily="34" charset="0"/>
              </a:rPr>
              <a:t>یا خلاف جهت هم هستند</a:t>
            </a:r>
            <a:endParaRPr lang="en-US" sz="24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indent="-342900" algn="r" rtl="1">
              <a:lnSpc>
                <a:spcPct val="107000"/>
              </a:lnSpc>
              <a:spcBef>
                <a:spcPts val="0"/>
              </a:spcBef>
              <a:spcAft>
                <a:spcPts val="800"/>
              </a:spcAft>
              <a:buFontTx/>
              <a:buChar char="-"/>
            </a:pPr>
            <a:endParaRPr lang="fa-I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برای سه الکترون دو حالت اسپینی وجود دارد :</a:t>
            </a:r>
          </a:p>
          <a:p>
            <a:pPr marL="0" marR="0" algn="r" rtl="1">
              <a:lnSpc>
                <a:spcPct val="107000"/>
              </a:lnSpc>
              <a:spcBef>
                <a:spcPts val="0"/>
              </a:spcBef>
              <a:spcAft>
                <a:spcPts val="800"/>
              </a:spcAft>
            </a:pPr>
            <a:r>
              <a:rPr lang="fa-IR" sz="24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 -</a:t>
            </a:r>
            <a:r>
              <a:rPr lang="fa-I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یا هرسه هم جهت هستند </a:t>
            </a:r>
          </a:p>
          <a:p>
            <a:pPr marL="0" marR="0" algn="r" rtl="1">
              <a:lnSpc>
                <a:spcPct val="107000"/>
              </a:lnSpc>
              <a:spcBef>
                <a:spcPts val="0"/>
              </a:spcBef>
              <a:spcAft>
                <a:spcPts val="800"/>
              </a:spcAft>
            </a:pPr>
            <a:endParaRPr lang="fa-I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2400" dirty="0">
                <a:solidFill>
                  <a:srgbClr val="FFC000"/>
                </a:solidFill>
                <a:latin typeface="Calibri" panose="020F0502020204030204" pitchFamily="34" charset="0"/>
                <a:ea typeface="Calibri" panose="020F0502020204030204" pitchFamily="34" charset="0"/>
                <a:cs typeface="Arial" panose="020B0604020202020204" pitchFamily="34" charset="0"/>
              </a:rPr>
              <a:t> -یا دوتا دریک جهت و یکی در خلاف جهت انها</a:t>
            </a:r>
            <a:endParaRPr lang="fa-I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5C74B305-4BBC-4311-A4C8-51A4F09DE169}"/>
              </a:ext>
            </a:extLst>
          </p:cNvPr>
          <p:cNvGraphicFramePr>
            <a:graphicFrameLocks noChangeAspect="1"/>
          </p:cNvGraphicFramePr>
          <p:nvPr>
            <p:extLst>
              <p:ext uri="{D42A27DB-BD31-4B8C-83A1-F6EECF244321}">
                <p14:modId xmlns:p14="http://schemas.microsoft.com/office/powerpoint/2010/main" val="2053787480"/>
              </p:ext>
            </p:extLst>
          </p:nvPr>
        </p:nvGraphicFramePr>
        <p:xfrm>
          <a:off x="4656081" y="1008994"/>
          <a:ext cx="599090" cy="777765"/>
        </p:xfrm>
        <a:graphic>
          <a:graphicData uri="http://schemas.openxmlformats.org/presentationml/2006/ole">
            <mc:AlternateContent xmlns:mc="http://schemas.openxmlformats.org/markup-compatibility/2006">
              <mc:Choice xmlns:v="urn:schemas-microsoft-com:vml" Requires="v">
                <p:oleObj spid="_x0000_s1036" name="CS ChemDraw Drawing" r:id="rId3" imgW="90720" imgH="396360" progId="ChemDraw.Document.6.0">
                  <p:embed/>
                </p:oleObj>
              </mc:Choice>
              <mc:Fallback>
                <p:oleObj name="CS ChemDraw Drawing" r:id="rId3" imgW="90720" imgH="396360" progId="ChemDraw.Document.6.0">
                  <p:embed/>
                  <p:pic>
                    <p:nvPicPr>
                      <p:cNvPr id="0" name=""/>
                      <p:cNvPicPr/>
                      <p:nvPr/>
                    </p:nvPicPr>
                    <p:blipFill>
                      <a:blip r:embed="rId4"/>
                      <a:stretch>
                        <a:fillRect/>
                      </a:stretch>
                    </p:blipFill>
                    <p:spPr>
                      <a:xfrm>
                        <a:off x="4656081" y="1008994"/>
                        <a:ext cx="599090" cy="77776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E05C1E0-F218-4C22-986F-71AC6E8E9BC3}"/>
              </a:ext>
            </a:extLst>
          </p:cNvPr>
          <p:cNvGraphicFramePr>
            <a:graphicFrameLocks noChangeAspect="1"/>
          </p:cNvGraphicFramePr>
          <p:nvPr>
            <p:extLst>
              <p:ext uri="{D42A27DB-BD31-4B8C-83A1-F6EECF244321}">
                <p14:modId xmlns:p14="http://schemas.microsoft.com/office/powerpoint/2010/main" val="4294664145"/>
              </p:ext>
            </p:extLst>
          </p:nvPr>
        </p:nvGraphicFramePr>
        <p:xfrm>
          <a:off x="5948631" y="2545203"/>
          <a:ext cx="1124832" cy="709172"/>
        </p:xfrm>
        <a:graphic>
          <a:graphicData uri="http://schemas.openxmlformats.org/presentationml/2006/ole">
            <mc:AlternateContent xmlns:mc="http://schemas.openxmlformats.org/markup-compatibility/2006">
              <mc:Choice xmlns:v="urn:schemas-microsoft-com:vml" Requires="v">
                <p:oleObj spid="_x0000_s1037" name="CS ChemDraw Drawing" r:id="rId5" imgW="900360" imgH="415440" progId="ChemDraw.Document.6.0">
                  <p:embed/>
                </p:oleObj>
              </mc:Choice>
              <mc:Fallback>
                <p:oleObj name="CS ChemDraw Drawing" r:id="rId5" imgW="900360" imgH="415440" progId="ChemDraw.Document.6.0">
                  <p:embed/>
                  <p:pic>
                    <p:nvPicPr>
                      <p:cNvPr id="0" name=""/>
                      <p:cNvPicPr/>
                      <p:nvPr/>
                    </p:nvPicPr>
                    <p:blipFill>
                      <a:blip r:embed="rId6"/>
                      <a:stretch>
                        <a:fillRect/>
                      </a:stretch>
                    </p:blipFill>
                    <p:spPr>
                      <a:xfrm>
                        <a:off x="5948631" y="2545203"/>
                        <a:ext cx="1124832" cy="70917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3F226A8-98EC-426B-86A3-4C7ACB70FC85}"/>
              </a:ext>
            </a:extLst>
          </p:cNvPr>
          <p:cNvGraphicFramePr>
            <a:graphicFrameLocks noChangeAspect="1"/>
          </p:cNvGraphicFramePr>
          <p:nvPr>
            <p:extLst>
              <p:ext uri="{D42A27DB-BD31-4B8C-83A1-F6EECF244321}">
                <p14:modId xmlns:p14="http://schemas.microsoft.com/office/powerpoint/2010/main" val="3406390443"/>
              </p:ext>
            </p:extLst>
          </p:nvPr>
        </p:nvGraphicFramePr>
        <p:xfrm>
          <a:off x="4955626" y="3429000"/>
          <a:ext cx="989340" cy="802943"/>
        </p:xfrm>
        <a:graphic>
          <a:graphicData uri="http://schemas.openxmlformats.org/presentationml/2006/ole">
            <mc:AlternateContent xmlns:mc="http://schemas.openxmlformats.org/markup-compatibility/2006">
              <mc:Choice xmlns:v="urn:schemas-microsoft-com:vml" Requires="v">
                <p:oleObj spid="_x0000_s1038" name="CS ChemDraw Drawing" r:id="rId7" imgW="547920" imgH="443880" progId="ChemDraw.Document.6.0">
                  <p:embed/>
                </p:oleObj>
              </mc:Choice>
              <mc:Fallback>
                <p:oleObj name="CS ChemDraw Drawing" r:id="rId7" imgW="547920" imgH="443880" progId="ChemDraw.Document.6.0">
                  <p:embed/>
                  <p:pic>
                    <p:nvPicPr>
                      <p:cNvPr id="0" name=""/>
                      <p:cNvPicPr/>
                      <p:nvPr/>
                    </p:nvPicPr>
                    <p:blipFill>
                      <a:blip r:embed="rId8"/>
                      <a:stretch>
                        <a:fillRect/>
                      </a:stretch>
                    </p:blipFill>
                    <p:spPr>
                      <a:xfrm>
                        <a:off x="4955626" y="3429000"/>
                        <a:ext cx="989340" cy="80294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1BE7FBF-1C6D-4549-9C8C-DF7EC4A96722}"/>
              </a:ext>
            </a:extLst>
          </p:cNvPr>
          <p:cNvGraphicFramePr>
            <a:graphicFrameLocks noChangeAspect="1"/>
          </p:cNvGraphicFramePr>
          <p:nvPr>
            <p:extLst>
              <p:ext uri="{D42A27DB-BD31-4B8C-83A1-F6EECF244321}">
                <p14:modId xmlns:p14="http://schemas.microsoft.com/office/powerpoint/2010/main" val="1087518830"/>
              </p:ext>
            </p:extLst>
          </p:nvPr>
        </p:nvGraphicFramePr>
        <p:xfrm>
          <a:off x="2734361" y="4811007"/>
          <a:ext cx="1774578" cy="845037"/>
        </p:xfrm>
        <a:graphic>
          <a:graphicData uri="http://schemas.openxmlformats.org/presentationml/2006/ole">
            <mc:AlternateContent xmlns:mc="http://schemas.openxmlformats.org/markup-compatibility/2006">
              <mc:Choice xmlns:v="urn:schemas-microsoft-com:vml" Requires="v">
                <p:oleObj spid="_x0000_s1039" name="CS ChemDraw Drawing" r:id="rId9" imgW="900360" imgH="428040" progId="ChemDraw.Document.6.0">
                  <p:embed/>
                </p:oleObj>
              </mc:Choice>
              <mc:Fallback>
                <p:oleObj name="CS ChemDraw Drawing" r:id="rId9" imgW="900360" imgH="428040" progId="ChemDraw.Document.6.0">
                  <p:embed/>
                  <p:pic>
                    <p:nvPicPr>
                      <p:cNvPr id="0" name=""/>
                      <p:cNvPicPr/>
                      <p:nvPr/>
                    </p:nvPicPr>
                    <p:blipFill>
                      <a:blip r:embed="rId10"/>
                      <a:stretch>
                        <a:fillRect/>
                      </a:stretch>
                    </p:blipFill>
                    <p:spPr>
                      <a:xfrm>
                        <a:off x="2734361" y="4811007"/>
                        <a:ext cx="1774578" cy="8450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C090104-421C-454D-AAFE-2B750262EE4F}"/>
              </a:ext>
            </a:extLst>
          </p:cNvPr>
          <p:cNvGraphicFramePr>
            <a:graphicFrameLocks noChangeAspect="1"/>
          </p:cNvGraphicFramePr>
          <p:nvPr>
            <p:extLst>
              <p:ext uri="{D42A27DB-BD31-4B8C-83A1-F6EECF244321}">
                <p14:modId xmlns:p14="http://schemas.microsoft.com/office/powerpoint/2010/main" val="1106199836"/>
              </p:ext>
            </p:extLst>
          </p:nvPr>
        </p:nvGraphicFramePr>
        <p:xfrm>
          <a:off x="147145" y="5804560"/>
          <a:ext cx="1970294" cy="1013484"/>
        </p:xfrm>
        <a:graphic>
          <a:graphicData uri="http://schemas.openxmlformats.org/presentationml/2006/ole">
            <mc:AlternateContent xmlns:mc="http://schemas.openxmlformats.org/markup-compatibility/2006">
              <mc:Choice xmlns:v="urn:schemas-microsoft-com:vml" Requires="v">
                <p:oleObj spid="_x0000_s1040" name="CS ChemDraw Drawing" r:id="rId11" imgW="938520" imgH="482040" progId="ChemDraw.Document.6.0">
                  <p:embed/>
                </p:oleObj>
              </mc:Choice>
              <mc:Fallback>
                <p:oleObj name="CS ChemDraw Drawing" r:id="rId11" imgW="938520" imgH="482040" progId="ChemDraw.Document.6.0">
                  <p:embed/>
                  <p:pic>
                    <p:nvPicPr>
                      <p:cNvPr id="0" name=""/>
                      <p:cNvPicPr/>
                      <p:nvPr/>
                    </p:nvPicPr>
                    <p:blipFill>
                      <a:blip r:embed="rId12"/>
                      <a:stretch>
                        <a:fillRect/>
                      </a:stretch>
                    </p:blipFill>
                    <p:spPr>
                      <a:xfrm>
                        <a:off x="147145" y="5804560"/>
                        <a:ext cx="1970294" cy="1013484"/>
                      </a:xfrm>
                      <a:prstGeom prst="rect">
                        <a:avLst/>
                      </a:prstGeom>
                    </p:spPr>
                  </p:pic>
                </p:oleObj>
              </mc:Fallback>
            </mc:AlternateContent>
          </a:graphicData>
        </a:graphic>
      </p:graphicFrame>
    </p:spTree>
    <p:extLst>
      <p:ext uri="{BB962C8B-B14F-4D97-AF65-F5344CB8AC3E}">
        <p14:creationId xmlns:p14="http://schemas.microsoft.com/office/powerpoint/2010/main" val="165684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409486"/>
            <a:ext cx="11487150" cy="2954655"/>
          </a:xfrm>
          <a:prstGeom prst="rect">
            <a:avLst/>
          </a:prstGeom>
        </p:spPr>
        <p:txBody>
          <a:bodyPr wrap="square">
            <a:spAutoFit/>
          </a:bodyPr>
          <a:lstStyle/>
          <a:p>
            <a:pPr algn="just" rtl="1"/>
            <a:r>
              <a:rPr lang="fa-IR" sz="28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ب</a:t>
            </a:r>
            <a:r>
              <a:rPr lang="ar-SA" sz="28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 تعیین وضعیت اوربیتالی الکترونها یا تعیین حالت های ناشی از قرارگیری ال</a:t>
            </a:r>
            <a:r>
              <a:rPr lang="fa-IR" sz="28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ک</a:t>
            </a:r>
            <a:r>
              <a:rPr lang="ar-SA" sz="28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ترونها در اوربیتالهای مختلف( برهم کنشهای اوربیتالی)</a:t>
            </a:r>
            <a:endParaRPr lang="fa-IR"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en-US" dirty="0">
                <a:solidFill>
                  <a:srgbClr val="000000"/>
                </a:solidFill>
                <a:latin typeface="tahoma" panose="020B0604030504040204" pitchFamily="34" charset="0"/>
              </a:rPr>
              <a:t> </a:t>
            </a:r>
            <a:endParaRPr lang="fa-IR" dirty="0">
              <a:solidFill>
                <a:srgbClr val="000000"/>
              </a:solidFill>
              <a:latin typeface="tahoma" panose="020B0604030504040204" pitchFamily="34" charset="0"/>
            </a:endParaRPr>
          </a:p>
          <a:p>
            <a:pPr algn="just" rtl="1"/>
            <a:r>
              <a:rPr lang="fa-IR" sz="2800" dirty="0">
                <a:solidFill>
                  <a:schemeClr val="accent6"/>
                </a:solidFill>
                <a:latin typeface="tahoma" panose="020B0604030504040204" pitchFamily="34" charset="0"/>
              </a:rPr>
              <a:t>- یک الکترون در هر تراز انرژیی که هست دارای ترم جزئی با همان نشانه طیفی آن تراز است. یعنی </a:t>
            </a:r>
            <a:r>
              <a:rPr lang="fa-IR" sz="2800" dirty="0">
                <a:solidFill>
                  <a:srgbClr val="FF0000"/>
                </a:solidFill>
                <a:latin typeface="tahoma" panose="020B0604030504040204" pitchFamily="34" charset="0"/>
              </a:rPr>
              <a:t>ترم جزئی </a:t>
            </a:r>
            <a:r>
              <a:rPr lang="fa-IR" sz="2800" dirty="0">
                <a:solidFill>
                  <a:schemeClr val="accent6"/>
                </a:solidFill>
                <a:latin typeface="tahoma" panose="020B0604030504040204" pitchFamily="34" charset="0"/>
              </a:rPr>
              <a:t>یک الکترون در تراز </a:t>
            </a:r>
            <a:r>
              <a:rPr lang="en-US" sz="2800" dirty="0">
                <a:solidFill>
                  <a:schemeClr val="accent6"/>
                </a:solidFill>
                <a:latin typeface="tahoma" panose="020B0604030504040204" pitchFamily="34" charset="0"/>
              </a:rPr>
              <a:t>p </a:t>
            </a:r>
            <a:r>
              <a:rPr lang="fa-IR" sz="2800" dirty="0">
                <a:solidFill>
                  <a:schemeClr val="accent6"/>
                </a:solidFill>
                <a:latin typeface="tahoma" panose="020B0604030504040204" pitchFamily="34" charset="0"/>
              </a:rPr>
              <a:t>با </a:t>
            </a:r>
            <a:r>
              <a:rPr lang="en-US" sz="2800" dirty="0">
                <a:solidFill>
                  <a:schemeClr val="accent6"/>
                </a:solidFill>
                <a:latin typeface="tahoma" panose="020B0604030504040204" pitchFamily="34" charset="0"/>
              </a:rPr>
              <a:t>P </a:t>
            </a:r>
            <a:r>
              <a:rPr lang="fa-IR" sz="2800" dirty="0">
                <a:solidFill>
                  <a:schemeClr val="accent6"/>
                </a:solidFill>
                <a:latin typeface="tahoma" panose="020B0604030504040204" pitchFamily="34" charset="0"/>
              </a:rPr>
              <a:t>و ترم جزئی یک الکترون در تراز </a:t>
            </a:r>
            <a:r>
              <a:rPr lang="en-US" sz="2800" dirty="0">
                <a:solidFill>
                  <a:schemeClr val="accent6"/>
                </a:solidFill>
                <a:latin typeface="tahoma" panose="020B0604030504040204" pitchFamily="34" charset="0"/>
              </a:rPr>
              <a:t>d </a:t>
            </a:r>
            <a:r>
              <a:rPr lang="fa-IR" sz="2800" dirty="0">
                <a:solidFill>
                  <a:schemeClr val="accent6"/>
                </a:solidFill>
                <a:latin typeface="tahoma" panose="020B0604030504040204" pitchFamily="34" charset="0"/>
              </a:rPr>
              <a:t>با </a:t>
            </a:r>
            <a:r>
              <a:rPr lang="en-US" sz="2800" dirty="0">
                <a:solidFill>
                  <a:schemeClr val="accent6"/>
                </a:solidFill>
                <a:latin typeface="tahoma" panose="020B0604030504040204" pitchFamily="34" charset="0"/>
              </a:rPr>
              <a:t>D </a:t>
            </a:r>
            <a:r>
              <a:rPr lang="fa-IR" sz="2800" dirty="0">
                <a:solidFill>
                  <a:schemeClr val="accent6"/>
                </a:solidFill>
                <a:latin typeface="tahoma" panose="020B0604030504040204" pitchFamily="34" charset="0"/>
              </a:rPr>
              <a:t>و... مشخص می شود. بنابراین، هر مجموعه اسپین (</a:t>
            </a:r>
            <a:r>
              <a:rPr lang="el-GR" sz="2800" dirty="0">
                <a:solidFill>
                  <a:schemeClr val="accent6"/>
                </a:solidFill>
                <a:latin typeface="tahoma" panose="020B0604030504040204" pitchFamily="34" charset="0"/>
              </a:rPr>
              <a:t>α </a:t>
            </a:r>
            <a:r>
              <a:rPr lang="fa-IR" sz="2800" dirty="0">
                <a:solidFill>
                  <a:schemeClr val="accent6"/>
                </a:solidFill>
                <a:latin typeface="tahoma" panose="020B0604030504040204" pitchFamily="34" charset="0"/>
              </a:rPr>
              <a:t>) یا </a:t>
            </a:r>
            <a:r>
              <a:rPr lang="el-GR" sz="2800" dirty="0">
                <a:solidFill>
                  <a:schemeClr val="accent6"/>
                </a:solidFill>
                <a:latin typeface="tahoma" panose="020B0604030504040204" pitchFamily="34" charset="0"/>
              </a:rPr>
              <a:t>β) </a:t>
            </a:r>
            <a:r>
              <a:rPr lang="fa-IR" sz="2800" dirty="0">
                <a:solidFill>
                  <a:schemeClr val="accent6"/>
                </a:solidFill>
                <a:latin typeface="tahoma" panose="020B0604030504040204" pitchFamily="34" charset="0"/>
              </a:rPr>
              <a:t>)که شامل یک الکترون است، به همین ترم های جزئی مربوط است</a:t>
            </a:r>
            <a:endParaRPr lang="en-US" sz="2800" dirty="0">
              <a:solidFill>
                <a:schemeClr val="accent6"/>
              </a:solidFill>
            </a:endParaRPr>
          </a:p>
        </p:txBody>
      </p:sp>
      <p:pic>
        <p:nvPicPr>
          <p:cNvPr id="5" name="Picture 4">
            <a:extLst>
              <a:ext uri="{FF2B5EF4-FFF2-40B4-BE49-F238E27FC236}">
                <a16:creationId xmlns:a16="http://schemas.microsoft.com/office/drawing/2014/main" id="{B8C70E5F-59EA-2677-1CD9-ECF769B51DC7}"/>
              </a:ext>
            </a:extLst>
          </p:cNvPr>
          <p:cNvPicPr>
            <a:picLocks noChangeAspect="1"/>
          </p:cNvPicPr>
          <p:nvPr/>
        </p:nvPicPr>
        <p:blipFill>
          <a:blip r:embed="rId2"/>
          <a:stretch>
            <a:fillRect/>
          </a:stretch>
        </p:blipFill>
        <p:spPr>
          <a:xfrm>
            <a:off x="1179458" y="3238589"/>
            <a:ext cx="6953250" cy="3209925"/>
          </a:xfrm>
          <a:prstGeom prst="rect">
            <a:avLst/>
          </a:prstGeom>
        </p:spPr>
      </p:pic>
    </p:spTree>
    <p:extLst>
      <p:ext uri="{BB962C8B-B14F-4D97-AF65-F5344CB8AC3E}">
        <p14:creationId xmlns:p14="http://schemas.microsoft.com/office/powerpoint/2010/main" val="85149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62AC5B-DCBA-4FF8-8887-0A5F168B7391}"/>
              </a:ext>
            </a:extLst>
          </p:cNvPr>
          <p:cNvSpPr txBox="1"/>
          <p:nvPr/>
        </p:nvSpPr>
        <p:spPr>
          <a:xfrm>
            <a:off x="1082566" y="743635"/>
            <a:ext cx="9669517" cy="1754326"/>
          </a:xfrm>
          <a:prstGeom prst="rect">
            <a:avLst/>
          </a:prstGeom>
          <a:noFill/>
        </p:spPr>
        <p:txBody>
          <a:bodyPr wrap="square">
            <a:spAutoFit/>
          </a:bodyPr>
          <a:lstStyle/>
          <a:p>
            <a:pPr marL="457200" indent="-457200" algn="r" rtl="1">
              <a:buFontTx/>
              <a:buChar char="-"/>
            </a:pPr>
            <a:r>
              <a:rPr lang="fa-IR" sz="3600" dirty="0">
                <a:solidFill>
                  <a:schemeClr val="accent4"/>
                </a:solidFill>
              </a:rPr>
              <a:t>اگر یک الکترون در اوربیتال  </a:t>
            </a:r>
            <a:r>
              <a:rPr lang="en-US" sz="3600" dirty="0">
                <a:solidFill>
                  <a:schemeClr val="accent4"/>
                </a:solidFill>
              </a:rPr>
              <a:t>d</a:t>
            </a:r>
            <a:r>
              <a:rPr lang="fa-IR" sz="3600" dirty="0">
                <a:solidFill>
                  <a:schemeClr val="accent4"/>
                </a:solidFill>
              </a:rPr>
              <a:t>  باشد حالتهای مختلفی که می توانند در این اوربیتالهی </a:t>
            </a:r>
            <a:r>
              <a:rPr lang="en-US" sz="3600" dirty="0">
                <a:solidFill>
                  <a:schemeClr val="accent4"/>
                </a:solidFill>
              </a:rPr>
              <a:t>d</a:t>
            </a:r>
            <a:r>
              <a:rPr lang="fa-IR" sz="3600" dirty="0">
                <a:solidFill>
                  <a:schemeClr val="accent4"/>
                </a:solidFill>
              </a:rPr>
              <a:t>  قرار بگیرند بصورت زیر است</a:t>
            </a:r>
            <a:r>
              <a:rPr lang="en-US" sz="1800" dirty="0">
                <a:solidFill>
                  <a:schemeClr val="accent4"/>
                </a:solidFill>
              </a:rPr>
              <a:t>:</a:t>
            </a:r>
          </a:p>
        </p:txBody>
      </p:sp>
      <p:pic>
        <p:nvPicPr>
          <p:cNvPr id="3" name="Picture 2">
            <a:extLst>
              <a:ext uri="{FF2B5EF4-FFF2-40B4-BE49-F238E27FC236}">
                <a16:creationId xmlns:a16="http://schemas.microsoft.com/office/drawing/2014/main" id="{59BB303A-7E03-3692-2FC6-111E5DA16E74}"/>
              </a:ext>
            </a:extLst>
          </p:cNvPr>
          <p:cNvPicPr>
            <a:picLocks noChangeAspect="1"/>
          </p:cNvPicPr>
          <p:nvPr/>
        </p:nvPicPr>
        <p:blipFill>
          <a:blip r:embed="rId2"/>
          <a:stretch>
            <a:fillRect/>
          </a:stretch>
        </p:blipFill>
        <p:spPr>
          <a:xfrm>
            <a:off x="1737655" y="2357765"/>
            <a:ext cx="8296275" cy="3571875"/>
          </a:xfrm>
          <a:prstGeom prst="rect">
            <a:avLst/>
          </a:prstGeom>
        </p:spPr>
      </p:pic>
    </p:spTree>
    <p:extLst>
      <p:ext uri="{BB962C8B-B14F-4D97-AF65-F5344CB8AC3E}">
        <p14:creationId xmlns:p14="http://schemas.microsoft.com/office/powerpoint/2010/main" val="337006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46984-0413-40F6-B787-49E35C9F1050}"/>
              </a:ext>
            </a:extLst>
          </p:cNvPr>
          <p:cNvSpPr txBox="1"/>
          <p:nvPr/>
        </p:nvSpPr>
        <p:spPr>
          <a:xfrm>
            <a:off x="525517" y="877614"/>
            <a:ext cx="11098924" cy="954107"/>
          </a:xfrm>
          <a:prstGeom prst="rect">
            <a:avLst/>
          </a:prstGeom>
          <a:noFill/>
        </p:spPr>
        <p:txBody>
          <a:bodyPr wrap="square">
            <a:spAutoFit/>
          </a:bodyPr>
          <a:lstStyle/>
          <a:p>
            <a:pPr marL="457200" indent="-457200" algn="r" rtl="1">
              <a:buFontTx/>
              <a:buChar char="-"/>
            </a:pPr>
            <a:r>
              <a:rPr lang="fa-IR" sz="2800" dirty="0">
                <a:solidFill>
                  <a:schemeClr val="accent4"/>
                </a:solidFill>
              </a:rPr>
              <a:t>اگر دو الکترون در اوربیتال  </a:t>
            </a:r>
            <a:r>
              <a:rPr lang="en-US" sz="2800" dirty="0">
                <a:solidFill>
                  <a:schemeClr val="accent4"/>
                </a:solidFill>
              </a:rPr>
              <a:t>p</a:t>
            </a:r>
            <a:r>
              <a:rPr lang="fa-IR" sz="2800" dirty="0">
                <a:solidFill>
                  <a:schemeClr val="accent4"/>
                </a:solidFill>
              </a:rPr>
              <a:t>  باشند حالتهای مختلفی که می توانند در این اوربیتالهی </a:t>
            </a:r>
            <a:r>
              <a:rPr lang="en-US" sz="2800" dirty="0">
                <a:solidFill>
                  <a:schemeClr val="accent4"/>
                </a:solidFill>
              </a:rPr>
              <a:t>p</a:t>
            </a:r>
            <a:r>
              <a:rPr lang="fa-IR" sz="2800" dirty="0">
                <a:solidFill>
                  <a:schemeClr val="accent4"/>
                </a:solidFill>
              </a:rPr>
              <a:t>  قرار بگیرند بصورت زیر است</a:t>
            </a:r>
            <a:r>
              <a:rPr lang="en-US" sz="2800" dirty="0">
                <a:solidFill>
                  <a:schemeClr val="accent4"/>
                </a:solidFill>
              </a:rPr>
              <a:t>:</a:t>
            </a:r>
          </a:p>
        </p:txBody>
      </p:sp>
      <p:sp>
        <p:nvSpPr>
          <p:cNvPr id="6" name="TextBox 5">
            <a:extLst>
              <a:ext uri="{FF2B5EF4-FFF2-40B4-BE49-F238E27FC236}">
                <a16:creationId xmlns:a16="http://schemas.microsoft.com/office/drawing/2014/main" id="{FEAA6791-23BC-4CC4-85D7-9F8D0FDA1216}"/>
              </a:ext>
            </a:extLst>
          </p:cNvPr>
          <p:cNvSpPr txBox="1"/>
          <p:nvPr/>
        </p:nvSpPr>
        <p:spPr>
          <a:xfrm>
            <a:off x="6096001" y="5056634"/>
            <a:ext cx="5927834" cy="523220"/>
          </a:xfrm>
          <a:prstGeom prst="rect">
            <a:avLst/>
          </a:prstGeom>
          <a:noFill/>
        </p:spPr>
        <p:txBody>
          <a:bodyPr wrap="square">
            <a:spAutoFit/>
          </a:bodyPr>
          <a:lstStyle/>
          <a:p>
            <a:pPr marL="457200" indent="-457200" algn="r" rtl="1">
              <a:buFontTx/>
              <a:buChar char="-"/>
            </a:pPr>
            <a:r>
              <a:rPr lang="fa-IR" sz="2800" dirty="0">
                <a:solidFill>
                  <a:schemeClr val="accent4"/>
                </a:solidFill>
              </a:rPr>
              <a:t>که از این حالتها ترم  </a:t>
            </a:r>
            <a:r>
              <a:rPr lang="en-US" sz="2800" dirty="0">
                <a:solidFill>
                  <a:schemeClr val="accent4"/>
                </a:solidFill>
              </a:rPr>
              <a:t>P</a:t>
            </a:r>
            <a:r>
              <a:rPr lang="fa-IR" sz="2800" dirty="0">
                <a:solidFill>
                  <a:schemeClr val="accent4"/>
                </a:solidFill>
              </a:rPr>
              <a:t> حاصل می شود</a:t>
            </a:r>
            <a:endParaRPr lang="en-US" sz="2800" dirty="0">
              <a:solidFill>
                <a:schemeClr val="accent4"/>
              </a:solidFill>
            </a:endParaRPr>
          </a:p>
        </p:txBody>
      </p:sp>
      <p:pic>
        <p:nvPicPr>
          <p:cNvPr id="5" name="Picture 4">
            <a:extLst>
              <a:ext uri="{FF2B5EF4-FFF2-40B4-BE49-F238E27FC236}">
                <a16:creationId xmlns:a16="http://schemas.microsoft.com/office/drawing/2014/main" id="{BDDF4C57-1586-5802-5503-A95FCFFCED62}"/>
              </a:ext>
            </a:extLst>
          </p:cNvPr>
          <p:cNvPicPr>
            <a:picLocks noChangeAspect="1"/>
          </p:cNvPicPr>
          <p:nvPr/>
        </p:nvPicPr>
        <p:blipFill>
          <a:blip r:embed="rId2"/>
          <a:stretch>
            <a:fillRect/>
          </a:stretch>
        </p:blipFill>
        <p:spPr>
          <a:xfrm>
            <a:off x="2695575" y="1724025"/>
            <a:ext cx="6800850" cy="3409950"/>
          </a:xfrm>
          <a:prstGeom prst="rect">
            <a:avLst/>
          </a:prstGeom>
        </p:spPr>
      </p:pic>
    </p:spTree>
    <p:extLst>
      <p:ext uri="{BB962C8B-B14F-4D97-AF65-F5344CB8AC3E}">
        <p14:creationId xmlns:p14="http://schemas.microsoft.com/office/powerpoint/2010/main" val="2589730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44D797-CEA7-4672-9047-F10BDB671E72}"/>
              </a:ext>
            </a:extLst>
          </p:cNvPr>
          <p:cNvSpPr txBox="1"/>
          <p:nvPr/>
        </p:nvSpPr>
        <p:spPr>
          <a:xfrm>
            <a:off x="3289738" y="449344"/>
            <a:ext cx="8565931" cy="1077218"/>
          </a:xfrm>
          <a:prstGeom prst="rect">
            <a:avLst/>
          </a:prstGeom>
          <a:noFill/>
        </p:spPr>
        <p:txBody>
          <a:bodyPr wrap="square">
            <a:spAutoFit/>
          </a:bodyPr>
          <a:lstStyle/>
          <a:p>
            <a:pPr algn="r" rtl="1"/>
            <a:r>
              <a:rPr lang="fa-IR" sz="3200" dirty="0">
                <a:solidFill>
                  <a:schemeClr val="accent4"/>
                </a:solidFill>
              </a:rPr>
              <a:t>اگر دو الکترون در اوربیتال  </a:t>
            </a:r>
            <a:r>
              <a:rPr lang="en-US" sz="3200" dirty="0">
                <a:solidFill>
                  <a:schemeClr val="accent4"/>
                </a:solidFill>
              </a:rPr>
              <a:t>d</a:t>
            </a:r>
            <a:r>
              <a:rPr lang="fa-IR" sz="3200" dirty="0">
                <a:solidFill>
                  <a:schemeClr val="accent4"/>
                </a:solidFill>
              </a:rPr>
              <a:t>  باشند حالتهای مختلفی که می توانند در این اوربیتالهی </a:t>
            </a:r>
            <a:r>
              <a:rPr lang="en-US" sz="3200" dirty="0">
                <a:solidFill>
                  <a:schemeClr val="accent4"/>
                </a:solidFill>
              </a:rPr>
              <a:t>d</a:t>
            </a:r>
            <a:r>
              <a:rPr lang="fa-IR" sz="3200" dirty="0">
                <a:solidFill>
                  <a:schemeClr val="accent4"/>
                </a:solidFill>
              </a:rPr>
              <a:t>  قرار بگیرند بصورت زیر است</a:t>
            </a:r>
            <a:r>
              <a:rPr lang="en-US" sz="3200" dirty="0">
                <a:solidFill>
                  <a:schemeClr val="accent4"/>
                </a:solidFill>
              </a:rPr>
              <a:t>:</a:t>
            </a:r>
            <a:endParaRPr lang="en-US" sz="3200" dirty="0"/>
          </a:p>
        </p:txBody>
      </p:sp>
      <p:sp>
        <p:nvSpPr>
          <p:cNvPr id="6" name="TextBox 5">
            <a:extLst>
              <a:ext uri="{FF2B5EF4-FFF2-40B4-BE49-F238E27FC236}">
                <a16:creationId xmlns:a16="http://schemas.microsoft.com/office/drawing/2014/main" id="{1EF7F5A9-AC49-4121-B6D1-DCE440EEF67C}"/>
              </a:ext>
            </a:extLst>
          </p:cNvPr>
          <p:cNvSpPr txBox="1"/>
          <p:nvPr/>
        </p:nvSpPr>
        <p:spPr>
          <a:xfrm>
            <a:off x="2039007" y="6028813"/>
            <a:ext cx="8818179" cy="707886"/>
          </a:xfrm>
          <a:prstGeom prst="rect">
            <a:avLst/>
          </a:prstGeom>
          <a:noFill/>
        </p:spPr>
        <p:txBody>
          <a:bodyPr wrap="square">
            <a:spAutoFit/>
          </a:bodyPr>
          <a:lstStyle/>
          <a:p>
            <a:pPr algn="r" rtl="1"/>
            <a:r>
              <a:rPr lang="fa-IR" sz="4000" dirty="0">
                <a:solidFill>
                  <a:schemeClr val="accent1"/>
                </a:solidFill>
              </a:rPr>
              <a:t>بنابر این ترمهای حاصل      </a:t>
            </a:r>
            <a:r>
              <a:rPr lang="en-US" sz="4000" dirty="0">
                <a:solidFill>
                  <a:schemeClr val="accent1"/>
                </a:solidFill>
              </a:rPr>
              <a:t>P , F</a:t>
            </a:r>
            <a:r>
              <a:rPr lang="fa-IR" sz="4000" dirty="0">
                <a:solidFill>
                  <a:schemeClr val="accent1"/>
                </a:solidFill>
              </a:rPr>
              <a:t> هستند </a:t>
            </a:r>
            <a:endParaRPr lang="en-US" sz="4000" dirty="0">
              <a:solidFill>
                <a:schemeClr val="accent1"/>
              </a:solidFill>
            </a:endParaRPr>
          </a:p>
        </p:txBody>
      </p:sp>
      <p:pic>
        <p:nvPicPr>
          <p:cNvPr id="5" name="Picture 4">
            <a:extLst>
              <a:ext uri="{FF2B5EF4-FFF2-40B4-BE49-F238E27FC236}">
                <a16:creationId xmlns:a16="http://schemas.microsoft.com/office/drawing/2014/main" id="{48A3D724-1BB1-B100-24A8-93A6CDFCDC46}"/>
              </a:ext>
            </a:extLst>
          </p:cNvPr>
          <p:cNvPicPr>
            <a:picLocks noChangeAspect="1"/>
          </p:cNvPicPr>
          <p:nvPr/>
        </p:nvPicPr>
        <p:blipFill>
          <a:blip r:embed="rId2"/>
          <a:stretch>
            <a:fillRect/>
          </a:stretch>
        </p:blipFill>
        <p:spPr>
          <a:xfrm>
            <a:off x="1151964" y="1657513"/>
            <a:ext cx="6684811" cy="3839397"/>
          </a:xfrm>
          <a:prstGeom prst="rect">
            <a:avLst/>
          </a:prstGeom>
        </p:spPr>
      </p:pic>
    </p:spTree>
    <p:extLst>
      <p:ext uri="{BB962C8B-B14F-4D97-AF65-F5344CB8AC3E}">
        <p14:creationId xmlns:p14="http://schemas.microsoft.com/office/powerpoint/2010/main" val="172533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435C350-7A47-43D2-8ECC-0A436CB2F4AB}"/>
              </a:ext>
            </a:extLst>
          </p:cNvPr>
          <p:cNvGraphicFramePr>
            <a:graphicFrameLocks noChangeAspect="1"/>
          </p:cNvGraphicFramePr>
          <p:nvPr>
            <p:extLst>
              <p:ext uri="{D42A27DB-BD31-4B8C-83A1-F6EECF244321}">
                <p14:modId xmlns:p14="http://schemas.microsoft.com/office/powerpoint/2010/main" val="1844605604"/>
              </p:ext>
            </p:extLst>
          </p:nvPr>
        </p:nvGraphicFramePr>
        <p:xfrm>
          <a:off x="1218433" y="3710918"/>
          <a:ext cx="7601557" cy="1334048"/>
        </p:xfrm>
        <a:graphic>
          <a:graphicData uri="http://schemas.openxmlformats.org/presentationml/2006/ole">
            <mc:AlternateContent xmlns:mc="http://schemas.openxmlformats.org/markup-compatibility/2006">
              <mc:Choice xmlns:v="urn:schemas-microsoft-com:vml" Requires="v">
                <p:oleObj spid="_x0000_s2052" name="CS ChemDraw Drawing" r:id="rId3" imgW="4794120" imgH="842040" progId="ChemDraw.Document.6.0">
                  <p:embed/>
                </p:oleObj>
              </mc:Choice>
              <mc:Fallback>
                <p:oleObj name="CS ChemDraw Drawing" r:id="rId3" imgW="4794120" imgH="842040" progId="ChemDraw.Document.6.0">
                  <p:embed/>
                  <p:pic>
                    <p:nvPicPr>
                      <p:cNvPr id="0" name=""/>
                      <p:cNvPicPr/>
                      <p:nvPr/>
                    </p:nvPicPr>
                    <p:blipFill>
                      <a:blip r:embed="rId4"/>
                      <a:stretch>
                        <a:fillRect/>
                      </a:stretch>
                    </p:blipFill>
                    <p:spPr>
                      <a:xfrm>
                        <a:off x="1218433" y="3710918"/>
                        <a:ext cx="7601557" cy="133404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E19A90E-760C-4886-9101-536DBF08143D}"/>
              </a:ext>
            </a:extLst>
          </p:cNvPr>
          <p:cNvSpPr txBox="1"/>
          <p:nvPr/>
        </p:nvSpPr>
        <p:spPr>
          <a:xfrm>
            <a:off x="2701158" y="766519"/>
            <a:ext cx="7367753" cy="523220"/>
          </a:xfrm>
          <a:prstGeom prst="rect">
            <a:avLst/>
          </a:prstGeom>
          <a:noFill/>
        </p:spPr>
        <p:txBody>
          <a:bodyPr wrap="square">
            <a:spAutoFit/>
          </a:bodyPr>
          <a:lstStyle/>
          <a:p>
            <a:pPr algn="r" rtl="1"/>
            <a:r>
              <a:rPr lang="fa-IR" sz="2800" dirty="0">
                <a:solidFill>
                  <a:schemeClr val="accent6"/>
                </a:solidFill>
                <a:latin typeface="tahoma" panose="020B0604030504040204" pitchFamily="34" charset="0"/>
              </a:rPr>
              <a:t>آرایشهای الکترونی پر، نیمه پر ویا خالی به ترم </a:t>
            </a:r>
            <a:r>
              <a:rPr lang="en-US" sz="2800" dirty="0">
                <a:solidFill>
                  <a:schemeClr val="accent4"/>
                </a:solidFill>
                <a:latin typeface="tahoma" panose="020B0604030504040204" pitchFamily="34" charset="0"/>
              </a:rPr>
              <a:t>S</a:t>
            </a:r>
            <a:r>
              <a:rPr lang="fa-IR" sz="2800" dirty="0">
                <a:solidFill>
                  <a:schemeClr val="accent6"/>
                </a:solidFill>
                <a:latin typeface="tahoma" panose="020B0604030504040204" pitchFamily="34" charset="0"/>
              </a:rPr>
              <a:t>  تعلق دارند</a:t>
            </a:r>
            <a:endParaRPr lang="en-US" sz="2800" dirty="0"/>
          </a:p>
        </p:txBody>
      </p:sp>
    </p:spTree>
    <p:extLst>
      <p:ext uri="{BB962C8B-B14F-4D97-AF65-F5344CB8AC3E}">
        <p14:creationId xmlns:p14="http://schemas.microsoft.com/office/powerpoint/2010/main" val="59715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743" y="3208825"/>
            <a:ext cx="5664057" cy="3355000"/>
          </a:xfrm>
          <a:prstGeom prst="rect">
            <a:avLst/>
          </a:prstGeom>
        </p:spPr>
      </p:pic>
      <p:pic>
        <p:nvPicPr>
          <p:cNvPr id="3" name="Picture 2"/>
          <p:cNvPicPr>
            <a:picLocks noChangeAspect="1"/>
          </p:cNvPicPr>
          <p:nvPr/>
        </p:nvPicPr>
        <p:blipFill>
          <a:blip r:embed="rId3"/>
          <a:stretch>
            <a:fillRect/>
          </a:stretch>
        </p:blipFill>
        <p:spPr>
          <a:xfrm>
            <a:off x="77800" y="59557"/>
            <a:ext cx="6827825" cy="3149268"/>
          </a:xfrm>
          <a:prstGeom prst="rect">
            <a:avLst/>
          </a:prstGeom>
        </p:spPr>
      </p:pic>
      <p:sp>
        <p:nvSpPr>
          <p:cNvPr id="4" name="Rectangle 3"/>
          <p:cNvSpPr/>
          <p:nvPr/>
        </p:nvSpPr>
        <p:spPr>
          <a:xfrm>
            <a:off x="6905625" y="0"/>
            <a:ext cx="5200650" cy="7109639"/>
          </a:xfrm>
          <a:prstGeom prst="rect">
            <a:avLst/>
          </a:prstGeom>
        </p:spPr>
        <p:txBody>
          <a:bodyPr wrap="square">
            <a:spAutoFit/>
          </a:bodyPr>
          <a:lstStyle/>
          <a:p>
            <a:pPr algn="just" rtl="1"/>
            <a:r>
              <a:rPr lang="fa-IR" sz="2400" dirty="0">
                <a:solidFill>
                  <a:srgbClr val="000000"/>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ترمهای جزئی سایر آرایش های الکترونی را بسته به آرایش الکترونی آنها می توان بدست آورد(</a:t>
            </a:r>
            <a:r>
              <a:rPr lang="fa-IR" sz="2400" dirty="0">
                <a:solidFill>
                  <a:schemeClr val="accent6">
                    <a:lumMod val="75000"/>
                  </a:schemeClr>
                </a:solidFill>
                <a:latin typeface="tahoma" panose="020B0604030504040204" pitchFamily="34" charset="0"/>
                <a:sym typeface="Wingdings" panose="05000000000000000000" pitchFamily="2" charset="2"/>
              </a:rPr>
              <a:t>جدول روبرو):</a:t>
            </a:r>
            <a:endParaRPr lang="fa-IR" sz="2400" dirty="0">
              <a:solidFill>
                <a:schemeClr val="accent6">
                  <a:lumMod val="75000"/>
                </a:schemeClr>
              </a:solidFill>
              <a:latin typeface="tahoma" panose="020B0604030504040204" pitchFamily="34" charset="0"/>
            </a:endParaRPr>
          </a:p>
          <a:p>
            <a:pPr algn="just" rtl="1"/>
            <a:r>
              <a:rPr lang="fa-IR" sz="2400" dirty="0">
                <a:solidFill>
                  <a:schemeClr val="accent6">
                    <a:lumMod val="75000"/>
                  </a:schemeClr>
                </a:solidFill>
                <a:latin typeface="tahoma" panose="020B0604030504040204" pitchFamily="34" charset="0"/>
              </a:rPr>
              <a:t>بعنوان مثال آرایش الکترونی </a:t>
            </a:r>
            <a:r>
              <a:rPr lang="en-US" sz="2400" dirty="0">
                <a:solidFill>
                  <a:schemeClr val="accent6">
                    <a:lumMod val="75000"/>
                  </a:schemeClr>
                </a:solidFill>
                <a:latin typeface="tahoma" panose="020B0604030504040204" pitchFamily="34" charset="0"/>
              </a:rPr>
              <a:t>d</a:t>
            </a:r>
            <a:r>
              <a:rPr lang="en-US" sz="2400" baseline="30000" dirty="0">
                <a:solidFill>
                  <a:schemeClr val="accent6">
                    <a:lumMod val="75000"/>
                  </a:schemeClr>
                </a:solidFill>
                <a:latin typeface="tahoma" panose="020B0604030504040204" pitchFamily="34" charset="0"/>
              </a:rPr>
              <a:t>2</a:t>
            </a:r>
            <a:r>
              <a:rPr lang="el-GR" sz="2400" baseline="-25000" dirty="0">
                <a:solidFill>
                  <a:schemeClr val="accent6">
                    <a:lumMod val="75000"/>
                  </a:schemeClr>
                </a:solidFill>
                <a:latin typeface="tahoma" panose="020B0604030504040204" pitchFamily="34" charset="0"/>
              </a:rPr>
              <a:t>α</a:t>
            </a:r>
            <a:r>
              <a:rPr lang="el-GR"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را در نظر بگیریم، 10 حالت ریز برای آن می توان به دست آورد، که مقدارهای       بصورت جدول</a:t>
            </a:r>
            <a:r>
              <a:rPr lang="en-US"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آن ها عبارتند از:</a:t>
            </a:r>
          </a:p>
          <a:p>
            <a:pPr algn="just" rtl="1"/>
            <a:r>
              <a:rPr lang="fa-IR" sz="2400" dirty="0">
                <a:solidFill>
                  <a:schemeClr val="accent6">
                    <a:lumMod val="75000"/>
                  </a:schemeClr>
                </a:solidFill>
                <a:latin typeface="tahoma" panose="020B0604030504040204" pitchFamily="34" charset="0"/>
              </a:rPr>
              <a:t>-3 ,-2 ,-1 , 0 , 1 , 2 , 3  ؛ -1 , 0 , 1 و در نتیجه به ترم های جزئی </a:t>
            </a:r>
            <a:r>
              <a:rPr lang="en-US" sz="2400" dirty="0">
                <a:solidFill>
                  <a:schemeClr val="accent6">
                    <a:lumMod val="75000"/>
                  </a:schemeClr>
                </a:solidFill>
                <a:latin typeface="tahoma" panose="020B0604030504040204" pitchFamily="34" charset="0"/>
              </a:rPr>
              <a:t>F </a:t>
            </a:r>
            <a:r>
              <a:rPr lang="fa-IR" sz="2400" dirty="0">
                <a:solidFill>
                  <a:schemeClr val="accent6">
                    <a:lumMod val="75000"/>
                  </a:schemeClr>
                </a:solidFill>
                <a:latin typeface="tahoma" panose="020B0604030504040204" pitchFamily="34" charset="0"/>
              </a:rPr>
              <a:t>و </a:t>
            </a:r>
            <a:r>
              <a:rPr lang="en-US" sz="2400" dirty="0">
                <a:solidFill>
                  <a:schemeClr val="accent6">
                    <a:lumMod val="75000"/>
                  </a:schemeClr>
                </a:solidFill>
                <a:latin typeface="tahoma" panose="020B0604030504040204" pitchFamily="34" charset="0"/>
              </a:rPr>
              <a:t>P </a:t>
            </a:r>
            <a:r>
              <a:rPr lang="fa-IR" sz="2400" dirty="0">
                <a:solidFill>
                  <a:schemeClr val="accent6">
                    <a:lumMod val="75000"/>
                  </a:schemeClr>
                </a:solidFill>
                <a:latin typeface="tahoma" panose="020B0604030504040204" pitchFamily="34" charset="0"/>
              </a:rPr>
              <a:t>تعلق دارند که در جدول روبرو برای آرایش الکترونی </a:t>
            </a:r>
            <a:r>
              <a:rPr lang="en-US" sz="2400" dirty="0">
                <a:solidFill>
                  <a:schemeClr val="accent6">
                    <a:lumMod val="75000"/>
                  </a:schemeClr>
                </a:solidFill>
                <a:latin typeface="tahoma" panose="020B0604030504040204" pitchFamily="34" charset="0"/>
              </a:rPr>
              <a:t>d</a:t>
            </a:r>
            <a:r>
              <a:rPr lang="en-US" sz="2400" baseline="30000" dirty="0">
                <a:solidFill>
                  <a:schemeClr val="accent6">
                    <a:lumMod val="75000"/>
                  </a:schemeClr>
                </a:solidFill>
                <a:latin typeface="tahoma" panose="020B0604030504040204" pitchFamily="34" charset="0"/>
              </a:rPr>
              <a:t>2</a:t>
            </a:r>
            <a:r>
              <a:rPr lang="en-US"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منظور شده است. چون آرایش الکترونی </a:t>
            </a:r>
            <a:r>
              <a:rPr lang="en-US" sz="2400" dirty="0">
                <a:solidFill>
                  <a:schemeClr val="accent6">
                    <a:lumMod val="75000"/>
                  </a:schemeClr>
                </a:solidFill>
                <a:latin typeface="tahoma" panose="020B0604030504040204" pitchFamily="34" charset="0"/>
              </a:rPr>
              <a:t>d</a:t>
            </a:r>
            <a:r>
              <a:rPr lang="en-US" sz="2400" baseline="30000" dirty="0">
                <a:solidFill>
                  <a:schemeClr val="accent6">
                    <a:lumMod val="75000"/>
                  </a:schemeClr>
                </a:solidFill>
                <a:latin typeface="tahoma" panose="020B0604030504040204" pitchFamily="34" charset="0"/>
              </a:rPr>
              <a:t>3</a:t>
            </a:r>
            <a:r>
              <a:rPr lang="el-GR" sz="2400" baseline="-25000" dirty="0">
                <a:solidFill>
                  <a:schemeClr val="accent6">
                    <a:lumMod val="75000"/>
                  </a:schemeClr>
                </a:solidFill>
                <a:latin typeface="tahoma" panose="020B0604030504040204" pitchFamily="34" charset="0"/>
              </a:rPr>
              <a:t>α</a:t>
            </a:r>
            <a:r>
              <a:rPr lang="el-GR"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هم ارز آرایش حفره </a:t>
            </a:r>
            <a:r>
              <a:rPr lang="en-US" sz="2400" dirty="0">
                <a:solidFill>
                  <a:schemeClr val="accent6">
                    <a:lumMod val="75000"/>
                  </a:schemeClr>
                </a:solidFill>
                <a:latin typeface="tahoma" panose="020B0604030504040204" pitchFamily="34" charset="0"/>
              </a:rPr>
              <a:t>d</a:t>
            </a:r>
            <a:r>
              <a:rPr lang="en-US" sz="2400" baseline="30000" dirty="0">
                <a:solidFill>
                  <a:schemeClr val="accent6">
                    <a:lumMod val="75000"/>
                  </a:schemeClr>
                </a:solidFill>
                <a:latin typeface="tahoma" panose="020B0604030504040204" pitchFamily="34" charset="0"/>
              </a:rPr>
              <a:t>2</a:t>
            </a:r>
            <a:r>
              <a:rPr lang="el-GR" sz="2400" baseline="-25000" dirty="0">
                <a:solidFill>
                  <a:schemeClr val="accent6">
                    <a:lumMod val="75000"/>
                  </a:schemeClr>
                </a:solidFill>
                <a:latin typeface="tahoma" panose="020B0604030504040204" pitchFamily="34" charset="0"/>
              </a:rPr>
              <a:t>α</a:t>
            </a:r>
            <a:r>
              <a:rPr lang="el-GR"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است، پس ترم های جزئی </a:t>
            </a:r>
            <a:r>
              <a:rPr lang="en-US" sz="2400" dirty="0">
                <a:solidFill>
                  <a:schemeClr val="accent6">
                    <a:lumMod val="75000"/>
                  </a:schemeClr>
                </a:solidFill>
                <a:latin typeface="tahoma" panose="020B0604030504040204" pitchFamily="34" charset="0"/>
              </a:rPr>
              <a:t>d</a:t>
            </a:r>
            <a:r>
              <a:rPr lang="en-US" sz="2400" baseline="30000" dirty="0">
                <a:solidFill>
                  <a:schemeClr val="accent6">
                    <a:lumMod val="75000"/>
                  </a:schemeClr>
                </a:solidFill>
                <a:latin typeface="tahoma" panose="020B0604030504040204" pitchFamily="34" charset="0"/>
              </a:rPr>
              <a:t>3</a:t>
            </a:r>
            <a:r>
              <a:rPr lang="el-GR" sz="2400" baseline="-25000" dirty="0">
                <a:solidFill>
                  <a:schemeClr val="accent6">
                    <a:lumMod val="75000"/>
                  </a:schemeClr>
                </a:solidFill>
                <a:latin typeface="tahoma" panose="020B0604030504040204" pitchFamily="34" charset="0"/>
              </a:rPr>
              <a:t>α</a:t>
            </a:r>
            <a:r>
              <a:rPr lang="el-GR" sz="2400" dirty="0">
                <a:solidFill>
                  <a:schemeClr val="accent6">
                    <a:lumMod val="75000"/>
                  </a:schemeClr>
                </a:solidFill>
                <a:latin typeface="tahoma" panose="020B0604030504040204" pitchFamily="34" charset="0"/>
              </a:rPr>
              <a:t> </a:t>
            </a:r>
            <a:r>
              <a:rPr lang="fa-IR" sz="2400" dirty="0">
                <a:solidFill>
                  <a:schemeClr val="accent6">
                    <a:lumMod val="75000"/>
                  </a:schemeClr>
                </a:solidFill>
                <a:latin typeface="tahoma" panose="020B0604030504040204" pitchFamily="34" charset="0"/>
              </a:rPr>
              <a:t>نیز </a:t>
            </a:r>
            <a:r>
              <a:rPr lang="en-US" sz="2400" dirty="0">
                <a:solidFill>
                  <a:schemeClr val="accent6">
                    <a:lumMod val="75000"/>
                  </a:schemeClr>
                </a:solidFill>
                <a:latin typeface="tahoma" panose="020B0604030504040204" pitchFamily="34" charset="0"/>
              </a:rPr>
              <a:t>F </a:t>
            </a:r>
            <a:r>
              <a:rPr lang="fa-IR" sz="2400" dirty="0">
                <a:solidFill>
                  <a:schemeClr val="accent6">
                    <a:lumMod val="75000"/>
                  </a:schemeClr>
                </a:solidFill>
                <a:latin typeface="tahoma" panose="020B0604030504040204" pitchFamily="34" charset="0"/>
              </a:rPr>
              <a:t>و </a:t>
            </a:r>
            <a:r>
              <a:rPr lang="en-US" sz="2400" dirty="0">
                <a:solidFill>
                  <a:schemeClr val="accent6">
                    <a:lumMod val="75000"/>
                  </a:schemeClr>
                </a:solidFill>
                <a:latin typeface="tahoma" panose="020B0604030504040204" pitchFamily="34" charset="0"/>
              </a:rPr>
              <a:t>P </a:t>
            </a:r>
            <a:r>
              <a:rPr lang="fa-IR" sz="2400" dirty="0">
                <a:solidFill>
                  <a:schemeClr val="accent6">
                    <a:lumMod val="75000"/>
                  </a:schemeClr>
                </a:solidFill>
                <a:latin typeface="tahoma" panose="020B0604030504040204" pitchFamily="34" charset="0"/>
              </a:rPr>
              <a:t>است. در مورد آرایش های الکترونی دیگر نیز می توان به همین روش عمل کرد.</a:t>
            </a:r>
          </a:p>
          <a:p>
            <a:pPr algn="just" rtl="1"/>
            <a:r>
              <a:rPr lang="fa-IR" sz="2400" dirty="0"/>
              <a:t>کافی است که ترم های جزئی سمت چپ خط وسط جدول را به دست آورد. ترم های سمت راست آن را بر اساس فرمالیسم حفره، می توان با قرینه معین کرد</a:t>
            </a:r>
            <a:endParaRPr lang="fa-IR" sz="2400" b="0" i="0" dirty="0">
              <a:solidFill>
                <a:schemeClr val="accent6">
                  <a:lumMod val="75000"/>
                </a:schemeClr>
              </a:solidFill>
              <a:effectLst/>
              <a:latin typeface="tahoma" panose="020B0604030504040204" pitchFamily="34" charset="0"/>
            </a:endParaRPr>
          </a:p>
        </p:txBody>
      </p:sp>
      <p:pic>
        <p:nvPicPr>
          <p:cNvPr id="5" name="Picture 4"/>
          <p:cNvPicPr>
            <a:picLocks noChangeAspect="1"/>
          </p:cNvPicPr>
          <p:nvPr/>
        </p:nvPicPr>
        <p:blipFill>
          <a:blip r:embed="rId4"/>
          <a:stretch>
            <a:fillRect/>
          </a:stretch>
        </p:blipFill>
        <p:spPr>
          <a:xfrm>
            <a:off x="9505950" y="1854785"/>
            <a:ext cx="395550" cy="434500"/>
          </a:xfrm>
          <a:prstGeom prst="rect">
            <a:avLst/>
          </a:prstGeom>
        </p:spPr>
      </p:pic>
    </p:spTree>
    <p:extLst>
      <p:ext uri="{BB962C8B-B14F-4D97-AF65-F5344CB8AC3E}">
        <p14:creationId xmlns:p14="http://schemas.microsoft.com/office/powerpoint/2010/main" val="353885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880" y="0"/>
            <a:ext cx="4908933" cy="6369001"/>
          </a:xfrm>
        </p:spPr>
        <p:txBody>
          <a:bodyPr>
            <a:noAutofit/>
          </a:bodyPr>
          <a:lstStyle/>
          <a:p>
            <a:pPr algn="just" rtl="1"/>
            <a:r>
              <a:rPr lang="fa-IR" sz="1800" dirty="0"/>
              <a:t> </a:t>
            </a:r>
            <a:r>
              <a:rPr lang="fa-IR" sz="2800" dirty="0">
                <a:solidFill>
                  <a:schemeClr val="accent6"/>
                </a:solidFill>
              </a:rPr>
              <a:t>تعیین ترم های طیفی ارایش الکترونی هم ارز</a:t>
            </a:r>
            <a:r>
              <a:rPr lang="en-US" sz="2800" dirty="0">
                <a:solidFill>
                  <a:schemeClr val="accent6"/>
                </a:solidFill>
              </a:rPr>
              <a:t>)</a:t>
            </a:r>
            <a:r>
              <a:rPr lang="fa-IR" sz="2800" dirty="0">
                <a:solidFill>
                  <a:schemeClr val="accent6"/>
                </a:solidFill>
              </a:rPr>
              <a:t> </a:t>
            </a:r>
            <a:r>
              <a:rPr lang="fa-IR" sz="2800" dirty="0">
                <a:solidFill>
                  <a:schemeClr val="accent2"/>
                </a:solidFill>
              </a:rPr>
              <a:t>به روش فاکتور گیری از اسپین</a:t>
            </a:r>
            <a:r>
              <a:rPr lang="fa-IR" sz="2800" dirty="0">
                <a:solidFill>
                  <a:schemeClr val="accent6"/>
                </a:solidFill>
              </a:rPr>
              <a:t>):</a:t>
            </a:r>
            <a:br>
              <a:rPr lang="fa-IR" sz="2800" dirty="0">
                <a:solidFill>
                  <a:schemeClr val="accent6"/>
                </a:solidFill>
              </a:rPr>
            </a:br>
            <a:r>
              <a:rPr lang="fa-IR" sz="2800" dirty="0">
                <a:solidFill>
                  <a:schemeClr val="accent2"/>
                </a:solidFill>
              </a:rPr>
              <a:t>الف) </a:t>
            </a:r>
            <a:r>
              <a:rPr lang="fa-IR" sz="2800" dirty="0">
                <a:solidFill>
                  <a:srgbClr val="0070C0"/>
                </a:solidFill>
              </a:rPr>
              <a:t>نوشتن مجموعه های اسپینی ممکن از ماکزیمم اسپین به اسپین های کمتر</a:t>
            </a:r>
            <a:r>
              <a:rPr lang="fa-IR" sz="2800" dirty="0">
                <a:solidFill>
                  <a:schemeClr val="accent2"/>
                </a:solidFill>
              </a:rPr>
              <a:t/>
            </a:r>
            <a:br>
              <a:rPr lang="fa-IR" sz="2800" dirty="0">
                <a:solidFill>
                  <a:schemeClr val="accent2"/>
                </a:solidFill>
              </a:rPr>
            </a:br>
            <a:r>
              <a:rPr lang="fa-IR" sz="2800" dirty="0">
                <a:solidFill>
                  <a:schemeClr val="accent4">
                    <a:lumMod val="75000"/>
                  </a:schemeClr>
                </a:solidFill>
              </a:rPr>
              <a:t>ب) تعیین برایند ممان اسپینی کل برای هر یک از مجموعه های اسپینی فوق</a:t>
            </a:r>
            <a:r>
              <a:rPr lang="fa-IR" sz="2800" dirty="0">
                <a:solidFill>
                  <a:schemeClr val="accent2"/>
                </a:solidFill>
              </a:rPr>
              <a:t/>
            </a:r>
            <a:br>
              <a:rPr lang="fa-IR" sz="2800" dirty="0">
                <a:solidFill>
                  <a:schemeClr val="accent2"/>
                </a:solidFill>
              </a:rPr>
            </a:br>
            <a:r>
              <a:rPr lang="fa-IR" sz="2800" dirty="0">
                <a:solidFill>
                  <a:schemeClr val="accent6"/>
                </a:solidFill>
              </a:rPr>
              <a:t> </a:t>
            </a:r>
            <a:r>
              <a:rPr lang="fa-IR" sz="2800" dirty="0">
                <a:solidFill>
                  <a:schemeClr val="accent4">
                    <a:lumMod val="50000"/>
                  </a:schemeClr>
                </a:solidFill>
              </a:rPr>
              <a:t>ج) قرار دادن ترمهای جزئی در آرایش های الکترونی قسمت( الف)</a:t>
            </a:r>
            <a:r>
              <a:rPr lang="fa-IR" sz="2800" dirty="0">
                <a:solidFill>
                  <a:schemeClr val="accent6"/>
                </a:solidFill>
              </a:rPr>
              <a:t/>
            </a:r>
            <a:br>
              <a:rPr lang="fa-IR" sz="2800" dirty="0">
                <a:solidFill>
                  <a:schemeClr val="accent6"/>
                </a:solidFill>
              </a:rPr>
            </a:br>
            <a:r>
              <a:rPr lang="fa-IR" sz="2800" dirty="0">
                <a:solidFill>
                  <a:srgbClr val="7030A0"/>
                </a:solidFill>
              </a:rPr>
              <a:t>د) در صورت لازم ضرب ترمها و نوشتن ترمهای حاصل  از هریک از آرایش های مرحله (الف)</a:t>
            </a:r>
            <a:r>
              <a:rPr lang="fa-IR" sz="2800" dirty="0">
                <a:solidFill>
                  <a:schemeClr val="accent6"/>
                </a:solidFill>
              </a:rPr>
              <a:t/>
            </a:r>
            <a:br>
              <a:rPr lang="fa-IR" sz="2800" dirty="0">
                <a:solidFill>
                  <a:schemeClr val="accent6"/>
                </a:solidFill>
              </a:rPr>
            </a:br>
            <a:r>
              <a:rPr lang="fa-IR" sz="2800" dirty="0">
                <a:solidFill>
                  <a:srgbClr val="FF0000"/>
                </a:solidFill>
              </a:rPr>
              <a:t>ه) حذف حالتها یا ترم های حاصل از مرحله با اسپین بالا از آرایشهای با اسپین پائین تر</a:t>
            </a:r>
            <a:br>
              <a:rPr lang="fa-IR" sz="2800" dirty="0">
                <a:solidFill>
                  <a:srgbClr val="FF0000"/>
                </a:solidFill>
              </a:rPr>
            </a:br>
            <a:r>
              <a:rPr lang="fa-IR" sz="2800" dirty="0">
                <a:solidFill>
                  <a:schemeClr val="tx2"/>
                </a:solidFill>
              </a:rPr>
              <a:t>و) نوشتن کل ترمهای باقیمانده از همه آرایش های بخش( الف)</a:t>
            </a:r>
            <a:endParaRPr lang="en-US" sz="2800" dirty="0">
              <a:solidFill>
                <a:schemeClr val="tx2"/>
              </a:solidFill>
            </a:endParaRPr>
          </a:p>
        </p:txBody>
      </p:sp>
      <p:sp>
        <p:nvSpPr>
          <p:cNvPr id="5" name="TextBox 4">
            <a:extLst>
              <a:ext uri="{FF2B5EF4-FFF2-40B4-BE49-F238E27FC236}">
                <a16:creationId xmlns:a16="http://schemas.microsoft.com/office/drawing/2014/main" id="{B343680A-91F9-49CF-8A18-A610BF26D2A0}"/>
              </a:ext>
            </a:extLst>
          </p:cNvPr>
          <p:cNvSpPr txBox="1"/>
          <p:nvPr/>
        </p:nvSpPr>
        <p:spPr>
          <a:xfrm>
            <a:off x="177187" y="0"/>
            <a:ext cx="6097904" cy="369332"/>
          </a:xfrm>
          <a:prstGeom prst="rect">
            <a:avLst/>
          </a:prstGeom>
          <a:noFill/>
        </p:spPr>
        <p:txBody>
          <a:bodyPr wrap="square">
            <a:spAutoFit/>
          </a:bodyPr>
          <a:lstStyle/>
          <a:p>
            <a:pPr algn="r" rtl="1"/>
            <a:r>
              <a:rPr lang="fa-IR" sz="1800" b="1" dirty="0">
                <a:solidFill>
                  <a:srgbClr val="FF00FF"/>
                </a:solidFill>
                <a:effectLst/>
                <a:latin typeface="Calibri" panose="020F0502020204030204" pitchFamily="34" charset="0"/>
                <a:ea typeface="Calibri" panose="020F0502020204030204" pitchFamily="34" charset="0"/>
                <a:cs typeface="Arial" panose="020B0604020202020204" pitchFamily="34" charset="0"/>
              </a:rPr>
              <a:t>مثال: ترمهای طیفی آرایش الکترونی  </a:t>
            </a:r>
            <a:r>
              <a:rPr lang="en-US" sz="1800" b="1" dirty="0">
                <a:solidFill>
                  <a:srgbClr val="FF00FF"/>
                </a:solidFill>
                <a:effectLst/>
                <a:latin typeface="Calibri" panose="020F0502020204030204" pitchFamily="34" charset="0"/>
                <a:ea typeface="Calibri" panose="020F0502020204030204" pitchFamily="34" charset="0"/>
                <a:cs typeface="Arial" panose="020B0604020202020204" pitchFamily="34" charset="0"/>
              </a:rPr>
              <a:t>p</a:t>
            </a:r>
            <a:r>
              <a:rPr lang="en-US" sz="1800" b="1" baseline="30000" dirty="0">
                <a:solidFill>
                  <a:srgbClr val="FF00FF"/>
                </a:solidFill>
                <a:effectLst/>
                <a:latin typeface="Calibri" panose="020F0502020204030204" pitchFamily="34" charset="0"/>
                <a:ea typeface="Calibri" panose="020F0502020204030204" pitchFamily="34" charset="0"/>
                <a:cs typeface="Arial" panose="020B0604020202020204" pitchFamily="34" charset="0"/>
              </a:rPr>
              <a:t>2</a:t>
            </a:r>
            <a:r>
              <a:rPr lang="en-US" sz="1800" b="1" dirty="0">
                <a:solidFill>
                  <a:srgbClr val="FF00FF"/>
                </a:solidFill>
                <a:effectLst/>
                <a:latin typeface="Arial" panose="020B0604020202020204" pitchFamily="34" charset="0"/>
                <a:ea typeface="Calibri" panose="020F0502020204030204" pitchFamily="34" charset="0"/>
              </a:rPr>
              <a:t> </a:t>
            </a:r>
            <a:r>
              <a:rPr lang="fa-IR" sz="1800" b="1" dirty="0">
                <a:solidFill>
                  <a:srgbClr val="FF00FF"/>
                </a:solidFill>
                <a:effectLst/>
                <a:latin typeface="Arial" panose="020B0604020202020204" pitchFamily="34" charset="0"/>
                <a:ea typeface="Calibri" panose="020F0502020204030204" pitchFamily="34" charset="0"/>
              </a:rPr>
              <a:t>  ( اتم کربن) را تعیین کنید</a:t>
            </a:r>
            <a:r>
              <a:rPr lang="en-US" sz="1800" b="1" dirty="0">
                <a:solidFill>
                  <a:srgbClr val="FF00FF"/>
                </a:solidFill>
                <a:effectLst/>
                <a:latin typeface="Calibri" panose="020F0502020204030204" pitchFamily="34" charset="0"/>
                <a:ea typeface="Calibri" panose="020F0502020204030204" pitchFamily="34" charset="0"/>
                <a:cs typeface="Arial" panose="020B0604020202020204" pitchFamily="34" charset="0"/>
              </a:rPr>
              <a:t> </a:t>
            </a:r>
            <a:r>
              <a:rPr lang="en-US" sz="1800" b="1" baseline="30000" dirty="0">
                <a:solidFill>
                  <a:srgbClr val="FF00FF"/>
                </a:solidFill>
                <a:effectLst/>
                <a:latin typeface="Calibri" panose="020F0502020204030204" pitchFamily="34" charset="0"/>
                <a:ea typeface="Calibri" panose="020F0502020204030204" pitchFamily="34" charset="0"/>
                <a:cs typeface="Arial" panose="020B0604020202020204" pitchFamily="34" charset="0"/>
              </a:rPr>
              <a:t> </a:t>
            </a:r>
            <a:endParaRPr lang="en-US" b="1" dirty="0">
              <a:solidFill>
                <a:srgbClr val="FF00FF"/>
              </a:solidFill>
            </a:endParaRPr>
          </a:p>
        </p:txBody>
      </p:sp>
      <p:pic>
        <p:nvPicPr>
          <p:cNvPr id="6" name="Picture 5">
            <a:extLst>
              <a:ext uri="{FF2B5EF4-FFF2-40B4-BE49-F238E27FC236}">
                <a16:creationId xmlns:a16="http://schemas.microsoft.com/office/drawing/2014/main" id="{9D45321B-8D75-48F2-ADEB-7817197F891E}"/>
              </a:ext>
            </a:extLst>
          </p:cNvPr>
          <p:cNvPicPr>
            <a:picLocks noChangeAspect="1"/>
          </p:cNvPicPr>
          <p:nvPr/>
        </p:nvPicPr>
        <p:blipFill>
          <a:blip r:embed="rId2"/>
          <a:stretch>
            <a:fillRect/>
          </a:stretch>
        </p:blipFill>
        <p:spPr>
          <a:xfrm>
            <a:off x="177187" y="1935382"/>
            <a:ext cx="6413675" cy="5036918"/>
          </a:xfrm>
          <a:prstGeom prst="rect">
            <a:avLst/>
          </a:prstGeom>
        </p:spPr>
      </p:pic>
      <p:pic>
        <p:nvPicPr>
          <p:cNvPr id="8" name="Picture 7">
            <a:extLst>
              <a:ext uri="{FF2B5EF4-FFF2-40B4-BE49-F238E27FC236}">
                <a16:creationId xmlns:a16="http://schemas.microsoft.com/office/drawing/2014/main" id="{DF853792-7718-43D8-88E2-940166E28EF7}"/>
              </a:ext>
            </a:extLst>
          </p:cNvPr>
          <p:cNvPicPr>
            <a:picLocks noChangeAspect="1"/>
          </p:cNvPicPr>
          <p:nvPr/>
        </p:nvPicPr>
        <p:blipFill>
          <a:blip r:embed="rId3"/>
          <a:stretch>
            <a:fillRect/>
          </a:stretch>
        </p:blipFill>
        <p:spPr>
          <a:xfrm>
            <a:off x="433008" y="598607"/>
            <a:ext cx="6101277" cy="933013"/>
          </a:xfrm>
          <a:prstGeom prst="rect">
            <a:avLst/>
          </a:prstGeom>
        </p:spPr>
      </p:pic>
    </p:spTree>
    <p:extLst>
      <p:ext uri="{BB962C8B-B14F-4D97-AF65-F5344CB8AC3E}">
        <p14:creationId xmlns:p14="http://schemas.microsoft.com/office/powerpoint/2010/main" val="37052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086" y="486962"/>
            <a:ext cx="11549350" cy="3108543"/>
          </a:xfrm>
          <a:prstGeom prst="rect">
            <a:avLst/>
          </a:prstGeom>
        </p:spPr>
        <p:txBody>
          <a:bodyPr wrap="square">
            <a:spAutoFit/>
          </a:bodyPr>
          <a:lstStyle/>
          <a:p>
            <a:pPr algn="r" rtl="1"/>
            <a:r>
              <a:rPr lang="fa-IR" sz="2800" dirty="0">
                <a:solidFill>
                  <a:srgbClr val="7030A0"/>
                </a:solidFill>
                <a:latin typeface="Times New Roman" panose="02020603050405020304" pitchFamily="18" charset="0"/>
                <a:cs typeface="Times New Roman" panose="02020603050405020304" pitchFamily="18" charset="0"/>
              </a:rPr>
              <a:t>برخی از حاصل ضرب های ترمها:</a:t>
            </a:r>
            <a:endParaRPr lang="en-US" sz="2800" dirty="0">
              <a:solidFill>
                <a:srgbClr val="7030A0"/>
              </a:solidFill>
              <a:latin typeface="Times New Roman" panose="02020603050405020304" pitchFamily="18" charset="0"/>
              <a:cs typeface="Times New Roman" panose="02020603050405020304" pitchFamily="18" charset="0"/>
            </a:endParaRPr>
          </a:p>
          <a:p>
            <a:endParaRPr lang="en-US" sz="2800" dirty="0">
              <a:solidFill>
                <a:schemeClr val="accent6"/>
              </a:solidFill>
              <a:latin typeface="Times New Roman" panose="02020603050405020304" pitchFamily="18" charset="0"/>
              <a:cs typeface="Times New Roman" panose="02020603050405020304" pitchFamily="18" charset="0"/>
            </a:endParaRPr>
          </a:p>
          <a:p>
            <a:r>
              <a:rPr lang="en-US" sz="2800" dirty="0">
                <a:solidFill>
                  <a:schemeClr val="accent6"/>
                </a:solidFill>
                <a:latin typeface="Times New Roman" panose="02020603050405020304" pitchFamily="18" charset="0"/>
                <a:cs typeface="Times New Roman" panose="02020603050405020304" pitchFamily="18" charset="0"/>
              </a:rPr>
              <a:t>S × S = S                                             ‎ P × P = S + P + D</a:t>
            </a:r>
          </a:p>
          <a:p>
            <a:r>
              <a:rPr lang="en-US" sz="2800" dirty="0">
                <a:solidFill>
                  <a:schemeClr val="accent6"/>
                </a:solidFill>
                <a:latin typeface="Times New Roman" panose="02020603050405020304" pitchFamily="18" charset="0"/>
                <a:cs typeface="Times New Roman" panose="02020603050405020304" pitchFamily="18" charset="0"/>
              </a:rPr>
              <a:t>‎ S × P = P                                             </a:t>
            </a:r>
            <a:r>
              <a:rPr lang="en-US" sz="2800" dirty="0" err="1">
                <a:solidFill>
                  <a:schemeClr val="accent6"/>
                </a:solidFill>
                <a:latin typeface="Times New Roman" panose="02020603050405020304" pitchFamily="18" charset="0"/>
                <a:cs typeface="Times New Roman" panose="02020603050405020304" pitchFamily="18" charset="0"/>
              </a:rPr>
              <a:t>P</a:t>
            </a:r>
            <a:r>
              <a:rPr lang="en-US" sz="2800" dirty="0">
                <a:solidFill>
                  <a:schemeClr val="accent6"/>
                </a:solidFill>
                <a:latin typeface="Times New Roman" panose="02020603050405020304" pitchFamily="18" charset="0"/>
                <a:cs typeface="Times New Roman" panose="02020603050405020304" pitchFamily="18" charset="0"/>
              </a:rPr>
              <a:t> × F = D + F + G  ‎</a:t>
            </a:r>
          </a:p>
          <a:p>
            <a:r>
              <a:rPr lang="en-US" sz="2800" dirty="0">
                <a:solidFill>
                  <a:schemeClr val="accent6"/>
                </a:solidFill>
                <a:latin typeface="Times New Roman" panose="02020603050405020304" pitchFamily="18" charset="0"/>
                <a:cs typeface="Times New Roman" panose="02020603050405020304" pitchFamily="18" charset="0"/>
              </a:rPr>
              <a:t>‎ S × D = D                                           </a:t>
            </a:r>
            <a:r>
              <a:rPr lang="en-US" sz="2800" dirty="0" err="1">
                <a:solidFill>
                  <a:schemeClr val="accent6"/>
                </a:solidFill>
                <a:latin typeface="Times New Roman" panose="02020603050405020304" pitchFamily="18" charset="0"/>
                <a:cs typeface="Times New Roman" panose="02020603050405020304" pitchFamily="18" charset="0"/>
              </a:rPr>
              <a:t>D</a:t>
            </a:r>
            <a:r>
              <a:rPr lang="en-US" sz="2800" dirty="0">
                <a:solidFill>
                  <a:schemeClr val="accent6"/>
                </a:solidFill>
                <a:latin typeface="Times New Roman" panose="02020603050405020304" pitchFamily="18" charset="0"/>
                <a:cs typeface="Times New Roman" panose="02020603050405020304" pitchFamily="18" charset="0"/>
              </a:rPr>
              <a:t> × D = S + P + D + F + G</a:t>
            </a:r>
          </a:p>
          <a:p>
            <a:r>
              <a:rPr lang="en-US" sz="2800" dirty="0">
                <a:solidFill>
                  <a:schemeClr val="accent6"/>
                </a:solidFill>
                <a:latin typeface="Times New Roman" panose="02020603050405020304" pitchFamily="18" charset="0"/>
                <a:cs typeface="Times New Roman" panose="02020603050405020304" pitchFamily="18" charset="0"/>
              </a:rPr>
              <a:t>‏ ‏S × F = F                                            D × F = P + D + F + G + H‎</a:t>
            </a:r>
          </a:p>
          <a:p>
            <a:endParaRPr lang="en-US" sz="28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61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 y="634484"/>
            <a:ext cx="11922274" cy="1815882"/>
          </a:xfrm>
          <a:prstGeom prst="rect">
            <a:avLst/>
          </a:prstGeom>
        </p:spPr>
        <p:txBody>
          <a:bodyPr wrap="square">
            <a:spAutoFit/>
          </a:bodyPr>
          <a:lstStyle/>
          <a:p>
            <a:pPr algn="r" rtl="1"/>
            <a:r>
              <a:rPr lang="fa-IR" sz="2800" dirty="0">
                <a:solidFill>
                  <a:schemeClr val="accent6"/>
                </a:solidFill>
              </a:rPr>
              <a:t>در تعیین ترم های جزئی باید نکته های زیر مورد توجه قرارگیرد:</a:t>
            </a:r>
          </a:p>
          <a:p>
            <a:pPr algn="r" rtl="1"/>
            <a:r>
              <a:rPr lang="fa-IR" sz="2800" dirty="0"/>
              <a:t>- </a:t>
            </a:r>
            <a:r>
              <a:rPr lang="fa-IR" sz="2800" dirty="0">
                <a:solidFill>
                  <a:schemeClr val="accent5">
                    <a:lumMod val="75000"/>
                  </a:schemeClr>
                </a:solidFill>
              </a:rPr>
              <a:t>تراز های الکترونی خالی، نیم پر یا به طور کامل پر، سهمی در اندازه حرکت زاویه ای اوربیتالی ندارند و به </a:t>
            </a:r>
            <a:r>
              <a:rPr lang="fa-IR" sz="2800" dirty="0">
                <a:solidFill>
                  <a:srgbClr val="FF0000"/>
                </a:solidFill>
              </a:rPr>
              <a:t>ترم جزئی </a:t>
            </a:r>
            <a:r>
              <a:rPr lang="en-US" sz="2800" dirty="0">
                <a:solidFill>
                  <a:schemeClr val="accent5">
                    <a:lumMod val="75000"/>
                  </a:schemeClr>
                </a:solidFill>
              </a:rPr>
              <a:t>S </a:t>
            </a:r>
            <a:r>
              <a:rPr lang="fa-IR" sz="2800" dirty="0">
                <a:solidFill>
                  <a:schemeClr val="accent5">
                    <a:lumMod val="75000"/>
                  </a:schemeClr>
                </a:solidFill>
              </a:rPr>
              <a:t>تعلق دارند. در نتیجه یک مجموعه اسپین خالی یا یک مجموعه اسپین کامل (تراز نیم پر) نیز به همین ترم جزئی </a:t>
            </a:r>
            <a:r>
              <a:rPr lang="en-US" sz="2800" dirty="0">
                <a:solidFill>
                  <a:schemeClr val="accent5">
                    <a:lumMod val="75000"/>
                  </a:schemeClr>
                </a:solidFill>
              </a:rPr>
              <a:t>S </a:t>
            </a:r>
            <a:r>
              <a:rPr lang="fa-IR" sz="2800" dirty="0">
                <a:solidFill>
                  <a:schemeClr val="accent5">
                    <a:lumMod val="75000"/>
                  </a:schemeClr>
                </a:solidFill>
              </a:rPr>
              <a:t>تعلق دارد.</a:t>
            </a:r>
            <a:endParaRPr lang="en-US" sz="2800" dirty="0">
              <a:solidFill>
                <a:schemeClr val="accent5">
                  <a:lumMod val="75000"/>
                </a:schemeClr>
              </a:solidFill>
            </a:endParaRPr>
          </a:p>
        </p:txBody>
      </p:sp>
      <p:pic>
        <p:nvPicPr>
          <p:cNvPr id="5" name="Picture 4"/>
          <p:cNvPicPr>
            <a:picLocks noChangeAspect="1"/>
          </p:cNvPicPr>
          <p:nvPr/>
        </p:nvPicPr>
        <p:blipFill>
          <a:blip r:embed="rId2"/>
          <a:stretch>
            <a:fillRect/>
          </a:stretch>
        </p:blipFill>
        <p:spPr>
          <a:xfrm>
            <a:off x="607706" y="2537150"/>
            <a:ext cx="5109188" cy="2469500"/>
          </a:xfrm>
          <a:prstGeom prst="rect">
            <a:avLst/>
          </a:prstGeom>
        </p:spPr>
      </p:pic>
    </p:spTree>
    <p:extLst>
      <p:ext uri="{BB962C8B-B14F-4D97-AF65-F5344CB8AC3E}">
        <p14:creationId xmlns:p14="http://schemas.microsoft.com/office/powerpoint/2010/main" val="198692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DDB9B-73F8-4F88-8588-C6C43CD8125E}"/>
              </a:ext>
            </a:extLst>
          </p:cNvPr>
          <p:cNvPicPr>
            <a:picLocks noChangeAspect="1"/>
          </p:cNvPicPr>
          <p:nvPr/>
        </p:nvPicPr>
        <p:blipFill>
          <a:blip r:embed="rId2"/>
          <a:stretch>
            <a:fillRect/>
          </a:stretch>
        </p:blipFill>
        <p:spPr>
          <a:xfrm>
            <a:off x="1022898" y="414008"/>
            <a:ext cx="6349452" cy="6029983"/>
          </a:xfrm>
          <a:prstGeom prst="rect">
            <a:avLst/>
          </a:prstGeom>
        </p:spPr>
      </p:pic>
    </p:spTree>
    <p:extLst>
      <p:ext uri="{BB962C8B-B14F-4D97-AF65-F5344CB8AC3E}">
        <p14:creationId xmlns:p14="http://schemas.microsoft.com/office/powerpoint/2010/main" val="666086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5672" y="1"/>
            <a:ext cx="8184764" cy="6857999"/>
          </a:xfrm>
          <a:prstGeom prst="rect">
            <a:avLst/>
          </a:prstGeom>
        </p:spPr>
      </p:pic>
    </p:spTree>
    <p:extLst>
      <p:ext uri="{BB962C8B-B14F-4D97-AF65-F5344CB8AC3E}">
        <p14:creationId xmlns:p14="http://schemas.microsoft.com/office/powerpoint/2010/main" val="42786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075FCE-E58C-B798-3C29-598CAF59E991}"/>
              </a:ext>
            </a:extLst>
          </p:cNvPr>
          <p:cNvPicPr>
            <a:picLocks noChangeAspect="1"/>
          </p:cNvPicPr>
          <p:nvPr/>
        </p:nvPicPr>
        <p:blipFill>
          <a:blip r:embed="rId2"/>
          <a:stretch>
            <a:fillRect/>
          </a:stretch>
        </p:blipFill>
        <p:spPr>
          <a:xfrm>
            <a:off x="752475" y="3875"/>
            <a:ext cx="5343525" cy="771525"/>
          </a:xfrm>
          <a:prstGeom prst="rect">
            <a:avLst/>
          </a:prstGeom>
        </p:spPr>
      </p:pic>
    </p:spTree>
    <p:extLst>
      <p:ext uri="{BB962C8B-B14F-4D97-AF65-F5344CB8AC3E}">
        <p14:creationId xmlns:p14="http://schemas.microsoft.com/office/powerpoint/2010/main" val="293177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63" y="323091"/>
            <a:ext cx="11713723" cy="6004192"/>
          </a:xfrm>
        </p:spPr>
        <p:txBody>
          <a:bodyPr>
            <a:noAutofit/>
          </a:bodyPr>
          <a:lstStyle/>
          <a:p>
            <a:pPr algn="r" rtl="1"/>
            <a:r>
              <a:rPr lang="fa-IR" sz="3000" dirty="0">
                <a:solidFill>
                  <a:schemeClr val="accent6"/>
                </a:solidFill>
              </a:rPr>
              <a:t>تعیین </a:t>
            </a:r>
            <a:r>
              <a:rPr lang="fa-IR" sz="3000" dirty="0">
                <a:solidFill>
                  <a:srgbClr val="FF00FF"/>
                </a:solidFill>
              </a:rPr>
              <a:t>ترم حالت پایه </a:t>
            </a:r>
            <a:r>
              <a:rPr lang="fa-IR" sz="3000" dirty="0">
                <a:solidFill>
                  <a:schemeClr val="accent6"/>
                </a:solidFill>
              </a:rPr>
              <a:t>پس از بدست آوردن تمامی ترمها:</a:t>
            </a:r>
            <a:br>
              <a:rPr lang="fa-IR" sz="3000" dirty="0">
                <a:solidFill>
                  <a:schemeClr val="accent6"/>
                </a:solidFill>
              </a:rPr>
            </a:br>
            <a:r>
              <a:rPr lang="fa-IR" sz="3000" dirty="0">
                <a:solidFill>
                  <a:schemeClr val="accent2"/>
                </a:solidFill>
              </a:rPr>
              <a:t>الف) از میان ترم ها، ترمی که بالاترین چند گانگی اسپین دارد پایدار تر است و  به عنوان ترم حالت پایه انتخاب می شود. به عنوان مثال برای آرایش الکترونی      ،  ترم های طیفی عبارتند از:                            </a:t>
            </a:r>
            <a:r>
              <a:rPr lang="fa-IR" sz="3000" dirty="0"/>
              <a:t> </a:t>
            </a:r>
            <a:r>
              <a:rPr lang="fa-IR" sz="3000" dirty="0">
                <a:solidFill>
                  <a:schemeClr val="accent2"/>
                </a:solidFill>
              </a:rPr>
              <a:t>از میان این ترم ها، ترم       ،  ترم حالت پایه برای این آرایش الکترونی است</a:t>
            </a:r>
            <a:r>
              <a:rPr lang="fa-IR" sz="3000" dirty="0"/>
              <a:t>.</a:t>
            </a:r>
            <a:br>
              <a:rPr lang="fa-IR" sz="3000" dirty="0"/>
            </a:br>
            <a:r>
              <a:rPr lang="fa-IR" sz="3000" dirty="0"/>
              <a:t/>
            </a:r>
            <a:br>
              <a:rPr lang="fa-IR" sz="3000" dirty="0"/>
            </a:br>
            <a:r>
              <a:rPr lang="fa-IR" sz="3000" dirty="0">
                <a:solidFill>
                  <a:schemeClr val="accent5">
                    <a:lumMod val="75000"/>
                  </a:schemeClr>
                </a:solidFill>
              </a:rPr>
              <a:t>ب) اگر چند ترم با چندگانگی یکسان وجود داشته باشد، ترمی به عنوان حالت پایه انتخاب می شود که  </a:t>
            </a:r>
            <a:r>
              <a:rPr lang="en-US" sz="3000" b="1" dirty="0">
                <a:solidFill>
                  <a:srgbClr val="FF0000"/>
                </a:solidFill>
              </a:rPr>
              <a:t>L</a:t>
            </a:r>
            <a:r>
              <a:rPr lang="fa-IR" sz="3000" b="1" dirty="0">
                <a:solidFill>
                  <a:schemeClr val="accent5">
                    <a:lumMod val="75000"/>
                  </a:schemeClr>
                </a:solidFill>
              </a:rPr>
              <a:t> </a:t>
            </a:r>
            <a:r>
              <a:rPr lang="fa-IR" sz="3000" dirty="0">
                <a:solidFill>
                  <a:schemeClr val="accent5">
                    <a:lumMod val="75000"/>
                  </a:schemeClr>
                </a:solidFill>
              </a:rPr>
              <a:t>بزرگتری دارد.</a:t>
            </a:r>
            <a:r>
              <a:rPr lang="en-US" sz="3000" dirty="0">
                <a:solidFill>
                  <a:schemeClr val="accent5">
                    <a:lumMod val="75000"/>
                  </a:schemeClr>
                </a:solidFill>
              </a:rPr>
              <a:t> </a:t>
            </a:r>
            <a:r>
              <a:rPr lang="fa-IR" sz="3000" dirty="0">
                <a:solidFill>
                  <a:schemeClr val="accent5">
                    <a:lumMod val="75000"/>
                  </a:schemeClr>
                </a:solidFill>
              </a:rPr>
              <a:t>به عنوان مثال</a:t>
            </a:r>
            <a:r>
              <a:rPr lang="en-US" sz="3000" dirty="0">
                <a:solidFill>
                  <a:schemeClr val="accent5">
                    <a:lumMod val="75000"/>
                  </a:schemeClr>
                </a:solidFill>
              </a:rPr>
              <a:t> </a:t>
            </a:r>
            <a:r>
              <a:rPr lang="fa-IR" sz="3000" dirty="0">
                <a:solidFill>
                  <a:schemeClr val="accent5">
                    <a:lumMod val="75000"/>
                  </a:schemeClr>
                </a:solidFill>
              </a:rPr>
              <a:t>ترمهای  آرایش الکترونی    عبارتند از :</a:t>
            </a:r>
            <a:br>
              <a:rPr lang="fa-IR" sz="3000" dirty="0">
                <a:solidFill>
                  <a:schemeClr val="accent5">
                    <a:lumMod val="75000"/>
                  </a:schemeClr>
                </a:solidFill>
              </a:rPr>
            </a:br>
            <a:r>
              <a:rPr lang="fa-IR" sz="3000" dirty="0">
                <a:solidFill>
                  <a:schemeClr val="accent5">
                    <a:lumMod val="75000"/>
                  </a:schemeClr>
                </a:solidFill>
              </a:rPr>
              <a:t> </a:t>
            </a:r>
            <a:r>
              <a:rPr lang="en-US" sz="3000" dirty="0">
                <a:solidFill>
                  <a:schemeClr val="accent5">
                    <a:lumMod val="75000"/>
                  </a:schemeClr>
                </a:solidFill>
              </a:rPr>
              <a:t/>
            </a:r>
            <a:br>
              <a:rPr lang="en-US" sz="3000" dirty="0">
                <a:solidFill>
                  <a:schemeClr val="accent5">
                    <a:lumMod val="75000"/>
                  </a:schemeClr>
                </a:solidFill>
              </a:rPr>
            </a:br>
            <a:r>
              <a:rPr lang="fa-IR" sz="3000" dirty="0">
                <a:solidFill>
                  <a:schemeClr val="accent5">
                    <a:lumMod val="75000"/>
                  </a:schemeClr>
                </a:solidFill>
              </a:rPr>
              <a:t> از میان ترم ها، ترمهای      و     بالاترین چندگانگی را دارند که از میان این دو، ترم      پایدارتراست. لذا ترم       به عنوان ترم حال پایه آرایش الکترونی       انتخاب می شود.</a:t>
            </a:r>
            <a:br>
              <a:rPr lang="fa-IR" sz="3000" dirty="0">
                <a:solidFill>
                  <a:schemeClr val="accent5">
                    <a:lumMod val="75000"/>
                  </a:schemeClr>
                </a:solidFill>
              </a:rPr>
            </a:br>
            <a:r>
              <a:rPr lang="fa-IR" sz="3000" dirty="0">
                <a:solidFill>
                  <a:schemeClr val="accent5">
                    <a:lumMod val="75000"/>
                  </a:schemeClr>
                </a:solidFill>
              </a:rPr>
              <a:t/>
            </a:r>
            <a:br>
              <a:rPr lang="fa-IR" sz="3000" dirty="0">
                <a:solidFill>
                  <a:schemeClr val="accent5">
                    <a:lumMod val="75000"/>
                  </a:schemeClr>
                </a:solidFill>
              </a:rPr>
            </a:br>
            <a:r>
              <a:rPr lang="fa-IR" sz="3000" dirty="0">
                <a:solidFill>
                  <a:schemeClr val="accent4">
                    <a:lumMod val="50000"/>
                  </a:schemeClr>
                </a:solidFill>
              </a:rPr>
              <a:t>ج) از بین ترم های با  </a:t>
            </a:r>
            <a:r>
              <a:rPr lang="en-US" sz="3000" dirty="0">
                <a:solidFill>
                  <a:schemeClr val="accent4">
                    <a:lumMod val="50000"/>
                  </a:schemeClr>
                </a:solidFill>
              </a:rPr>
              <a:t>  </a:t>
            </a:r>
            <a:r>
              <a:rPr lang="en-US" sz="3000" b="1" dirty="0">
                <a:solidFill>
                  <a:srgbClr val="FF0000"/>
                </a:solidFill>
              </a:rPr>
              <a:t>J</a:t>
            </a:r>
            <a:r>
              <a:rPr lang="fa-IR" sz="3000" dirty="0">
                <a:solidFill>
                  <a:schemeClr val="accent4">
                    <a:lumMod val="50000"/>
                  </a:schemeClr>
                </a:solidFill>
              </a:rPr>
              <a:t>متفاوت، اگرتعداد الکترونهای آرایش الکترونی کمتر از نیمه پر باشد، ترمی پایدارتر است  که  </a:t>
            </a:r>
            <a:r>
              <a:rPr lang="en-US" sz="3000" dirty="0">
                <a:solidFill>
                  <a:srgbClr val="FF0000"/>
                </a:solidFill>
              </a:rPr>
              <a:t>J</a:t>
            </a:r>
            <a:r>
              <a:rPr lang="fa-IR" sz="3000" dirty="0">
                <a:solidFill>
                  <a:schemeClr val="accent4">
                    <a:lumMod val="50000"/>
                  </a:schemeClr>
                </a:solidFill>
              </a:rPr>
              <a:t> کمتر دارد و اگر تعداد الکترونهای آرایش الکترونی از نیمه پر بیشتر باشد ترمی پایدار تر است که</a:t>
            </a:r>
            <a:r>
              <a:rPr lang="fa-IR" sz="3000" dirty="0">
                <a:solidFill>
                  <a:srgbClr val="FF0000"/>
                </a:solidFill>
              </a:rPr>
              <a:t> </a:t>
            </a:r>
            <a:r>
              <a:rPr lang="en-US" sz="3000" dirty="0">
                <a:solidFill>
                  <a:srgbClr val="FF0000"/>
                </a:solidFill>
              </a:rPr>
              <a:t>J</a:t>
            </a:r>
            <a:r>
              <a:rPr lang="fa-IR" sz="3000" dirty="0">
                <a:solidFill>
                  <a:schemeClr val="accent4">
                    <a:lumMod val="50000"/>
                  </a:schemeClr>
                </a:solidFill>
              </a:rPr>
              <a:t>  بزرگتر دارد. </a:t>
            </a:r>
            <a:endParaRPr lang="en-US" sz="3000" dirty="0">
              <a:solidFill>
                <a:schemeClr val="accent4">
                  <a:lumMod val="50000"/>
                </a:schemeClr>
              </a:solidFill>
            </a:endParaRPr>
          </a:p>
        </p:txBody>
      </p:sp>
      <p:pic>
        <p:nvPicPr>
          <p:cNvPr id="4" name="Picture 3"/>
          <p:cNvPicPr>
            <a:picLocks noChangeAspect="1"/>
          </p:cNvPicPr>
          <p:nvPr/>
        </p:nvPicPr>
        <p:blipFill>
          <a:blip r:embed="rId2"/>
          <a:stretch>
            <a:fillRect/>
          </a:stretch>
        </p:blipFill>
        <p:spPr>
          <a:xfrm>
            <a:off x="3795042" y="783405"/>
            <a:ext cx="424072" cy="541985"/>
          </a:xfrm>
          <a:prstGeom prst="rect">
            <a:avLst/>
          </a:prstGeom>
        </p:spPr>
      </p:pic>
      <p:pic>
        <p:nvPicPr>
          <p:cNvPr id="6" name="Picture 5"/>
          <p:cNvPicPr>
            <a:picLocks noChangeAspect="1"/>
          </p:cNvPicPr>
          <p:nvPr/>
        </p:nvPicPr>
        <p:blipFill>
          <a:blip r:embed="rId3"/>
          <a:stretch>
            <a:fillRect/>
          </a:stretch>
        </p:blipFill>
        <p:spPr>
          <a:xfrm>
            <a:off x="5453137" y="1350195"/>
            <a:ext cx="372141" cy="424150"/>
          </a:xfrm>
          <a:prstGeom prst="rect">
            <a:avLst/>
          </a:prstGeom>
        </p:spPr>
      </p:pic>
      <p:pic>
        <p:nvPicPr>
          <p:cNvPr id="7" name="Picture 6"/>
          <p:cNvPicPr>
            <a:picLocks noChangeAspect="1"/>
          </p:cNvPicPr>
          <p:nvPr/>
        </p:nvPicPr>
        <p:blipFill>
          <a:blip r:embed="rId4"/>
          <a:stretch>
            <a:fillRect/>
          </a:stretch>
        </p:blipFill>
        <p:spPr>
          <a:xfrm>
            <a:off x="9660072" y="1279345"/>
            <a:ext cx="1439363" cy="495000"/>
          </a:xfrm>
          <a:prstGeom prst="rect">
            <a:avLst/>
          </a:prstGeom>
        </p:spPr>
      </p:pic>
      <p:pic>
        <p:nvPicPr>
          <p:cNvPr id="9" name="Picture 8"/>
          <p:cNvPicPr>
            <a:picLocks noChangeAspect="1"/>
          </p:cNvPicPr>
          <p:nvPr/>
        </p:nvPicPr>
        <p:blipFill>
          <a:blip r:embed="rId5"/>
          <a:stretch>
            <a:fillRect/>
          </a:stretch>
        </p:blipFill>
        <p:spPr>
          <a:xfrm>
            <a:off x="477863" y="3325187"/>
            <a:ext cx="2836837" cy="515696"/>
          </a:xfrm>
          <a:prstGeom prst="rect">
            <a:avLst/>
          </a:prstGeom>
        </p:spPr>
      </p:pic>
      <p:pic>
        <p:nvPicPr>
          <p:cNvPr id="5" name="Picture 4"/>
          <p:cNvPicPr>
            <a:picLocks noChangeAspect="1"/>
          </p:cNvPicPr>
          <p:nvPr/>
        </p:nvPicPr>
        <p:blipFill>
          <a:blip r:embed="rId6"/>
          <a:stretch>
            <a:fillRect/>
          </a:stretch>
        </p:blipFill>
        <p:spPr>
          <a:xfrm>
            <a:off x="3587748" y="3043844"/>
            <a:ext cx="375264" cy="498513"/>
          </a:xfrm>
          <a:prstGeom prst="rect">
            <a:avLst/>
          </a:prstGeom>
        </p:spPr>
      </p:pic>
      <p:pic>
        <p:nvPicPr>
          <p:cNvPr id="8" name="Picture 7"/>
          <p:cNvPicPr>
            <a:picLocks noChangeAspect="1"/>
          </p:cNvPicPr>
          <p:nvPr/>
        </p:nvPicPr>
        <p:blipFill>
          <a:blip r:embed="rId7"/>
          <a:stretch>
            <a:fillRect/>
          </a:stretch>
        </p:blipFill>
        <p:spPr>
          <a:xfrm>
            <a:off x="8492601" y="3818147"/>
            <a:ext cx="547738" cy="623996"/>
          </a:xfrm>
          <a:prstGeom prst="rect">
            <a:avLst/>
          </a:prstGeom>
        </p:spPr>
      </p:pic>
      <p:pic>
        <p:nvPicPr>
          <p:cNvPr id="10" name="Picture 9"/>
          <p:cNvPicPr>
            <a:picLocks noChangeAspect="1"/>
          </p:cNvPicPr>
          <p:nvPr/>
        </p:nvPicPr>
        <p:blipFill>
          <a:blip r:embed="rId8"/>
          <a:stretch>
            <a:fillRect/>
          </a:stretch>
        </p:blipFill>
        <p:spPr>
          <a:xfrm>
            <a:off x="7845346" y="3818147"/>
            <a:ext cx="461372" cy="510517"/>
          </a:xfrm>
          <a:prstGeom prst="rect">
            <a:avLst/>
          </a:prstGeom>
        </p:spPr>
      </p:pic>
      <p:pic>
        <p:nvPicPr>
          <p:cNvPr id="11" name="Picture 10"/>
          <p:cNvPicPr>
            <a:picLocks noChangeAspect="1"/>
          </p:cNvPicPr>
          <p:nvPr/>
        </p:nvPicPr>
        <p:blipFill>
          <a:blip r:embed="rId9"/>
          <a:stretch>
            <a:fillRect/>
          </a:stretch>
        </p:blipFill>
        <p:spPr>
          <a:xfrm>
            <a:off x="1216653" y="4002730"/>
            <a:ext cx="373501" cy="427451"/>
          </a:xfrm>
          <a:prstGeom prst="rect">
            <a:avLst/>
          </a:prstGeom>
        </p:spPr>
      </p:pic>
      <p:pic>
        <p:nvPicPr>
          <p:cNvPr id="12" name="Picture 11"/>
          <p:cNvPicPr>
            <a:picLocks noChangeAspect="1"/>
          </p:cNvPicPr>
          <p:nvPr/>
        </p:nvPicPr>
        <p:blipFill>
          <a:blip r:embed="rId10"/>
          <a:stretch>
            <a:fillRect/>
          </a:stretch>
        </p:blipFill>
        <p:spPr>
          <a:xfrm>
            <a:off x="8985465" y="4328664"/>
            <a:ext cx="426762" cy="496724"/>
          </a:xfrm>
          <a:prstGeom prst="rect">
            <a:avLst/>
          </a:prstGeom>
        </p:spPr>
      </p:pic>
      <p:pic>
        <p:nvPicPr>
          <p:cNvPr id="13" name="Picture 12"/>
          <p:cNvPicPr>
            <a:picLocks noChangeAspect="1"/>
          </p:cNvPicPr>
          <p:nvPr/>
        </p:nvPicPr>
        <p:blipFill>
          <a:blip r:embed="rId11"/>
          <a:stretch>
            <a:fillRect/>
          </a:stretch>
        </p:blipFill>
        <p:spPr>
          <a:xfrm>
            <a:off x="3551486" y="4301984"/>
            <a:ext cx="561758" cy="562397"/>
          </a:xfrm>
          <a:prstGeom prst="rect">
            <a:avLst/>
          </a:prstGeom>
        </p:spPr>
      </p:pic>
    </p:spTree>
    <p:extLst>
      <p:ext uri="{BB962C8B-B14F-4D97-AF65-F5344CB8AC3E}">
        <p14:creationId xmlns:p14="http://schemas.microsoft.com/office/powerpoint/2010/main" val="1751151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F9AA9-3187-4BB7-A0CD-D51A714FE2A0}"/>
              </a:ext>
            </a:extLst>
          </p:cNvPr>
          <p:cNvPicPr>
            <a:picLocks noChangeAspect="1"/>
          </p:cNvPicPr>
          <p:nvPr/>
        </p:nvPicPr>
        <p:blipFill>
          <a:blip r:embed="rId2"/>
          <a:stretch>
            <a:fillRect/>
          </a:stretch>
        </p:blipFill>
        <p:spPr>
          <a:xfrm>
            <a:off x="740092" y="713422"/>
            <a:ext cx="7305675" cy="6848475"/>
          </a:xfrm>
          <a:prstGeom prst="rect">
            <a:avLst/>
          </a:prstGeom>
        </p:spPr>
      </p:pic>
    </p:spTree>
    <p:extLst>
      <p:ext uri="{BB962C8B-B14F-4D97-AF65-F5344CB8AC3E}">
        <p14:creationId xmlns:p14="http://schemas.microsoft.com/office/powerpoint/2010/main" val="194490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8953AA-63FE-4397-A1FF-C26301C2EEC3}"/>
              </a:ext>
            </a:extLst>
          </p:cNvPr>
          <p:cNvPicPr>
            <a:picLocks noChangeAspect="1"/>
          </p:cNvPicPr>
          <p:nvPr/>
        </p:nvPicPr>
        <p:blipFill>
          <a:blip r:embed="rId2"/>
          <a:stretch>
            <a:fillRect/>
          </a:stretch>
        </p:blipFill>
        <p:spPr>
          <a:xfrm>
            <a:off x="0" y="1127107"/>
            <a:ext cx="12192000" cy="4603785"/>
          </a:xfrm>
          <a:prstGeom prst="rect">
            <a:avLst/>
          </a:prstGeom>
        </p:spPr>
      </p:pic>
    </p:spTree>
    <p:extLst>
      <p:ext uri="{BB962C8B-B14F-4D97-AF65-F5344CB8AC3E}">
        <p14:creationId xmlns:p14="http://schemas.microsoft.com/office/powerpoint/2010/main" val="218210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2371"/>
            <a:ext cx="10515600" cy="1070128"/>
          </a:xfrm>
        </p:spPr>
        <p:txBody>
          <a:bodyPr>
            <a:normAutofit fontScale="90000"/>
          </a:bodyPr>
          <a:lstStyle/>
          <a:p>
            <a:pPr algn="r" rtl="1"/>
            <a:r>
              <a:rPr lang="fa-IR" sz="3600" dirty="0">
                <a:solidFill>
                  <a:schemeClr val="accent6"/>
                </a:solidFill>
              </a:rPr>
              <a:t>ترمهای طیفی آرایش های الکترونی زیر هم ارز هستند</a:t>
            </a:r>
            <a:r>
              <a:rPr lang="fa-IR" sz="3600" dirty="0"/>
              <a:t/>
            </a:r>
            <a:br>
              <a:rPr lang="fa-IR" sz="3600" dirty="0"/>
            </a:br>
            <a:endParaRPr lang="en-US" sz="3600" dirty="0"/>
          </a:p>
        </p:txBody>
      </p:sp>
      <p:pic>
        <p:nvPicPr>
          <p:cNvPr id="6" name="Picture 5"/>
          <p:cNvPicPr>
            <a:picLocks noChangeAspect="1"/>
          </p:cNvPicPr>
          <p:nvPr/>
        </p:nvPicPr>
        <p:blipFill>
          <a:blip r:embed="rId2"/>
          <a:stretch>
            <a:fillRect/>
          </a:stretch>
        </p:blipFill>
        <p:spPr>
          <a:xfrm>
            <a:off x="831850" y="1504119"/>
            <a:ext cx="9211994" cy="5442332"/>
          </a:xfrm>
          <a:prstGeom prst="rect">
            <a:avLst/>
          </a:prstGeom>
        </p:spPr>
      </p:pic>
    </p:spTree>
    <p:extLst>
      <p:ext uri="{BB962C8B-B14F-4D97-AF65-F5344CB8AC3E}">
        <p14:creationId xmlns:p14="http://schemas.microsoft.com/office/powerpoint/2010/main" val="413838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DF6107-8714-46FC-AFF4-751C8C15A160}"/>
              </a:ext>
            </a:extLst>
          </p:cNvPr>
          <p:cNvSpPr txBox="1"/>
          <p:nvPr/>
        </p:nvSpPr>
        <p:spPr>
          <a:xfrm>
            <a:off x="114300" y="1152644"/>
            <a:ext cx="11921490" cy="2800767"/>
          </a:xfrm>
          <a:prstGeom prst="rect">
            <a:avLst/>
          </a:prstGeom>
          <a:noFill/>
        </p:spPr>
        <p:txBody>
          <a:bodyPr wrap="square">
            <a:spAutoFit/>
          </a:bodyPr>
          <a:lstStyle/>
          <a:p>
            <a:pPr algn="r" rtl="1"/>
            <a:r>
              <a:rPr lang="fa-IR" sz="4000" dirty="0">
                <a:solidFill>
                  <a:schemeClr val="accent5"/>
                </a:solidFill>
              </a:rPr>
              <a:t>ترم های طیفی آرایش های الکترونی زیر را بدست آورید؟</a:t>
            </a:r>
          </a:p>
          <a:p>
            <a:pPr algn="r" rtl="1"/>
            <a:r>
              <a:rPr lang="fa-IR" sz="4000" dirty="0">
                <a:solidFill>
                  <a:schemeClr val="accent5"/>
                </a:solidFill>
              </a:rPr>
              <a:t>الف)</a:t>
            </a:r>
            <a:r>
              <a:rPr lang="en-US" sz="4000" dirty="0">
                <a:solidFill>
                  <a:schemeClr val="accent5"/>
                </a:solidFill>
              </a:rPr>
              <a:t> </a:t>
            </a:r>
            <a:r>
              <a:rPr lang="en-US" sz="4800" dirty="0">
                <a:effectLst/>
                <a:latin typeface="Calibri" panose="020F0502020204030204" pitchFamily="34" charset="0"/>
                <a:ea typeface="Calibri" panose="020F0502020204030204" pitchFamily="34" charset="0"/>
                <a:cs typeface="Arial" panose="020B0604020202020204" pitchFamily="34" charset="0"/>
              </a:rPr>
              <a:t>p</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3   </a:t>
            </a:r>
            <a:r>
              <a:rPr lang="en-US" sz="4800" dirty="0">
                <a:effectLst/>
                <a:latin typeface="Calibri" panose="020F0502020204030204" pitchFamily="34" charset="0"/>
                <a:ea typeface="Calibri" panose="020F0502020204030204" pitchFamily="34" charset="0"/>
                <a:cs typeface="Arial" panose="020B0604020202020204" pitchFamily="34" charset="0"/>
              </a:rPr>
              <a:t>,   f</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2</a:t>
            </a:r>
            <a:r>
              <a:rPr lang="en-US" sz="4800" dirty="0">
                <a:effectLst/>
                <a:latin typeface="Calibri" panose="020F0502020204030204" pitchFamily="34" charset="0"/>
                <a:ea typeface="Calibri" panose="020F0502020204030204" pitchFamily="34" charset="0"/>
                <a:cs typeface="Arial" panose="020B0604020202020204" pitchFamily="34" charset="0"/>
              </a:rPr>
              <a:t>,    f</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3</a:t>
            </a:r>
            <a:r>
              <a:rPr lang="en-US" sz="4800" dirty="0">
                <a:effectLst/>
                <a:latin typeface="Calibri" panose="020F0502020204030204" pitchFamily="34" charset="0"/>
                <a:ea typeface="Calibri" panose="020F0502020204030204" pitchFamily="34" charset="0"/>
                <a:cs typeface="Arial" panose="020B0604020202020204" pitchFamily="34" charset="0"/>
              </a:rPr>
              <a:t>,   d</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2</a:t>
            </a:r>
            <a:endParaRPr lang="fa-IR" sz="4800" baseline="30000" dirty="0">
              <a:effectLst/>
              <a:latin typeface="Calibri" panose="020F0502020204030204" pitchFamily="34" charset="0"/>
              <a:ea typeface="Calibri" panose="020F0502020204030204" pitchFamily="34" charset="0"/>
              <a:cs typeface="Arial" panose="020B0604020202020204" pitchFamily="34" charset="0"/>
            </a:endParaRPr>
          </a:p>
          <a:p>
            <a:pPr algn="r" rtl="1"/>
            <a:r>
              <a:rPr lang="fa-IR" sz="4800" baseline="30000" dirty="0">
                <a:solidFill>
                  <a:schemeClr val="accent5"/>
                </a:solidFill>
                <a:latin typeface="Calibri" panose="020F0502020204030204" pitchFamily="34" charset="0"/>
                <a:ea typeface="Calibri" panose="020F0502020204030204" pitchFamily="34" charset="0"/>
                <a:cs typeface="Arial" panose="020B0604020202020204" pitchFamily="34" charset="0"/>
              </a:rPr>
              <a:t>ب) </a:t>
            </a:r>
            <a:r>
              <a:rPr lang="en-US" sz="4800" dirty="0">
                <a:effectLst/>
                <a:latin typeface="Calibri" panose="020F0502020204030204" pitchFamily="34" charset="0"/>
                <a:ea typeface="Calibri" panose="020F0502020204030204" pitchFamily="34" charset="0"/>
                <a:cs typeface="Arial" panose="020B0604020202020204" pitchFamily="34" charset="0"/>
              </a:rPr>
              <a:t>p</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4   </a:t>
            </a:r>
            <a:r>
              <a:rPr lang="en-US" sz="4800" dirty="0">
                <a:effectLst/>
                <a:latin typeface="Calibri" panose="020F0502020204030204" pitchFamily="34" charset="0"/>
                <a:ea typeface="Calibri" panose="020F0502020204030204" pitchFamily="34" charset="0"/>
                <a:cs typeface="Arial" panose="020B0604020202020204" pitchFamily="34" charset="0"/>
              </a:rPr>
              <a:t>,   p</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5</a:t>
            </a:r>
            <a:r>
              <a:rPr lang="en-US" sz="4800" dirty="0">
                <a:effectLst/>
                <a:latin typeface="Calibri" panose="020F0502020204030204" pitchFamily="34" charset="0"/>
                <a:ea typeface="Calibri" panose="020F0502020204030204" pitchFamily="34" charset="0"/>
                <a:cs typeface="Arial" panose="020B0604020202020204" pitchFamily="34" charset="0"/>
              </a:rPr>
              <a:t>, d</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8,</a:t>
            </a:r>
            <a:r>
              <a:rPr lang="en-US" sz="4800" dirty="0">
                <a:effectLst/>
                <a:latin typeface="Calibri" panose="020F0502020204030204" pitchFamily="34" charset="0"/>
                <a:ea typeface="Calibri" panose="020F0502020204030204" pitchFamily="34" charset="0"/>
                <a:cs typeface="Arial" panose="020B0604020202020204" pitchFamily="34" charset="0"/>
              </a:rPr>
              <a:t>    f</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12</a:t>
            </a:r>
            <a:r>
              <a:rPr lang="en-US" sz="4800" dirty="0">
                <a:effectLst/>
                <a:latin typeface="Calibri" panose="020F0502020204030204" pitchFamily="34" charset="0"/>
                <a:ea typeface="Calibri" panose="020F0502020204030204" pitchFamily="34" charset="0"/>
                <a:cs typeface="Arial" panose="020B0604020202020204" pitchFamily="34" charset="0"/>
              </a:rPr>
              <a:t>,   d</a:t>
            </a:r>
            <a:r>
              <a:rPr lang="en-US" sz="4800" baseline="30000" dirty="0">
                <a:effectLst/>
                <a:latin typeface="Calibri" panose="020F0502020204030204" pitchFamily="34" charset="0"/>
                <a:ea typeface="Calibri" panose="020F0502020204030204" pitchFamily="34" charset="0"/>
                <a:cs typeface="Arial" panose="020B0604020202020204" pitchFamily="34" charset="0"/>
              </a:rPr>
              <a:t>7</a:t>
            </a:r>
            <a:r>
              <a:rPr lang="fa-IR" sz="4800" baseline="30000" dirty="0">
                <a:solidFill>
                  <a:schemeClr val="accent5"/>
                </a:solidFill>
                <a:latin typeface="Calibri" panose="020F0502020204030204" pitchFamily="34" charset="0"/>
                <a:ea typeface="Calibri" panose="020F0502020204030204" pitchFamily="34" charset="0"/>
                <a:cs typeface="Arial" panose="020B0604020202020204" pitchFamily="34" charset="0"/>
              </a:rPr>
              <a:t>  </a:t>
            </a:r>
            <a:endParaRPr lang="en-US" sz="48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4000" dirty="0"/>
          </a:p>
        </p:txBody>
      </p:sp>
    </p:spTree>
    <p:extLst>
      <p:ext uri="{BB962C8B-B14F-4D97-AF65-F5344CB8AC3E}">
        <p14:creationId xmlns:p14="http://schemas.microsoft.com/office/powerpoint/2010/main" val="268395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83796-D8F4-B5CA-96AF-5376A5E2B7E9}"/>
              </a:ext>
            </a:extLst>
          </p:cNvPr>
          <p:cNvPicPr>
            <a:picLocks noChangeAspect="1"/>
          </p:cNvPicPr>
          <p:nvPr/>
        </p:nvPicPr>
        <p:blipFill>
          <a:blip r:embed="rId2"/>
          <a:stretch>
            <a:fillRect/>
          </a:stretch>
        </p:blipFill>
        <p:spPr>
          <a:xfrm>
            <a:off x="6503048" y="276225"/>
            <a:ext cx="4543612" cy="6581775"/>
          </a:xfrm>
          <a:prstGeom prst="rect">
            <a:avLst/>
          </a:prstGeom>
        </p:spPr>
      </p:pic>
      <p:pic>
        <p:nvPicPr>
          <p:cNvPr id="5" name="Picture 4">
            <a:extLst>
              <a:ext uri="{FF2B5EF4-FFF2-40B4-BE49-F238E27FC236}">
                <a16:creationId xmlns:a16="http://schemas.microsoft.com/office/drawing/2014/main" id="{E9846140-EDFE-269C-2F66-41BA0A98A973}"/>
              </a:ext>
            </a:extLst>
          </p:cNvPr>
          <p:cNvPicPr>
            <a:picLocks noChangeAspect="1"/>
          </p:cNvPicPr>
          <p:nvPr/>
        </p:nvPicPr>
        <p:blipFill>
          <a:blip r:embed="rId3"/>
          <a:stretch>
            <a:fillRect/>
          </a:stretch>
        </p:blipFill>
        <p:spPr>
          <a:xfrm>
            <a:off x="345428" y="218106"/>
            <a:ext cx="5343525" cy="771525"/>
          </a:xfrm>
          <a:prstGeom prst="rect">
            <a:avLst/>
          </a:prstGeom>
        </p:spPr>
      </p:pic>
    </p:spTree>
    <p:extLst>
      <p:ext uri="{BB962C8B-B14F-4D97-AF65-F5344CB8AC3E}">
        <p14:creationId xmlns:p14="http://schemas.microsoft.com/office/powerpoint/2010/main" val="261946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0" y="321056"/>
            <a:ext cx="11871593" cy="2807733"/>
          </a:xfrm>
        </p:spPr>
        <p:txBody>
          <a:bodyPr>
            <a:normAutofit fontScale="90000"/>
          </a:bodyPr>
          <a:lstStyle/>
          <a:p>
            <a:pPr algn="r" rtl="1"/>
            <a:r>
              <a:rPr lang="fa-IR" dirty="0"/>
              <a:t> </a:t>
            </a:r>
            <a:r>
              <a:rPr lang="fa-IR" sz="2800" b="1" dirty="0">
                <a:solidFill>
                  <a:srgbClr val="7030A0"/>
                </a:solidFill>
              </a:rPr>
              <a:t>تعیین ترمهای طیفی آرایش های الکترونی ناهم ارز</a:t>
            </a:r>
            <a:r>
              <a:rPr lang="fa-IR" sz="2800" dirty="0">
                <a:solidFill>
                  <a:srgbClr val="00B050"/>
                </a:solidFill>
              </a:rPr>
              <a:t/>
            </a:r>
            <a:br>
              <a:rPr lang="fa-IR" sz="2800" dirty="0">
                <a:solidFill>
                  <a:srgbClr val="00B050"/>
                </a:solidFill>
              </a:rPr>
            </a:br>
            <a:r>
              <a:rPr lang="fa-IR" sz="2800" dirty="0">
                <a:solidFill>
                  <a:schemeClr val="accent4">
                    <a:lumMod val="75000"/>
                  </a:schemeClr>
                </a:solidFill>
              </a:rPr>
              <a:t>1) بدست آوردن تعداد ریز حالتهای آرایش الکترونی ناهم ارز:</a:t>
            </a:r>
            <a:br>
              <a:rPr lang="fa-IR" sz="2800" dirty="0">
                <a:solidFill>
                  <a:schemeClr val="accent4">
                    <a:lumMod val="75000"/>
                  </a:schemeClr>
                </a:solidFill>
              </a:rPr>
            </a:br>
            <a:r>
              <a:rPr lang="fa-IR" sz="2800" dirty="0">
                <a:solidFill>
                  <a:schemeClr val="accent1"/>
                </a:solidFill>
              </a:rPr>
              <a:t>برای محاسبه </a:t>
            </a:r>
            <a:r>
              <a:rPr lang="fa-IR" sz="2800" b="1" dirty="0">
                <a:solidFill>
                  <a:schemeClr val="accent1"/>
                </a:solidFill>
              </a:rPr>
              <a:t>تعداد حالتهای </a:t>
            </a:r>
            <a:r>
              <a:rPr lang="fa-IR" sz="2800" dirty="0">
                <a:solidFill>
                  <a:schemeClr val="accent1"/>
                </a:solidFill>
              </a:rPr>
              <a:t>حاصل از آرایش الکترونی ناهم ارز، ابتدا تعدادحالتهای آرایش های هم ارز را بست آورده و در هم ضرب می کنیم</a:t>
            </a:r>
            <a:r>
              <a:rPr lang="en-US" sz="2800" dirty="0">
                <a:solidFill>
                  <a:schemeClr val="accent6">
                    <a:lumMod val="50000"/>
                  </a:schemeClr>
                </a:solidFill>
              </a:rPr>
              <a:t/>
            </a:r>
            <a:br>
              <a:rPr lang="en-US" sz="2800" dirty="0">
                <a:solidFill>
                  <a:schemeClr val="accent6">
                    <a:lumMod val="50000"/>
                  </a:schemeClr>
                </a:solidFill>
              </a:rPr>
            </a:br>
            <a:r>
              <a:rPr lang="fa-IR" sz="2800" dirty="0">
                <a:solidFill>
                  <a:schemeClr val="accent6">
                    <a:lumMod val="50000"/>
                  </a:schemeClr>
                </a:solidFill>
              </a:rPr>
              <a:t>2</a:t>
            </a:r>
            <a:r>
              <a:rPr lang="fa-IR" sz="2800" dirty="0">
                <a:solidFill>
                  <a:schemeClr val="accent1"/>
                </a:solidFill>
              </a:rPr>
              <a:t>) </a:t>
            </a:r>
            <a:r>
              <a:rPr lang="fa-IR" sz="2800" dirty="0">
                <a:solidFill>
                  <a:schemeClr val="accent6"/>
                </a:solidFill>
              </a:rPr>
              <a:t>برای بدست آوردن </a:t>
            </a:r>
            <a:r>
              <a:rPr lang="fa-IR" sz="2800" b="1" dirty="0">
                <a:solidFill>
                  <a:schemeClr val="accent6"/>
                </a:solidFill>
              </a:rPr>
              <a:t>ترمهای حاصل </a:t>
            </a:r>
            <a:r>
              <a:rPr lang="fa-IR" sz="2800" dirty="0">
                <a:solidFill>
                  <a:schemeClr val="accent6"/>
                </a:solidFill>
              </a:rPr>
              <a:t>از آرایش های الکترونی ناهم ارز نیز ابتدا ترمهای آرایش های الکترونی هم ارز را بدست آورده سپس ترمهای حاصل از هر آرایش الکترونی هم ارز را در هم ضرب می کنیم </a:t>
            </a:r>
            <a:endParaRPr lang="en-US" sz="2800" dirty="0">
              <a:solidFill>
                <a:schemeClr val="accent6"/>
              </a:solidFill>
            </a:endParaRPr>
          </a:p>
        </p:txBody>
      </p:sp>
      <p:pic>
        <p:nvPicPr>
          <p:cNvPr id="3" name="Picture 2"/>
          <p:cNvPicPr>
            <a:picLocks noChangeAspect="1"/>
          </p:cNvPicPr>
          <p:nvPr/>
        </p:nvPicPr>
        <p:blipFill>
          <a:blip r:embed="rId2"/>
          <a:stretch>
            <a:fillRect/>
          </a:stretch>
        </p:blipFill>
        <p:spPr>
          <a:xfrm>
            <a:off x="209320" y="4071503"/>
            <a:ext cx="3400679" cy="2186078"/>
          </a:xfrm>
          <a:prstGeom prst="rect">
            <a:avLst/>
          </a:prstGeom>
        </p:spPr>
      </p:pic>
    </p:spTree>
    <p:extLst>
      <p:ext uri="{BB962C8B-B14F-4D97-AF65-F5344CB8AC3E}">
        <p14:creationId xmlns:p14="http://schemas.microsoft.com/office/powerpoint/2010/main" val="155722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17274" y="145499"/>
            <a:ext cx="5757451" cy="6567001"/>
          </a:xfrm>
          <a:prstGeom prst="rect">
            <a:avLst/>
          </a:prstGeom>
        </p:spPr>
      </p:pic>
      <p:pic>
        <p:nvPicPr>
          <p:cNvPr id="2" name="Picture 1"/>
          <p:cNvPicPr>
            <a:picLocks noChangeAspect="1"/>
          </p:cNvPicPr>
          <p:nvPr/>
        </p:nvPicPr>
        <p:blipFill>
          <a:blip r:embed="rId3"/>
          <a:stretch>
            <a:fillRect/>
          </a:stretch>
        </p:blipFill>
        <p:spPr>
          <a:xfrm>
            <a:off x="486352" y="145499"/>
            <a:ext cx="2532619" cy="511500"/>
          </a:xfrm>
          <a:prstGeom prst="rect">
            <a:avLst/>
          </a:prstGeom>
        </p:spPr>
      </p:pic>
    </p:spTree>
    <p:extLst>
      <p:ext uri="{BB962C8B-B14F-4D97-AF65-F5344CB8AC3E}">
        <p14:creationId xmlns:p14="http://schemas.microsoft.com/office/powerpoint/2010/main" val="10149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606" y="243015"/>
            <a:ext cx="11688897" cy="6247864"/>
          </a:xfrm>
          <a:prstGeom prst="rect">
            <a:avLst/>
          </a:prstGeom>
        </p:spPr>
        <p:txBody>
          <a:bodyPr wrap="square">
            <a:spAutoFit/>
          </a:bodyPr>
          <a:lstStyle/>
          <a:p>
            <a:pPr algn="just" rtl="1"/>
            <a:r>
              <a:rPr lang="fa-IR" sz="4000" dirty="0">
                <a:solidFill>
                  <a:schemeClr val="accent5"/>
                </a:solidFill>
              </a:rPr>
              <a:t>همانطور که گفته شد، علت بوجد آمدن حالتهای مختلف برای یک ‏اتم یا یون، وجود برهم کنش های مختلف اسپینی، اوربیتالی و ‏اسپین – اوربیت برای الکترونهای، اوربیتالهایی که در حال پر ‏شدن </a:t>
            </a:r>
            <a:r>
              <a:rPr lang="fa-IR" sz="4000" dirty="0" smtClean="0">
                <a:solidFill>
                  <a:schemeClr val="accent5"/>
                </a:solidFill>
              </a:rPr>
              <a:t>هستند، می باشد. </a:t>
            </a:r>
            <a:r>
              <a:rPr lang="fa-IR" sz="4000" dirty="0">
                <a:solidFill>
                  <a:schemeClr val="accent5"/>
                </a:solidFill>
              </a:rPr>
              <a:t>میزان این برهم کنش ها در مقایسه باهم در اتم ها و ‏یونهای کوچکتر و بزرگتر با هم یکسان نیستند. براین اساس دو ‏الگوی برهم کنش، برای برهم کنش های فوق ارائه شده است: ‏</a:t>
            </a:r>
            <a:endParaRPr lang="en-US" sz="4000" dirty="0">
              <a:solidFill>
                <a:schemeClr val="accent5"/>
              </a:solidFill>
            </a:endParaRPr>
          </a:p>
          <a:p>
            <a:pPr algn="r" rtl="1"/>
            <a:endParaRPr lang="fa-IR" sz="4000" dirty="0">
              <a:solidFill>
                <a:schemeClr val="accent5"/>
              </a:solidFill>
            </a:endParaRPr>
          </a:p>
          <a:p>
            <a:pPr algn="r" rtl="1"/>
            <a:r>
              <a:rPr lang="fa-IR" sz="4000" dirty="0"/>
              <a:t>‏</a:t>
            </a:r>
            <a:r>
              <a:rPr lang="fa-IR" sz="4000" dirty="0">
                <a:solidFill>
                  <a:schemeClr val="accent6"/>
                </a:solidFill>
              </a:rPr>
              <a:t>-الگوی جفت شدن ‏‎ (</a:t>
            </a:r>
            <a:r>
              <a:rPr lang="en-US" sz="4000" dirty="0">
                <a:solidFill>
                  <a:schemeClr val="accent6"/>
                </a:solidFill>
              </a:rPr>
              <a:t>‎‏  (l- s </a:t>
            </a:r>
            <a:r>
              <a:rPr lang="fa-IR" sz="4000" dirty="0">
                <a:solidFill>
                  <a:schemeClr val="accent6"/>
                </a:solidFill>
              </a:rPr>
              <a:t>یا راسل –ساندرز‏</a:t>
            </a:r>
            <a:endParaRPr lang="en-US" sz="4000" dirty="0">
              <a:solidFill>
                <a:schemeClr val="accent6"/>
              </a:solidFill>
            </a:endParaRPr>
          </a:p>
          <a:p>
            <a:pPr algn="r" rtl="1"/>
            <a:endParaRPr lang="fa-IR" sz="4000" dirty="0">
              <a:solidFill>
                <a:schemeClr val="accent6"/>
              </a:solidFill>
            </a:endParaRPr>
          </a:p>
          <a:p>
            <a:pPr algn="r" rtl="1"/>
            <a:r>
              <a:rPr lang="fa-IR" sz="4000" dirty="0"/>
              <a:t>‏</a:t>
            </a:r>
            <a:r>
              <a:rPr lang="fa-IR" sz="4000" dirty="0">
                <a:solidFill>
                  <a:srgbClr val="FFC000"/>
                </a:solidFill>
              </a:rPr>
              <a:t>-الگوی  جفت شدن ‏‎ </a:t>
            </a:r>
            <a:r>
              <a:rPr lang="en-US" sz="4000" dirty="0">
                <a:solidFill>
                  <a:srgbClr val="FFC000"/>
                </a:solidFill>
              </a:rPr>
              <a:t>J- J ‎‏  ‏</a:t>
            </a:r>
          </a:p>
        </p:txBody>
      </p:sp>
    </p:spTree>
    <p:extLst>
      <p:ext uri="{BB962C8B-B14F-4D97-AF65-F5344CB8AC3E}">
        <p14:creationId xmlns:p14="http://schemas.microsoft.com/office/powerpoint/2010/main" val="3481432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371" y="1117716"/>
            <a:ext cx="11434806" cy="3966577"/>
          </a:xfrm>
          <a:prstGeom prst="rect">
            <a:avLst/>
          </a:prstGeom>
        </p:spPr>
      </p:pic>
    </p:spTree>
    <p:extLst>
      <p:ext uri="{BB962C8B-B14F-4D97-AF65-F5344CB8AC3E}">
        <p14:creationId xmlns:p14="http://schemas.microsoft.com/office/powerpoint/2010/main" val="271503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951A7-1978-43E9-BF3D-9F094D914DBC}"/>
              </a:ext>
            </a:extLst>
          </p:cNvPr>
          <p:cNvSpPr txBox="1"/>
          <p:nvPr/>
        </p:nvSpPr>
        <p:spPr>
          <a:xfrm>
            <a:off x="365760" y="261104"/>
            <a:ext cx="11692890" cy="3785652"/>
          </a:xfrm>
          <a:prstGeom prst="rect">
            <a:avLst/>
          </a:prstGeom>
          <a:noFill/>
        </p:spPr>
        <p:txBody>
          <a:bodyPr wrap="square">
            <a:spAutoFit/>
          </a:bodyPr>
          <a:lstStyle/>
          <a:p>
            <a:pPr algn="r" rtl="1"/>
            <a:r>
              <a:rPr lang="fa-IR" sz="4000" b="1"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تمرین</a:t>
            </a:r>
            <a:r>
              <a:rPr lang="fa-IR" sz="4000" dirty="0">
                <a:effectLst/>
                <a:latin typeface="Calibri" panose="020F0502020204030204" pitchFamily="34" charset="0"/>
                <a:ea typeface="Calibri" panose="020F0502020204030204" pitchFamily="34" charset="0"/>
                <a:cs typeface="Arial" panose="020B0604020202020204" pitchFamily="34" charset="0"/>
              </a:rPr>
              <a:t> </a:t>
            </a:r>
          </a:p>
          <a:p>
            <a:pPr algn="just" rtl="1"/>
            <a:r>
              <a:rPr lang="fa-IR" sz="4000" dirty="0">
                <a:effectLst/>
                <a:latin typeface="Calibri" panose="020F0502020204030204" pitchFamily="34" charset="0"/>
                <a:ea typeface="Calibri" panose="020F0502020204030204" pitchFamily="34" charset="0"/>
                <a:cs typeface="Arial" panose="020B0604020202020204" pitchFamily="34" charset="0"/>
              </a:rPr>
              <a:t>اگر اتم هیدروژن برانگیخته شود و مثلا از حالت پایه به تراز دوم تغییر حالت دهد طیف جذبی یا نشری آن شامل چند خط طیفی است؟ ترم های طیفی هر حالت را مشخص کنید. اگر این طیف تحت تاثیر میدان خارجی اخذ شود طیف مربوطه شامل چند خط خواهد بود؟ ترم های طیفی هر حالت را مشخص کنید.</a:t>
            </a:r>
            <a:endParaRPr lang="en-US" sz="4000" dirty="0"/>
          </a:p>
        </p:txBody>
      </p:sp>
    </p:spTree>
    <p:extLst>
      <p:ext uri="{BB962C8B-B14F-4D97-AF65-F5344CB8AC3E}">
        <p14:creationId xmlns:p14="http://schemas.microsoft.com/office/powerpoint/2010/main" val="1121580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888EED6-B127-40E9-8D35-388312B7B966}"/>
              </a:ext>
            </a:extLst>
          </p:cNvPr>
          <p:cNvGraphicFramePr>
            <a:graphicFrameLocks noChangeAspect="1"/>
          </p:cNvGraphicFramePr>
          <p:nvPr>
            <p:extLst>
              <p:ext uri="{D42A27DB-BD31-4B8C-83A1-F6EECF244321}">
                <p14:modId xmlns:p14="http://schemas.microsoft.com/office/powerpoint/2010/main" val="3666809959"/>
              </p:ext>
            </p:extLst>
          </p:nvPr>
        </p:nvGraphicFramePr>
        <p:xfrm>
          <a:off x="1455174" y="208894"/>
          <a:ext cx="8900406" cy="6226196"/>
        </p:xfrm>
        <a:graphic>
          <a:graphicData uri="http://schemas.openxmlformats.org/presentationml/2006/ole">
            <mc:AlternateContent xmlns:mc="http://schemas.openxmlformats.org/markup-compatibility/2006">
              <mc:Choice xmlns:v="urn:schemas-microsoft-com:vml" Requires="v">
                <p:oleObj spid="_x0000_s3076" name="CS ChemDraw Drawing" r:id="rId3" imgW="5875200" imgH="4110480" progId="ChemDraw.Document.6.0">
                  <p:embed/>
                </p:oleObj>
              </mc:Choice>
              <mc:Fallback>
                <p:oleObj name="CS ChemDraw Drawing" r:id="rId3" imgW="5875200" imgH="4110480" progId="ChemDraw.Document.6.0">
                  <p:embed/>
                  <p:pic>
                    <p:nvPicPr>
                      <p:cNvPr id="0" name=""/>
                      <p:cNvPicPr/>
                      <p:nvPr/>
                    </p:nvPicPr>
                    <p:blipFill>
                      <a:blip r:embed="rId4"/>
                      <a:stretch>
                        <a:fillRect/>
                      </a:stretch>
                    </p:blipFill>
                    <p:spPr>
                      <a:xfrm>
                        <a:off x="1455174" y="208894"/>
                        <a:ext cx="8900406" cy="6226196"/>
                      </a:xfrm>
                      <a:prstGeom prst="rect">
                        <a:avLst/>
                      </a:prstGeom>
                    </p:spPr>
                  </p:pic>
                </p:oleObj>
              </mc:Fallback>
            </mc:AlternateContent>
          </a:graphicData>
        </a:graphic>
      </p:graphicFrame>
    </p:spTree>
    <p:extLst>
      <p:ext uri="{BB962C8B-B14F-4D97-AF65-F5344CB8AC3E}">
        <p14:creationId xmlns:p14="http://schemas.microsoft.com/office/powerpoint/2010/main" val="4066416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5D07957-C729-4A81-B892-A3FFD65C254A}"/>
              </a:ext>
            </a:extLst>
          </p:cNvPr>
          <p:cNvGraphicFramePr>
            <a:graphicFrameLocks noChangeAspect="1"/>
          </p:cNvGraphicFramePr>
          <p:nvPr>
            <p:extLst>
              <p:ext uri="{D42A27DB-BD31-4B8C-83A1-F6EECF244321}">
                <p14:modId xmlns:p14="http://schemas.microsoft.com/office/powerpoint/2010/main" val="3958667334"/>
              </p:ext>
            </p:extLst>
          </p:nvPr>
        </p:nvGraphicFramePr>
        <p:xfrm>
          <a:off x="982980" y="102870"/>
          <a:ext cx="9582948" cy="6515297"/>
        </p:xfrm>
        <a:graphic>
          <a:graphicData uri="http://schemas.openxmlformats.org/presentationml/2006/ole">
            <mc:AlternateContent xmlns:mc="http://schemas.openxmlformats.org/markup-compatibility/2006">
              <mc:Choice xmlns:v="urn:schemas-microsoft-com:vml" Requires="v">
                <p:oleObj spid="_x0000_s4100" name="CS ChemDraw Drawing" r:id="rId3" imgW="6045120" imgH="4110480" progId="ChemDraw.Document.6.0">
                  <p:embed/>
                </p:oleObj>
              </mc:Choice>
              <mc:Fallback>
                <p:oleObj name="CS ChemDraw Drawing" r:id="rId3" imgW="6045120" imgH="4110480" progId="ChemDraw.Document.6.0">
                  <p:embed/>
                  <p:pic>
                    <p:nvPicPr>
                      <p:cNvPr id="0" name=""/>
                      <p:cNvPicPr/>
                      <p:nvPr/>
                    </p:nvPicPr>
                    <p:blipFill>
                      <a:blip r:embed="rId4"/>
                      <a:stretch>
                        <a:fillRect/>
                      </a:stretch>
                    </p:blipFill>
                    <p:spPr>
                      <a:xfrm>
                        <a:off x="982980" y="102870"/>
                        <a:ext cx="9582948" cy="6515297"/>
                      </a:xfrm>
                      <a:prstGeom prst="rect">
                        <a:avLst/>
                      </a:prstGeom>
                    </p:spPr>
                  </p:pic>
                </p:oleObj>
              </mc:Fallback>
            </mc:AlternateContent>
          </a:graphicData>
        </a:graphic>
      </p:graphicFrame>
    </p:spTree>
    <p:extLst>
      <p:ext uri="{BB962C8B-B14F-4D97-AF65-F5344CB8AC3E}">
        <p14:creationId xmlns:p14="http://schemas.microsoft.com/office/powerpoint/2010/main" val="2685722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C2F8C-A6CD-441B-B3A7-E718C42AC4B2}"/>
              </a:ext>
            </a:extLst>
          </p:cNvPr>
          <p:cNvSpPr txBox="1"/>
          <p:nvPr/>
        </p:nvSpPr>
        <p:spPr>
          <a:xfrm>
            <a:off x="1703070" y="0"/>
            <a:ext cx="10046970" cy="1960921"/>
          </a:xfrm>
          <a:prstGeom prst="rect">
            <a:avLst/>
          </a:prstGeom>
          <a:noFill/>
        </p:spPr>
        <p:txBody>
          <a:bodyPr wrap="square">
            <a:spAutoFit/>
          </a:bodyPr>
          <a:lstStyle/>
          <a:p>
            <a:pPr marL="0" marR="0" algn="just" rtl="1">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Calibri" panose="020F0502020204030204" pitchFamily="34" charset="0"/>
                <a:ea typeface="Calibri" panose="020F0502020204030204" pitchFamily="34" charset="0"/>
                <a:cs typeface="Times New Roman" panose="02020603050405020304" pitchFamily="18" charset="0"/>
              </a:rPr>
              <a:t>کدام ترم برای ترم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fa-IR" sz="2400" dirty="0">
                <a:effectLst/>
                <a:latin typeface="Calibri" panose="020F0502020204030204" pitchFamily="34" charset="0"/>
                <a:ea typeface="Calibri" panose="020F0502020204030204" pitchFamily="34" charset="0"/>
                <a:cs typeface="Times New Roman" panose="02020603050405020304" pitchFamily="18" charset="0"/>
              </a:rPr>
              <a:t> نمی تواند وجود داشته باشد؟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dirty="0">
                <a:effectLst/>
                <a:latin typeface="Calibri" panose="020F0502020204030204" pitchFamily="34" charset="0"/>
                <a:ea typeface="Calibri" panose="020F0502020204030204" pitchFamily="34" charset="0"/>
                <a:cs typeface="Arial" panose="020B0604020202020204" pitchFamily="34" charset="0"/>
              </a:rPr>
              <a:t>الف)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-1/2</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   ب) </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3/2</a:t>
            </a:r>
            <a:r>
              <a:rPr lang="ar-SA" sz="2400" dirty="0">
                <a:effectLst/>
                <a:latin typeface="Calibri" panose="020F0502020204030204" pitchFamily="34" charset="0"/>
                <a:ea typeface="Calibri" panose="020F0502020204030204" pitchFamily="34" charset="0"/>
                <a:cs typeface="Arial" panose="020B0604020202020204" pitchFamily="34" charset="0"/>
              </a:rPr>
              <a:t>          ج)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5/2</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   د)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2400" dirty="0">
                <a:effectLst/>
                <a:latin typeface="Calibri" panose="020F0502020204030204" pitchFamily="34" charset="0"/>
                <a:ea typeface="Calibri" panose="020F0502020204030204" pitchFamily="34" charset="0"/>
                <a:cs typeface="Times New Roman" panose="02020603050405020304" pitchFamily="18" charset="0"/>
              </a:rPr>
              <a:t>مجموعه جملات طیفی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3</a:t>
            </a:r>
            <a:r>
              <a:rPr lang="en-US" sz="2400" dirty="0">
                <a:effectLst/>
                <a:latin typeface="Times New Roman" panose="02020603050405020304" pitchFamily="18" charset="0"/>
                <a:ea typeface="Calibri" panose="020F0502020204030204" pitchFamily="34" charset="0"/>
                <a:cs typeface="Arial" panose="020B0604020202020204" pitchFamily="34" charset="0"/>
              </a:rPr>
              <a:t>P,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1</a:t>
            </a:r>
            <a:r>
              <a:rPr lang="en-US" sz="2400" dirty="0">
                <a:effectLst/>
                <a:latin typeface="Times New Roman" panose="02020603050405020304" pitchFamily="18" charset="0"/>
                <a:ea typeface="Calibri" panose="020F0502020204030204" pitchFamily="34" charset="0"/>
                <a:cs typeface="Arial" panose="020B0604020202020204" pitchFamily="34" charset="0"/>
              </a:rPr>
              <a:t>G,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1</a:t>
            </a:r>
            <a:r>
              <a:rPr lang="en-US" sz="2400" dirty="0">
                <a:effectLst/>
                <a:latin typeface="Times New Roman" panose="02020603050405020304" pitchFamily="18" charset="0"/>
                <a:ea typeface="Calibri" panose="020F0502020204030204" pitchFamily="34" charset="0"/>
                <a:cs typeface="Arial" panose="020B0604020202020204" pitchFamily="34" charset="0"/>
              </a:rPr>
              <a:t>D</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 1</a:t>
            </a:r>
            <a:r>
              <a:rPr lang="en-US" sz="2400" dirty="0">
                <a:effectLst/>
                <a:latin typeface="Times New Roman" panose="02020603050405020304" pitchFamily="18" charset="0"/>
                <a:ea typeface="Calibri" panose="020F0502020204030204" pitchFamily="34" charset="0"/>
                <a:cs typeface="Arial" panose="020B0604020202020204" pitchFamily="34" charset="0"/>
              </a:rPr>
              <a:t>S </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3</a:t>
            </a:r>
            <a:r>
              <a:rPr lang="en-US" sz="2400" dirty="0">
                <a:effectLst/>
                <a:latin typeface="Times New Roman" panose="02020603050405020304" pitchFamily="18" charset="0"/>
                <a:ea typeface="Calibri" panose="020F0502020204030204" pitchFamily="34" charset="0"/>
                <a:cs typeface="Arial" panose="020B0604020202020204" pitchFamily="34" charset="0"/>
              </a:rPr>
              <a:t>F,</a:t>
            </a:r>
            <a:r>
              <a:rPr lang="fa-IR" sz="2400" dirty="0">
                <a:effectLst/>
                <a:latin typeface="Calibri" panose="020F0502020204030204" pitchFamily="34" charset="0"/>
                <a:ea typeface="Calibri" panose="020F0502020204030204" pitchFamily="34" charset="0"/>
                <a:cs typeface="Times New Roman" panose="02020603050405020304" pitchFamily="18" charset="0"/>
              </a:rPr>
              <a:t>  به کدام آرایش الکترونی تعلق دارد؟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dirty="0">
                <a:effectLst/>
                <a:latin typeface="Calibri" panose="020F0502020204030204" pitchFamily="34" charset="0"/>
                <a:ea typeface="Calibri" panose="020F0502020204030204" pitchFamily="34" charset="0"/>
                <a:cs typeface="Arial" panose="020B0604020202020204" pitchFamily="34" charset="0"/>
              </a:rPr>
              <a:t>الف)  </a:t>
            </a:r>
            <a:r>
              <a:rPr lang="en-US" sz="2400" dirty="0">
                <a:effectLst/>
                <a:latin typeface="Calibri" panose="020F0502020204030204" pitchFamily="34" charset="0"/>
                <a:ea typeface="Calibri" panose="020F0502020204030204" pitchFamily="34" charset="0"/>
                <a:cs typeface="Arial" panose="020B0604020202020204" pitchFamily="34" charset="0"/>
              </a:rPr>
              <a:t>p</a:t>
            </a:r>
            <a:r>
              <a:rPr lang="en-US" sz="2400" baseline="30000" dirty="0">
                <a:effectLst/>
                <a:latin typeface="Calibri" panose="020F0502020204030204" pitchFamily="34" charset="0"/>
                <a:ea typeface="Calibri" panose="020F0502020204030204" pitchFamily="34" charset="0"/>
                <a:cs typeface="Arial" panose="020B0604020202020204" pitchFamily="34" charset="0"/>
              </a:rPr>
              <a:t>3</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   ب) </a:t>
            </a:r>
            <a:r>
              <a:rPr lang="en-US" sz="2400" dirty="0">
                <a:effectLst/>
                <a:latin typeface="Calibri" panose="020F0502020204030204" pitchFamily="34" charset="0"/>
                <a:ea typeface="Calibri" panose="020F0502020204030204" pitchFamily="34" charset="0"/>
                <a:cs typeface="Arial" panose="020B0604020202020204" pitchFamily="34" charset="0"/>
              </a:rPr>
              <a:t>     d</a:t>
            </a:r>
            <a:r>
              <a:rPr lang="en-US" sz="2400" baseline="30000" dirty="0">
                <a:effectLst/>
                <a:latin typeface="Calibri" panose="020F0502020204030204" pitchFamily="34" charset="0"/>
                <a:ea typeface="Calibri" panose="020F0502020204030204" pitchFamily="34" charset="0"/>
                <a:cs typeface="Arial" panose="020B0604020202020204" pitchFamily="34" charset="0"/>
              </a:rPr>
              <a:t>3</a:t>
            </a:r>
            <a:r>
              <a:rPr lang="ar-SA" sz="2400" dirty="0">
                <a:effectLst/>
                <a:latin typeface="Calibri" panose="020F0502020204030204" pitchFamily="34" charset="0"/>
                <a:ea typeface="Calibri" panose="020F0502020204030204" pitchFamily="34" charset="0"/>
                <a:cs typeface="Arial" panose="020B0604020202020204" pitchFamily="34" charset="0"/>
              </a:rPr>
              <a:t>                    ج)    </a:t>
            </a:r>
            <a:r>
              <a:rPr lang="en-US" sz="2400" dirty="0">
                <a:effectLst/>
                <a:latin typeface="Calibri" panose="020F0502020204030204" pitchFamily="34" charset="0"/>
                <a:ea typeface="Calibri" panose="020F0502020204030204" pitchFamily="34" charset="0"/>
                <a:cs typeface="Arial" panose="020B0604020202020204" pitchFamily="34" charset="0"/>
              </a:rPr>
              <a:t>d</a:t>
            </a:r>
            <a:r>
              <a:rPr lang="en-US" sz="2400" baseline="30000" dirty="0">
                <a:effectLst/>
                <a:latin typeface="Calibri" panose="020F0502020204030204" pitchFamily="34" charset="0"/>
                <a:ea typeface="Calibri" panose="020F0502020204030204" pitchFamily="34" charset="0"/>
                <a:cs typeface="Arial" panose="020B0604020202020204" pitchFamily="34" charset="0"/>
              </a:rPr>
              <a:t>8</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   د)    </a:t>
            </a:r>
            <a:r>
              <a:rPr lang="en-US" sz="2400" dirty="0">
                <a:effectLst/>
                <a:latin typeface="Calibri" panose="020F0502020204030204" pitchFamily="34" charset="0"/>
                <a:ea typeface="Calibri" panose="020F0502020204030204" pitchFamily="34" charset="0"/>
                <a:cs typeface="Arial" panose="020B0604020202020204" pitchFamily="34" charset="0"/>
              </a:rPr>
              <a:t>f</a:t>
            </a:r>
            <a:r>
              <a:rPr lang="en-US" sz="2400" baseline="30000" dirty="0">
                <a:effectLst/>
                <a:latin typeface="Calibri" panose="020F0502020204030204" pitchFamily="34" charset="0"/>
                <a:ea typeface="Calibri" panose="020F0502020204030204" pitchFamily="34" charset="0"/>
                <a:cs typeface="Arial" panose="020B0604020202020204" pitchFamily="34" charset="0"/>
              </a:rPr>
              <a:t>2</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B77AB8-F9A7-4E09-A7FA-A7047194C512}"/>
              </a:ext>
            </a:extLst>
          </p:cNvPr>
          <p:cNvSpPr txBox="1"/>
          <p:nvPr/>
        </p:nvSpPr>
        <p:spPr>
          <a:xfrm>
            <a:off x="242411" y="2583516"/>
            <a:ext cx="11949589" cy="1803507"/>
          </a:xfrm>
          <a:prstGeom prst="rect">
            <a:avLst/>
          </a:prstGeom>
          <a:noFill/>
        </p:spPr>
        <p:txBody>
          <a:bodyPr wrap="square">
            <a:spAutoFit/>
          </a:bodyPr>
          <a:lstStyle/>
          <a:p>
            <a:pPr marL="342900" marR="0" lvl="0" indent="-342900" algn="r" rtl="1" fontAlgn="base">
              <a:lnSpc>
                <a:spcPct val="115000"/>
              </a:lnSpc>
              <a:spcBef>
                <a:spcPts val="0"/>
              </a:spcBef>
              <a:spcAft>
                <a:spcPts val="1000"/>
              </a:spcAft>
              <a:buSzPts val="1400"/>
              <a:buFont typeface="+mj-lt"/>
              <a:buAutoNum type="arabicParenR"/>
            </a:pPr>
            <a:r>
              <a:rPr lang="fa-IR" sz="2800" dirty="0">
                <a:effectLst/>
                <a:latin typeface="Calibri" panose="020F0502020204030204" pitchFamily="34" charset="0"/>
                <a:ea typeface="Calibri" panose="020F0502020204030204" pitchFamily="34" charset="0"/>
                <a:cs typeface="Arial" panose="020B0604020202020204" pitchFamily="34" charset="0"/>
              </a:rPr>
              <a:t>کدام دسته آرایشهای الکترونی ترم های طیفی یکسان دارند؟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1000"/>
              </a:spcAft>
            </a:pPr>
            <a:r>
              <a:rPr lang="fa-IR" sz="2800" dirty="0">
                <a:effectLst/>
                <a:latin typeface="Calibri" panose="020F0502020204030204" pitchFamily="34" charset="0"/>
                <a:ea typeface="Times New Roman" panose="02020603050405020304" pitchFamily="18" charset="0"/>
                <a:cs typeface="Arial" panose="020B0604020202020204" pitchFamily="34" charset="0"/>
              </a:rPr>
              <a:t>الف)    </a:t>
            </a:r>
            <a:r>
              <a:rPr lang="en-US" sz="2800" dirty="0">
                <a:effectLst/>
                <a:latin typeface="Calibri" panose="020F0502020204030204" pitchFamily="34" charset="0"/>
                <a:ea typeface="Times New Roman" panose="02020603050405020304" pitchFamily="18" charset="0"/>
                <a:cs typeface="Arial" panose="020B0604020202020204" pitchFamily="34" charset="0"/>
              </a:rPr>
              <a:t>f</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en-US" sz="2800" dirty="0">
                <a:effectLst/>
                <a:latin typeface="Calibri" panose="020F0502020204030204" pitchFamily="34" charset="0"/>
                <a:ea typeface="Times New Roman" panose="02020603050405020304" pitchFamily="18" charset="0"/>
                <a:cs typeface="Arial" panose="020B0604020202020204" pitchFamily="34" charset="0"/>
              </a:rPr>
              <a:t>, d</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fa-IR" sz="2800" dirty="0">
                <a:effectLst/>
                <a:latin typeface="Calibri" panose="020F0502020204030204" pitchFamily="34" charset="0"/>
                <a:ea typeface="Times New Roman" panose="02020603050405020304" pitchFamily="18" charset="0"/>
                <a:cs typeface="Arial" panose="020B0604020202020204" pitchFamily="34" charset="0"/>
              </a:rPr>
              <a:t>              ب)   </a:t>
            </a:r>
            <a:r>
              <a:rPr lang="en-US" sz="2800" dirty="0">
                <a:effectLst/>
                <a:latin typeface="Calibri" panose="020F0502020204030204" pitchFamily="34" charset="0"/>
                <a:ea typeface="Times New Roman" panose="02020603050405020304" pitchFamily="18" charset="0"/>
                <a:cs typeface="Arial" panose="020B0604020202020204" pitchFamily="34" charset="0"/>
              </a:rPr>
              <a:t>d</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en-US" sz="2800" dirty="0">
                <a:effectLst/>
                <a:latin typeface="Calibri" panose="020F0502020204030204" pitchFamily="34" charset="0"/>
                <a:ea typeface="Times New Roman" panose="02020603050405020304" pitchFamily="18" charset="0"/>
                <a:cs typeface="Arial" panose="020B0604020202020204" pitchFamily="34" charset="0"/>
              </a:rPr>
              <a:t>, p</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fa-IR" sz="2800" dirty="0">
                <a:effectLst/>
                <a:latin typeface="Calibri" panose="020F0502020204030204" pitchFamily="34" charset="0"/>
                <a:ea typeface="Times New Roman" panose="02020603050405020304" pitchFamily="18" charset="0"/>
                <a:cs typeface="Arial" panose="020B0604020202020204" pitchFamily="34" charset="0"/>
              </a:rPr>
              <a:t>            ج)  </a:t>
            </a:r>
            <a:r>
              <a:rPr lang="en-US" sz="2800" dirty="0">
                <a:effectLst/>
                <a:latin typeface="Calibri" panose="020F0502020204030204" pitchFamily="34" charset="0"/>
                <a:ea typeface="Times New Roman" panose="02020603050405020304" pitchFamily="18" charset="0"/>
                <a:cs typeface="Arial" panose="020B0604020202020204" pitchFamily="34" charset="0"/>
              </a:rPr>
              <a:t>p</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4</a:t>
            </a:r>
            <a:r>
              <a:rPr lang="en-US" sz="2800" dirty="0">
                <a:effectLst/>
                <a:latin typeface="Calibri" panose="020F0502020204030204" pitchFamily="34" charset="0"/>
                <a:ea typeface="Times New Roman" panose="02020603050405020304" pitchFamily="18" charset="0"/>
                <a:cs typeface="Arial" panose="020B0604020202020204" pitchFamily="34" charset="0"/>
              </a:rPr>
              <a:t>, p</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fa-IR" sz="2800" dirty="0">
                <a:effectLst/>
                <a:latin typeface="Calibri" panose="020F0502020204030204" pitchFamily="34" charset="0"/>
                <a:ea typeface="Times New Roman" panose="02020603050405020304" pitchFamily="18" charset="0"/>
                <a:cs typeface="Arial" panose="020B0604020202020204" pitchFamily="34" charset="0"/>
              </a:rPr>
              <a:t>                          د)</a:t>
            </a:r>
            <a:r>
              <a:rPr lang="en-US" sz="2800" dirty="0">
                <a:effectLst/>
                <a:latin typeface="Calibri" panose="020F0502020204030204" pitchFamily="34" charset="0"/>
                <a:ea typeface="Times New Roman" panose="02020603050405020304" pitchFamily="18" charset="0"/>
                <a:cs typeface="Arial" panose="020B0604020202020204" pitchFamily="34" charset="0"/>
              </a:rPr>
              <a:t>  f</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en-US" sz="2800" dirty="0">
                <a:effectLst/>
                <a:latin typeface="Calibri" panose="020F0502020204030204" pitchFamily="34" charset="0"/>
                <a:ea typeface="Times New Roman" panose="02020603050405020304" pitchFamily="18" charset="0"/>
                <a:cs typeface="Arial" panose="020B0604020202020204" pitchFamily="34" charset="0"/>
              </a:rPr>
              <a:t>, d</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r>
              <a:rPr lang="en-US" sz="2800" dirty="0">
                <a:effectLst/>
                <a:latin typeface="Calibri" panose="020F0502020204030204" pitchFamily="34" charset="0"/>
                <a:ea typeface="Times New Roman" panose="02020603050405020304" pitchFamily="18" charset="0"/>
                <a:cs typeface="Arial" panose="020B0604020202020204" pitchFamily="34" charset="0"/>
              </a:rPr>
              <a:t>, p</a:t>
            </a:r>
            <a:r>
              <a:rPr lang="en-US" sz="2800" baseline="30000" dirty="0">
                <a:effectLst/>
                <a:latin typeface="Calibri" panose="020F0502020204030204" pitchFamily="34" charset="0"/>
                <a:ea typeface="Times New Roman" panose="02020603050405020304" pitchFamily="18" charset="0"/>
                <a:cs typeface="Arial" panose="020B0604020202020204" pitchFamily="34" charset="0"/>
              </a:rPr>
              <a:t>2</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fontAlgn="base">
              <a:lnSpc>
                <a:spcPct val="115000"/>
              </a:lnSpc>
              <a:spcBef>
                <a:spcPts val="0"/>
              </a:spcBef>
              <a:spcAft>
                <a:spcPts val="1000"/>
              </a:spcAft>
              <a:buSzPts val="1400"/>
              <a:buFont typeface="+mj-lt"/>
              <a:buAutoNum type="arabicParenR"/>
            </a:pPr>
            <a:r>
              <a:rPr lang="fa-IR" sz="2800" dirty="0">
                <a:effectLst/>
                <a:latin typeface="Calibri" panose="020F0502020204030204" pitchFamily="34" charset="0"/>
                <a:ea typeface="Calibri" panose="020F0502020204030204" pitchFamily="34" charset="0"/>
                <a:cs typeface="Arial" panose="020B0604020202020204" pitchFamily="34" charset="0"/>
              </a:rPr>
              <a:t>کدام جمله طیفی نادرست است؟ الف)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5</a:t>
            </a:r>
            <a:r>
              <a:rPr lang="en-US" sz="2800" dirty="0">
                <a:effectLst/>
                <a:latin typeface="Calibri" panose="020F0502020204030204" pitchFamily="34" charset="0"/>
                <a:ea typeface="Calibri" panose="020F0502020204030204" pitchFamily="34" charset="0"/>
                <a:cs typeface="Arial" panose="020B0604020202020204" pitchFamily="34" charset="0"/>
              </a:rPr>
              <a:t>P</a:t>
            </a:r>
            <a:r>
              <a:rPr lang="en-US" sz="2800" baseline="-25000" dirty="0">
                <a:effectLst/>
                <a:latin typeface="Calibri" panose="020F0502020204030204" pitchFamily="34" charset="0"/>
                <a:ea typeface="Calibri" panose="020F0502020204030204" pitchFamily="34" charset="0"/>
                <a:cs typeface="Arial" panose="020B0604020202020204" pitchFamily="34" charset="0"/>
              </a:rPr>
              <a:t>3</a:t>
            </a:r>
            <a:r>
              <a:rPr lang="fa-IR" sz="2800" dirty="0">
                <a:effectLst/>
                <a:latin typeface="Calibri" panose="020F0502020204030204" pitchFamily="34" charset="0"/>
                <a:ea typeface="Calibri" panose="020F0502020204030204" pitchFamily="34" charset="0"/>
                <a:cs typeface="Arial" panose="020B0604020202020204" pitchFamily="34" charset="0"/>
              </a:rPr>
              <a:t>       ب)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3</a:t>
            </a:r>
            <a:r>
              <a:rPr lang="en-US" sz="2800" dirty="0">
                <a:effectLst/>
                <a:latin typeface="Calibri" panose="020F0502020204030204" pitchFamily="34" charset="0"/>
                <a:ea typeface="Calibri" panose="020F0502020204030204" pitchFamily="34" charset="0"/>
                <a:cs typeface="Arial" panose="020B0604020202020204" pitchFamily="34" charset="0"/>
              </a:rPr>
              <a:t>F</a:t>
            </a:r>
            <a:r>
              <a:rPr lang="en-US" sz="2800" baseline="-25000" dirty="0">
                <a:effectLst/>
                <a:latin typeface="Calibri" panose="020F0502020204030204" pitchFamily="34" charset="0"/>
                <a:ea typeface="Calibri" panose="020F0502020204030204" pitchFamily="34" charset="0"/>
                <a:cs typeface="Arial" panose="020B0604020202020204" pitchFamily="34" charset="0"/>
              </a:rPr>
              <a:t>3</a:t>
            </a:r>
            <a:r>
              <a:rPr lang="fa-IR" sz="2800" dirty="0">
                <a:effectLst/>
                <a:latin typeface="Calibri" panose="020F0502020204030204" pitchFamily="34" charset="0"/>
                <a:ea typeface="Calibri" panose="020F0502020204030204" pitchFamily="34" charset="0"/>
                <a:cs typeface="Arial" panose="020B0604020202020204" pitchFamily="34" charset="0"/>
              </a:rPr>
              <a:t>     ج)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3</a:t>
            </a:r>
            <a:r>
              <a:rPr lang="en-US" sz="2800" dirty="0">
                <a:effectLst/>
                <a:latin typeface="Calibri" panose="020F0502020204030204" pitchFamily="34" charset="0"/>
                <a:ea typeface="Calibri" panose="020F0502020204030204" pitchFamily="34" charset="0"/>
                <a:cs typeface="Arial" panose="020B0604020202020204" pitchFamily="34" charset="0"/>
              </a:rPr>
              <a:t>D</a:t>
            </a:r>
            <a:r>
              <a:rPr lang="en-US" sz="2800" baseline="-25000" dirty="0">
                <a:effectLst/>
                <a:latin typeface="Calibri" panose="020F0502020204030204" pitchFamily="34" charset="0"/>
                <a:ea typeface="Calibri" panose="020F0502020204030204" pitchFamily="34" charset="0"/>
                <a:cs typeface="Arial" panose="020B0604020202020204" pitchFamily="34" charset="0"/>
              </a:rPr>
              <a:t>2</a:t>
            </a:r>
            <a:r>
              <a:rPr lang="fa-IR" sz="2800" dirty="0">
                <a:effectLst/>
                <a:latin typeface="Calibri" panose="020F0502020204030204" pitchFamily="34" charset="0"/>
                <a:ea typeface="Calibri" panose="020F0502020204030204" pitchFamily="34" charset="0"/>
                <a:cs typeface="Arial" panose="020B0604020202020204" pitchFamily="34" charset="0"/>
              </a:rPr>
              <a:t>         د) </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2</a:t>
            </a:r>
            <a:r>
              <a:rPr lang="en-US" sz="2800" dirty="0">
                <a:effectLst/>
                <a:latin typeface="Calibri" panose="020F0502020204030204" pitchFamily="34" charset="0"/>
                <a:ea typeface="Calibri" panose="020F0502020204030204" pitchFamily="34" charset="0"/>
                <a:cs typeface="Arial" panose="020B0604020202020204" pitchFamily="34" charset="0"/>
              </a:rPr>
              <a:t>S</a:t>
            </a:r>
            <a:r>
              <a:rPr lang="en-US" sz="2800" baseline="-25000" dirty="0">
                <a:effectLst/>
                <a:latin typeface="Calibri" panose="020F0502020204030204" pitchFamily="34" charset="0"/>
                <a:ea typeface="Calibri" panose="020F0502020204030204" pitchFamily="34" charset="0"/>
                <a:cs typeface="Arial" panose="020B0604020202020204" pitchFamily="34" charset="0"/>
              </a:rPr>
              <a:t>3/2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9060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846" y="0"/>
            <a:ext cx="4982308" cy="6858000"/>
          </a:xfrm>
          <a:prstGeom prst="rect">
            <a:avLst/>
          </a:prstGeom>
        </p:spPr>
      </p:pic>
    </p:spTree>
    <p:extLst>
      <p:ext uri="{BB962C8B-B14F-4D97-AF65-F5344CB8AC3E}">
        <p14:creationId xmlns:p14="http://schemas.microsoft.com/office/powerpoint/2010/main" val="3957312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D4114F-53CD-4202-89ED-82286AC7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383" y="0"/>
            <a:ext cx="9515959" cy="713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2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16" y="445770"/>
            <a:ext cx="11997368" cy="5693866"/>
          </a:xfrm>
          <a:prstGeom prst="rect">
            <a:avLst/>
          </a:prstGeom>
        </p:spPr>
        <p:txBody>
          <a:bodyPr wrap="square">
            <a:spAutoFit/>
          </a:bodyPr>
          <a:lstStyle/>
          <a:p>
            <a:pPr algn="just" rtl="1"/>
            <a:r>
              <a:rPr lang="fa-IR" sz="4000" b="1" dirty="0">
                <a:solidFill>
                  <a:schemeClr val="accent1"/>
                </a:solidFill>
              </a:rPr>
              <a:t>الگوی </a:t>
            </a:r>
            <a:r>
              <a:rPr lang="en-US" sz="4000" b="1" dirty="0">
                <a:solidFill>
                  <a:schemeClr val="accent1"/>
                </a:solidFill>
              </a:rPr>
              <a:t>l- s‏ </a:t>
            </a:r>
            <a:r>
              <a:rPr lang="fa-IR" sz="4000" b="1" dirty="0">
                <a:solidFill>
                  <a:schemeClr val="accent1"/>
                </a:solidFill>
              </a:rPr>
              <a:t>(</a:t>
            </a:r>
            <a:r>
              <a:rPr lang="en-US" sz="4000" b="1" dirty="0">
                <a:solidFill>
                  <a:schemeClr val="accent1"/>
                </a:solidFill>
              </a:rPr>
              <a:t> </a:t>
            </a:r>
            <a:r>
              <a:rPr lang="fa-IR" sz="4000" b="1" dirty="0">
                <a:solidFill>
                  <a:schemeClr val="accent1"/>
                </a:solidFill>
              </a:rPr>
              <a:t>راسل- ساندرز)‏‎ </a:t>
            </a:r>
          </a:p>
          <a:p>
            <a:pPr algn="just" rtl="1"/>
            <a:r>
              <a:rPr lang="fa-IR" sz="3600" dirty="0">
                <a:solidFill>
                  <a:schemeClr val="accent6"/>
                </a:solidFill>
              </a:rPr>
              <a:t>دراین الگو ‏‎برهم کنش های اسپینی(دافعه ‏الکترونی) و اوربیتالی درمقایسه با برهم کنش های اسپین- اوربیت ‏بزرگتر است. این الگو برای اتم های و یونهای کوچکتر جدول تناوبی حدودا ‏تا پایان دوره سوم جدول تناوبی صادق است زیرا در این اتم ها ‏بدلیل کوچکی اتم ها، دافعه الکترونی (بدلیل کوچک بودن اتم ها و اوربیتالهای در حال پرشدن) ‏بزرگتراست واز طرف دیگرکوچکتر بودن عدد کوانتمی اوربیتالی ‏در این اتم ها( حداکثر آرایش الکترونی به اوربیتال </a:t>
            </a:r>
            <a:r>
              <a:rPr lang="en-US" sz="3600" dirty="0">
                <a:solidFill>
                  <a:schemeClr val="accent6"/>
                </a:solidFill>
              </a:rPr>
              <a:t>d ‎‏ </a:t>
            </a:r>
            <a:r>
              <a:rPr lang="fa-IR" sz="3600" dirty="0">
                <a:solidFill>
                  <a:schemeClr val="accent6"/>
                </a:solidFill>
              </a:rPr>
              <a:t>ختم می ‏شود که ‏‎ </a:t>
            </a:r>
            <a:r>
              <a:rPr lang="en-US" sz="3600" dirty="0">
                <a:solidFill>
                  <a:schemeClr val="accent6"/>
                </a:solidFill>
              </a:rPr>
              <a:t>l= 2‎‏ </a:t>
            </a:r>
            <a:r>
              <a:rPr lang="fa-IR" sz="3600" dirty="0">
                <a:solidFill>
                  <a:schemeClr val="accent6"/>
                </a:solidFill>
              </a:rPr>
              <a:t>دارد و باعث می شود ممان اوربیتالی کوچکتر شود) برهم کنش اسپین- اوربیت کوچکتر از برهم ‏کنش های دافعه الکترونی است.</a:t>
            </a:r>
          </a:p>
          <a:p>
            <a:pPr algn="just" rtl="1"/>
            <a:r>
              <a:rPr lang="fa-IR" sz="3600" dirty="0">
                <a:solidFill>
                  <a:schemeClr val="accent6"/>
                </a:solidFill>
              </a:rPr>
              <a:t> </a:t>
            </a:r>
            <a:r>
              <a:rPr lang="fa-IR" sz="2800" dirty="0">
                <a:solidFill>
                  <a:schemeClr val="accent4"/>
                </a:solidFill>
              </a:rPr>
              <a:t>برهم کنش های اسپین- اوربیت </a:t>
            </a:r>
            <a:r>
              <a:rPr lang="fa-IR" sz="2800" dirty="0">
                <a:solidFill>
                  <a:schemeClr val="accent6"/>
                </a:solidFill>
              </a:rPr>
              <a:t>&lt; </a:t>
            </a:r>
            <a:r>
              <a:rPr lang="fa-IR" sz="2800" dirty="0">
                <a:solidFill>
                  <a:schemeClr val="accent5"/>
                </a:solidFill>
              </a:rPr>
              <a:t>برهم کنش های اوربیت- اوربیت </a:t>
            </a:r>
            <a:r>
              <a:rPr lang="fa-IR" sz="2800" dirty="0">
                <a:solidFill>
                  <a:schemeClr val="accent6"/>
                </a:solidFill>
              </a:rPr>
              <a:t>&lt;  برهم کنش های اسپین- اسپین </a:t>
            </a:r>
            <a:r>
              <a:rPr lang="fa-IR" dirty="0"/>
              <a:t>‏</a:t>
            </a:r>
            <a:endParaRPr lang="en-US" dirty="0"/>
          </a:p>
        </p:txBody>
      </p:sp>
      <p:pic>
        <p:nvPicPr>
          <p:cNvPr id="3" name="Picture 2"/>
          <p:cNvPicPr>
            <a:picLocks noChangeAspect="1"/>
          </p:cNvPicPr>
          <p:nvPr/>
        </p:nvPicPr>
        <p:blipFill>
          <a:blip r:embed="rId2"/>
          <a:stretch>
            <a:fillRect/>
          </a:stretch>
        </p:blipFill>
        <p:spPr>
          <a:xfrm>
            <a:off x="5398359" y="157857"/>
            <a:ext cx="1395282" cy="2708910"/>
          </a:xfrm>
          <a:prstGeom prst="rect">
            <a:avLst/>
          </a:prstGeom>
        </p:spPr>
      </p:pic>
    </p:spTree>
    <p:extLst>
      <p:ext uri="{BB962C8B-B14F-4D97-AF65-F5344CB8AC3E}">
        <p14:creationId xmlns:p14="http://schemas.microsoft.com/office/powerpoint/2010/main" val="413800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70" y="0"/>
            <a:ext cx="11766015" cy="4524315"/>
          </a:xfrm>
          <a:prstGeom prst="rect">
            <a:avLst/>
          </a:prstGeom>
        </p:spPr>
        <p:txBody>
          <a:bodyPr wrap="square">
            <a:spAutoFit/>
          </a:bodyPr>
          <a:lstStyle/>
          <a:p>
            <a:pPr algn="just" rtl="1"/>
            <a:r>
              <a:rPr lang="fa-IR" sz="3600" dirty="0">
                <a:solidFill>
                  <a:schemeClr val="accent5"/>
                </a:solidFill>
              </a:rPr>
              <a:t>الگوی </a:t>
            </a:r>
            <a:r>
              <a:rPr lang="en-US" sz="3600" dirty="0">
                <a:solidFill>
                  <a:schemeClr val="accent5"/>
                </a:solidFill>
              </a:rPr>
              <a:t>J- J </a:t>
            </a:r>
            <a:r>
              <a:rPr lang="fa-IR" sz="3600" dirty="0">
                <a:solidFill>
                  <a:schemeClr val="accent5"/>
                </a:solidFill>
              </a:rPr>
              <a:t> :</a:t>
            </a:r>
          </a:p>
          <a:p>
            <a:pPr algn="just" rtl="1"/>
            <a:r>
              <a:rPr lang="fa-IR" sz="3600" dirty="0">
                <a:solidFill>
                  <a:schemeClr val="accent6"/>
                </a:solidFill>
              </a:rPr>
              <a:t>این الگو بیشتر برای اتم ها یا یون های بزرگتر جدول تناوبی( عناصر لانتانید ها و اکتینیدها) بکار می رود. در اتم های بزرگتر بدلیل حجم بزرگتر اتم ها یا یونها، فاصله الکترونها نسبت به هم بیشتر می شود ودافعه های الکترونی اسپینی نسبت به اتم های کوچکتر کمتر است و از طرفی عدد کوانتمی اوربیتالی(  اوربیتالی که در حال پرشدن هستند) دراتم های لانتانید ها و اکتینید ها بزرگتر است(</a:t>
            </a:r>
            <a:r>
              <a:rPr lang="en-US" sz="3600" dirty="0">
                <a:solidFill>
                  <a:schemeClr val="accent6"/>
                </a:solidFill>
              </a:rPr>
              <a:t>3</a:t>
            </a:r>
            <a:r>
              <a:rPr lang="fa-IR" sz="3600" dirty="0">
                <a:solidFill>
                  <a:schemeClr val="accent6"/>
                </a:solidFill>
              </a:rPr>
              <a:t> </a:t>
            </a:r>
            <a:r>
              <a:rPr lang="en-US" sz="3600" dirty="0">
                <a:solidFill>
                  <a:schemeClr val="accent6"/>
                </a:solidFill>
              </a:rPr>
              <a:t>l=</a:t>
            </a:r>
            <a:r>
              <a:rPr lang="fa-IR" sz="3600" dirty="0">
                <a:solidFill>
                  <a:schemeClr val="accent6"/>
                </a:solidFill>
              </a:rPr>
              <a:t> برای اوربیتال</a:t>
            </a:r>
            <a:r>
              <a:rPr lang="en-US" sz="3600" dirty="0">
                <a:solidFill>
                  <a:schemeClr val="accent6"/>
                </a:solidFill>
              </a:rPr>
              <a:t>  </a:t>
            </a:r>
            <a:r>
              <a:rPr lang="fa-IR" sz="3600" dirty="0">
                <a:solidFill>
                  <a:schemeClr val="accent6"/>
                </a:solidFill>
              </a:rPr>
              <a:t> </a:t>
            </a:r>
            <a:r>
              <a:rPr lang="en-US" sz="3600" dirty="0">
                <a:solidFill>
                  <a:schemeClr val="accent6"/>
                </a:solidFill>
              </a:rPr>
              <a:t>f</a:t>
            </a:r>
            <a:r>
              <a:rPr lang="fa-IR" sz="3600" dirty="0">
                <a:solidFill>
                  <a:schemeClr val="accent6"/>
                </a:solidFill>
              </a:rPr>
              <a:t> ) لذا میزان برهم کنش اسپین – اوربیت بزرگتر از دافعه های الکترونی است. </a:t>
            </a:r>
          </a:p>
        </p:txBody>
      </p:sp>
      <p:pic>
        <p:nvPicPr>
          <p:cNvPr id="3" name="Picture 2"/>
          <p:cNvPicPr>
            <a:picLocks noChangeAspect="1"/>
          </p:cNvPicPr>
          <p:nvPr/>
        </p:nvPicPr>
        <p:blipFill>
          <a:blip r:embed="rId2"/>
          <a:stretch>
            <a:fillRect/>
          </a:stretch>
        </p:blipFill>
        <p:spPr>
          <a:xfrm>
            <a:off x="376238" y="3970318"/>
            <a:ext cx="1741285" cy="2884795"/>
          </a:xfrm>
          <a:prstGeom prst="rect">
            <a:avLst/>
          </a:prstGeom>
        </p:spPr>
      </p:pic>
      <p:sp>
        <p:nvSpPr>
          <p:cNvPr id="5" name="TextBox 4">
            <a:extLst>
              <a:ext uri="{FF2B5EF4-FFF2-40B4-BE49-F238E27FC236}">
                <a16:creationId xmlns:a16="http://schemas.microsoft.com/office/drawing/2014/main" id="{DA6534C5-8E72-4B0D-86BF-BC489691D143}"/>
              </a:ext>
            </a:extLst>
          </p:cNvPr>
          <p:cNvSpPr txBox="1"/>
          <p:nvPr/>
        </p:nvSpPr>
        <p:spPr>
          <a:xfrm>
            <a:off x="950813" y="4524315"/>
            <a:ext cx="11095672" cy="461665"/>
          </a:xfrm>
          <a:prstGeom prst="rect">
            <a:avLst/>
          </a:prstGeom>
          <a:noFill/>
        </p:spPr>
        <p:txBody>
          <a:bodyPr wrap="square">
            <a:spAutoFit/>
          </a:bodyPr>
          <a:lstStyle/>
          <a:p>
            <a:pPr algn="r" rtl="1"/>
            <a:r>
              <a:rPr lang="fa-IR" sz="2400" dirty="0">
                <a:solidFill>
                  <a:schemeClr val="accent4"/>
                </a:solidFill>
              </a:rPr>
              <a:t>برهم کنش های اسپین- اوربیت </a:t>
            </a:r>
            <a:r>
              <a:rPr lang="fa-IR" sz="2400" dirty="0">
                <a:solidFill>
                  <a:schemeClr val="accent6"/>
                </a:solidFill>
              </a:rPr>
              <a:t>&gt; </a:t>
            </a:r>
            <a:r>
              <a:rPr lang="fa-IR" sz="2400" dirty="0">
                <a:solidFill>
                  <a:schemeClr val="accent5"/>
                </a:solidFill>
              </a:rPr>
              <a:t>برهم کنش های اوربیت- اوربیت </a:t>
            </a:r>
            <a:r>
              <a:rPr lang="fa-IR" sz="2400" dirty="0">
                <a:solidFill>
                  <a:schemeClr val="accent6"/>
                </a:solidFill>
              </a:rPr>
              <a:t>&gt;  برهم کنش های اسپین- اسپین </a:t>
            </a:r>
            <a:endParaRPr lang="en-US" sz="2400" dirty="0"/>
          </a:p>
        </p:txBody>
      </p:sp>
    </p:spTree>
    <p:extLst>
      <p:ext uri="{BB962C8B-B14F-4D97-AF65-F5344CB8AC3E}">
        <p14:creationId xmlns:p14="http://schemas.microsoft.com/office/powerpoint/2010/main" val="191047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9152"/>
            <a:ext cx="12115800" cy="6225448"/>
          </a:xfrm>
        </p:spPr>
        <p:txBody>
          <a:bodyPr>
            <a:normAutofit fontScale="90000"/>
          </a:bodyPr>
          <a:lstStyle/>
          <a:p>
            <a:pPr algn="r" rtl="1"/>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
            </a:r>
            <a:br>
              <a:rPr lang="fa-IR" sz="2200" dirty="0"/>
            </a:br>
            <a:r>
              <a:rPr lang="fa-IR" sz="2200" dirty="0"/>
              <a:t>یک بار دیگر توضیح دهیم که </a:t>
            </a:r>
            <a:r>
              <a:rPr lang="fa-IR" sz="2200" dirty="0">
                <a:solidFill>
                  <a:srgbClr val="00B0F0"/>
                </a:solidFill>
              </a:rPr>
              <a:t>منظور از حالتهای اتمی چیست؟</a:t>
            </a:r>
            <a:br>
              <a:rPr lang="fa-IR" sz="2200" dirty="0">
                <a:solidFill>
                  <a:srgbClr val="00B0F0"/>
                </a:solidFill>
              </a:rPr>
            </a:br>
            <a:r>
              <a:rPr lang="fa-IR" sz="2200" dirty="0">
                <a:solidFill>
                  <a:srgbClr val="00B050"/>
                </a:solidFill>
              </a:rPr>
              <a:t>برای درک این موضوع اتم کربن را در نظر بگیرید:</a:t>
            </a:r>
            <a:r>
              <a:rPr lang="fa-IR" sz="1800" dirty="0">
                <a:solidFill>
                  <a:srgbClr val="00B050"/>
                </a:solidFill>
              </a:rPr>
              <a:t/>
            </a:r>
            <a:br>
              <a:rPr lang="fa-IR" sz="1800" dirty="0">
                <a:solidFill>
                  <a:srgbClr val="00B050"/>
                </a:solidFill>
              </a:rPr>
            </a:br>
            <a:r>
              <a:rPr lang="en-US" baseline="-25000" dirty="0">
                <a:solidFill>
                  <a:schemeClr val="accent4"/>
                </a:solidFill>
              </a:rPr>
              <a:t>6</a:t>
            </a:r>
            <a:r>
              <a:rPr lang="en-US" dirty="0">
                <a:solidFill>
                  <a:schemeClr val="accent4"/>
                </a:solidFill>
              </a:rPr>
              <a:t>C: 1s</a:t>
            </a:r>
            <a:r>
              <a:rPr lang="en-US" baseline="30000" dirty="0">
                <a:solidFill>
                  <a:schemeClr val="accent4"/>
                </a:solidFill>
              </a:rPr>
              <a:t>2</a:t>
            </a:r>
            <a:r>
              <a:rPr lang="en-US" dirty="0">
                <a:solidFill>
                  <a:schemeClr val="accent4"/>
                </a:solidFill>
              </a:rPr>
              <a:t>, 2s</a:t>
            </a:r>
            <a:r>
              <a:rPr lang="en-US" baseline="30000" dirty="0">
                <a:solidFill>
                  <a:schemeClr val="accent4"/>
                </a:solidFill>
              </a:rPr>
              <a:t>2</a:t>
            </a:r>
            <a:r>
              <a:rPr lang="en-US" dirty="0">
                <a:solidFill>
                  <a:schemeClr val="accent4"/>
                </a:solidFill>
              </a:rPr>
              <a:t>, 2p</a:t>
            </a:r>
            <a:r>
              <a:rPr lang="en-US" baseline="30000" dirty="0">
                <a:solidFill>
                  <a:schemeClr val="accent4"/>
                </a:solidFill>
              </a:rPr>
              <a:t>2</a:t>
            </a:r>
            <a:r>
              <a:rPr lang="en-US" baseline="30000" dirty="0"/>
              <a:t/>
            </a:r>
            <a:br>
              <a:rPr lang="en-US" baseline="30000" dirty="0"/>
            </a:br>
            <a:r>
              <a:rPr lang="fa-IR" baseline="30000" dirty="0"/>
              <a:t> </a:t>
            </a:r>
            <a:br>
              <a:rPr lang="fa-IR" baseline="30000" dirty="0"/>
            </a:br>
            <a:r>
              <a:rPr lang="fa-IR" baseline="30000" dirty="0"/>
              <a:t>.</a:t>
            </a:r>
            <a:r>
              <a:rPr lang="fa-IR" baseline="30000" dirty="0">
                <a:solidFill>
                  <a:schemeClr val="accent4"/>
                </a:solidFill>
              </a:rPr>
              <a:t> برای اتم کربن وضعیت الکترونهای جفت شده  </a:t>
            </a:r>
            <a:r>
              <a:rPr lang="en-US" baseline="30000" dirty="0">
                <a:solidFill>
                  <a:schemeClr val="accent4"/>
                </a:solidFill>
              </a:rPr>
              <a:t>1s</a:t>
            </a:r>
            <a:r>
              <a:rPr lang="fa-IR" baseline="30000" dirty="0">
                <a:solidFill>
                  <a:schemeClr val="accent4"/>
                </a:solidFill>
              </a:rPr>
              <a:t>و</a:t>
            </a:r>
            <a:r>
              <a:rPr lang="en-US" baseline="30000" dirty="0">
                <a:solidFill>
                  <a:schemeClr val="accent4"/>
                </a:solidFill>
              </a:rPr>
              <a:t>2s</a:t>
            </a:r>
            <a:r>
              <a:rPr lang="fa-IR" baseline="30000" dirty="0">
                <a:solidFill>
                  <a:schemeClr val="accent4"/>
                </a:solidFill>
              </a:rPr>
              <a:t> کاملا مشخص است. برایند ممان مغناطیسی اسپینی و اوربیتالی  برای این دو اوربیتال صفر است.</a:t>
            </a:r>
            <a:r>
              <a:rPr lang="fa-IR" baseline="30000" dirty="0"/>
              <a:t> </a:t>
            </a:r>
            <a:r>
              <a:rPr lang="fa-IR" baseline="30000" dirty="0">
                <a:solidFill>
                  <a:schemeClr val="accent6"/>
                </a:solidFill>
              </a:rPr>
              <a:t>بطور کلی برای آرایشهای کاملا پر برآیند ممان های مغناطیسی و اسپینی  وبرایند کل ممان مغناطیسی صفر است. بنابر این برای اتمی مثل هلیم چون دو الکترون در یک اوربیتال جفت شده است  فقط یک وضعیت برای حالتهای مختلف( برهم کنشهای ) بین ممان اسپینی و ممان اوربیتالی وجود دارد</a:t>
            </a:r>
            <a:r>
              <a:rPr lang="fa-IR" baseline="30000" dirty="0"/>
              <a:t>. اما آیا برای دو الکترون قرار گرفته در اوربیتال </a:t>
            </a:r>
            <a:r>
              <a:rPr lang="en-US" baseline="30000" dirty="0"/>
              <a:t> 2p </a:t>
            </a:r>
            <a:r>
              <a:rPr lang="fa-IR" baseline="30000" dirty="0"/>
              <a:t> اتم کربن هم اینگونه است؟ قطعا جواب منفی است.</a:t>
            </a:r>
            <a:br>
              <a:rPr lang="fa-IR" baseline="30000" dirty="0"/>
            </a:br>
            <a:r>
              <a:rPr lang="fa-IR" baseline="30000" dirty="0"/>
              <a:t> برای این دو الکترون حالتهای مختلفی می توان نوشت که از نظر اسپینی</a:t>
            </a:r>
            <a:br>
              <a:rPr lang="fa-IR" baseline="30000" dirty="0"/>
            </a:br>
            <a:r>
              <a:rPr lang="fa-IR" baseline="30000" dirty="0"/>
              <a:t> و اوبیتالی یکسان نیستند. </a:t>
            </a:r>
            <a:r>
              <a:rPr lang="fa-IR" baseline="30000" dirty="0">
                <a:solidFill>
                  <a:srgbClr val="FF0000"/>
                </a:solidFill>
              </a:rPr>
              <a:t>پنج نمونه </a:t>
            </a:r>
            <a:r>
              <a:rPr lang="fa-IR" baseline="30000" dirty="0"/>
              <a:t>از این حالت ها در شکل نشان داده شده است. </a:t>
            </a:r>
            <a:br>
              <a:rPr lang="fa-IR" baseline="30000" dirty="0"/>
            </a:br>
            <a:r>
              <a:rPr lang="fa-IR" baseline="30000" dirty="0"/>
              <a:t>سئوال بعدی این است که آیا انرژی اتم کربنی که آرایش الکترونی اول را دارد</a:t>
            </a:r>
            <a:br>
              <a:rPr lang="fa-IR" baseline="30000" dirty="0"/>
            </a:br>
            <a:r>
              <a:rPr lang="fa-IR" baseline="30000" dirty="0"/>
              <a:t> با انرژی اتمی که مثلا آرایش دوم را دارد یکسان است؟ یا اصولا اتم کربن در </a:t>
            </a:r>
            <a:br>
              <a:rPr lang="fa-IR" baseline="30000" dirty="0"/>
            </a:br>
            <a:r>
              <a:rPr lang="fa-IR" baseline="30000" dirty="0"/>
              <a:t>هریک از آرایش های روبرو، انرژی یکسانی دارند؟ </a:t>
            </a:r>
            <a:br>
              <a:rPr lang="fa-IR" baseline="30000" dirty="0"/>
            </a:br>
            <a:r>
              <a:rPr lang="fa-IR" baseline="30000" dirty="0"/>
              <a:t/>
            </a:r>
            <a:br>
              <a:rPr lang="fa-IR" baseline="30000" dirty="0"/>
            </a:br>
            <a:r>
              <a:rPr lang="fa-IR" baseline="30000" dirty="0"/>
              <a:t> </a:t>
            </a:r>
            <a:r>
              <a:rPr lang="en-US" baseline="30000" dirty="0"/>
              <a:t/>
            </a:r>
            <a:br>
              <a:rPr lang="en-US" baseline="30000" dirty="0"/>
            </a:br>
            <a:r>
              <a:rPr lang="fa-IR" baseline="30000" dirty="0"/>
              <a:t/>
            </a:r>
            <a:br>
              <a:rPr lang="fa-IR" baseline="30000" dirty="0"/>
            </a:br>
            <a:r>
              <a:rPr lang="fa-IR" baseline="30000" dirty="0"/>
              <a:t/>
            </a:r>
            <a:br>
              <a:rPr lang="fa-IR" baseline="30000" dirty="0"/>
            </a:br>
            <a:r>
              <a:rPr lang="en-US" baseline="30000" dirty="0"/>
              <a:t/>
            </a:r>
            <a:br>
              <a:rPr lang="en-US" baseline="30000" dirty="0"/>
            </a:br>
            <a:r>
              <a:rPr lang="en-US" baseline="30000" dirty="0"/>
              <a:t/>
            </a:r>
            <a:br>
              <a:rPr lang="en-US" baseline="30000" dirty="0"/>
            </a:br>
            <a:r>
              <a:rPr lang="en-US" dirty="0"/>
              <a:t/>
            </a:r>
            <a:br>
              <a:rPr lang="en-US" dirty="0"/>
            </a:br>
            <a:endParaRPr lang="en-US" sz="1800" dirty="0"/>
          </a:p>
        </p:txBody>
      </p:sp>
      <p:pic>
        <p:nvPicPr>
          <p:cNvPr id="4" name="Picture 3"/>
          <p:cNvPicPr>
            <a:picLocks noChangeAspect="1"/>
          </p:cNvPicPr>
          <p:nvPr/>
        </p:nvPicPr>
        <p:blipFill>
          <a:blip r:embed="rId2"/>
          <a:stretch>
            <a:fillRect/>
          </a:stretch>
        </p:blipFill>
        <p:spPr>
          <a:xfrm>
            <a:off x="704337" y="462520"/>
            <a:ext cx="4551915" cy="5498712"/>
          </a:xfrm>
          <a:prstGeom prst="rect">
            <a:avLst/>
          </a:prstGeom>
        </p:spPr>
      </p:pic>
    </p:spTree>
    <p:extLst>
      <p:ext uri="{BB962C8B-B14F-4D97-AF65-F5344CB8AC3E}">
        <p14:creationId xmlns:p14="http://schemas.microsoft.com/office/powerpoint/2010/main" val="33698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2525" y="70222"/>
            <a:ext cx="10515600" cy="809475"/>
          </a:xfrm>
        </p:spPr>
        <p:txBody>
          <a:bodyPr>
            <a:noAutofit/>
          </a:bodyPr>
          <a:lstStyle/>
          <a:p>
            <a:pPr algn="r" rtl="1"/>
            <a:r>
              <a:rPr lang="fa-IR" dirty="0">
                <a:solidFill>
                  <a:schemeClr val="accent6"/>
                </a:solidFill>
              </a:rPr>
              <a:t>برای اتم تیتانیم با آرایش الکترونی </a:t>
            </a:r>
            <a:r>
              <a:rPr lang="en-US" dirty="0">
                <a:solidFill>
                  <a:schemeClr val="accent6"/>
                </a:solidFill>
              </a:rPr>
              <a:t>        </a:t>
            </a:r>
            <a:r>
              <a:rPr lang="fa-IR" dirty="0">
                <a:solidFill>
                  <a:schemeClr val="accent6"/>
                </a:solidFill>
              </a:rPr>
              <a:t>تعداد 45 حالت وجود دارد که  چند حالت از آنها در زیر نوشته شده است: </a:t>
            </a:r>
            <a:endParaRPr lang="en-US" dirty="0">
              <a:solidFill>
                <a:schemeClr val="accent6"/>
              </a:solidFill>
            </a:endParaRPr>
          </a:p>
        </p:txBody>
      </p:sp>
      <p:pic>
        <p:nvPicPr>
          <p:cNvPr id="5" name="Picture 4"/>
          <p:cNvPicPr>
            <a:picLocks noChangeAspect="1"/>
          </p:cNvPicPr>
          <p:nvPr/>
        </p:nvPicPr>
        <p:blipFill>
          <a:blip r:embed="rId2"/>
          <a:stretch>
            <a:fillRect/>
          </a:stretch>
        </p:blipFill>
        <p:spPr>
          <a:xfrm>
            <a:off x="7889501" y="115941"/>
            <a:ext cx="379069" cy="297000"/>
          </a:xfrm>
          <a:prstGeom prst="rect">
            <a:avLst/>
          </a:prstGeom>
        </p:spPr>
      </p:pic>
      <p:pic>
        <p:nvPicPr>
          <p:cNvPr id="9" name="Picture 8">
            <a:extLst>
              <a:ext uri="{FF2B5EF4-FFF2-40B4-BE49-F238E27FC236}">
                <a16:creationId xmlns:a16="http://schemas.microsoft.com/office/drawing/2014/main" id="{AB698A79-9B7B-4AC0-8425-EA64657FC141}"/>
              </a:ext>
            </a:extLst>
          </p:cNvPr>
          <p:cNvPicPr>
            <a:picLocks noChangeAspect="1"/>
          </p:cNvPicPr>
          <p:nvPr/>
        </p:nvPicPr>
        <p:blipFill>
          <a:blip r:embed="rId3"/>
          <a:stretch>
            <a:fillRect/>
          </a:stretch>
        </p:blipFill>
        <p:spPr>
          <a:xfrm>
            <a:off x="2852737" y="923925"/>
            <a:ext cx="6486525" cy="5010150"/>
          </a:xfrm>
          <a:prstGeom prst="rect">
            <a:avLst/>
          </a:prstGeom>
        </p:spPr>
      </p:pic>
    </p:spTree>
    <p:extLst>
      <p:ext uri="{BB962C8B-B14F-4D97-AF65-F5344CB8AC3E}">
        <p14:creationId xmlns:p14="http://schemas.microsoft.com/office/powerpoint/2010/main" val="80008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031" y="605929"/>
            <a:ext cx="10668000" cy="2599980"/>
          </a:xfrm>
        </p:spPr>
        <p:txBody>
          <a:bodyPr>
            <a:normAutofit/>
          </a:bodyPr>
          <a:lstStyle/>
          <a:p>
            <a:pPr algn="just" rtl="1"/>
            <a:r>
              <a:rPr lang="fa-IR" sz="3200" dirty="0">
                <a:solidFill>
                  <a:srgbClr val="0070C0"/>
                </a:solidFill>
              </a:rPr>
              <a:t>پس مشخص شد که هر کدام از اتم های کربن  یا تیتانیم در هریک ازاین حالتها، انرژی متفاوتی دارند. اتم کربن در حالت پایه( پایدار) در کدام حالت خواهد بود ؟ </a:t>
            </a:r>
            <a:br>
              <a:rPr lang="fa-IR" sz="3200" dirty="0">
                <a:solidFill>
                  <a:srgbClr val="0070C0"/>
                </a:solidFill>
              </a:rPr>
            </a:br>
            <a:r>
              <a:rPr lang="fa-IR" sz="3200" dirty="0">
                <a:solidFill>
                  <a:srgbClr val="0070C0"/>
                </a:solidFill>
              </a:rPr>
              <a:t>آیا امکان دارد که اتم کربن را از حالت </a:t>
            </a:r>
            <a:r>
              <a:rPr lang="en-US" sz="3200" dirty="0">
                <a:solidFill>
                  <a:srgbClr val="0070C0"/>
                </a:solidFill>
              </a:rPr>
              <a:t>A</a:t>
            </a:r>
            <a:r>
              <a:rPr lang="fa-IR" sz="3200" dirty="0">
                <a:solidFill>
                  <a:srgbClr val="0070C0"/>
                </a:solidFill>
              </a:rPr>
              <a:t>  به حالت یا حالتهای دیگر مثلا </a:t>
            </a:r>
            <a:r>
              <a:rPr lang="en-US" sz="3200" dirty="0">
                <a:solidFill>
                  <a:srgbClr val="0070C0"/>
                </a:solidFill>
              </a:rPr>
              <a:t> B, C ,… </a:t>
            </a:r>
            <a:r>
              <a:rPr lang="fa-IR" sz="3200" dirty="0">
                <a:solidFill>
                  <a:srgbClr val="0070C0"/>
                </a:solidFill>
              </a:rPr>
              <a:t> تغییر حالت داد</a:t>
            </a:r>
            <a:r>
              <a:rPr lang="fa-IR" sz="3200" dirty="0"/>
              <a:t>؟</a:t>
            </a:r>
            <a:br>
              <a:rPr lang="fa-IR" sz="3200" dirty="0"/>
            </a:br>
            <a:r>
              <a:rPr lang="fa-IR" sz="1600" dirty="0"/>
              <a:t/>
            </a:r>
            <a:br>
              <a:rPr lang="fa-IR" sz="1600" dirty="0"/>
            </a:br>
            <a:r>
              <a:rPr lang="fa-IR" sz="1600" dirty="0"/>
              <a:t> </a:t>
            </a:r>
            <a:endParaRPr lang="en-US" sz="1600" dirty="0"/>
          </a:p>
        </p:txBody>
      </p:sp>
      <p:sp>
        <p:nvSpPr>
          <p:cNvPr id="3" name="Subtitle 2"/>
          <p:cNvSpPr>
            <a:spLocks noGrp="1"/>
          </p:cNvSpPr>
          <p:nvPr>
            <p:ph type="subTitle" idx="1"/>
          </p:nvPr>
        </p:nvSpPr>
        <p:spPr>
          <a:xfrm>
            <a:off x="1722304" y="3338109"/>
            <a:ext cx="9144000" cy="2500829"/>
          </a:xfrm>
        </p:spPr>
        <p:txBody>
          <a:bodyPr>
            <a:noAutofit/>
          </a:bodyPr>
          <a:lstStyle/>
          <a:p>
            <a:pPr algn="just" rtl="1"/>
            <a:r>
              <a:rPr lang="fa-IR" sz="3200" dirty="0">
                <a:solidFill>
                  <a:srgbClr val="00B050"/>
                </a:solidFill>
              </a:rPr>
              <a:t>بنابراین برای یک اتم حالتهای مختلفی وجود دارد که تفاوت آنها در ممان اوربیتالی، اسپینی و ممان مغناطیسی کل است.</a:t>
            </a:r>
          </a:p>
          <a:p>
            <a:pPr algn="just" rtl="1"/>
            <a:r>
              <a:rPr lang="fa-IR" sz="3200" dirty="0">
                <a:solidFill>
                  <a:schemeClr val="accent4"/>
                </a:solidFill>
              </a:rPr>
              <a:t>حال چگونه این حالتهای مختلف را نشان دهیم؟</a:t>
            </a:r>
          </a:p>
          <a:p>
            <a:pPr algn="just" rtl="1"/>
            <a:r>
              <a:rPr lang="fa-IR" sz="3200" dirty="0">
                <a:solidFill>
                  <a:schemeClr val="accent4"/>
                </a:solidFill>
              </a:rPr>
              <a:t>و چگونه تمام این حالتهای مختلف را بدست آوریم؟</a:t>
            </a:r>
            <a:endParaRPr lang="en-US" sz="3200" dirty="0">
              <a:solidFill>
                <a:schemeClr val="accent4"/>
              </a:solidFill>
            </a:endParaRPr>
          </a:p>
        </p:txBody>
      </p:sp>
    </p:spTree>
    <p:extLst>
      <p:ext uri="{BB962C8B-B14F-4D97-AF65-F5344CB8AC3E}">
        <p14:creationId xmlns:p14="http://schemas.microsoft.com/office/powerpoint/2010/main" val="381657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3007</TotalTime>
  <Words>1729</Words>
  <Application>Microsoft Office PowerPoint</Application>
  <PresentationFormat>Widescreen</PresentationFormat>
  <Paragraphs>99</Paragraphs>
  <Slides>46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Calibri Light</vt:lpstr>
      <vt:lpstr>tahoma</vt:lpstr>
      <vt:lpstr>Times New Roman</vt:lpstr>
      <vt:lpstr>Wingdings</vt:lpstr>
      <vt:lpstr>Office Theme</vt:lpstr>
      <vt:lpstr>CS ChemDraw Drawing</vt:lpstr>
      <vt:lpstr>  ترمهای طیفی یا حالتهای اتمی</vt:lpstr>
      <vt:lpstr>PowerPoint Presentation</vt:lpstr>
      <vt:lpstr>PowerPoint Presentation</vt:lpstr>
      <vt:lpstr>PowerPoint Presentation</vt:lpstr>
      <vt:lpstr>PowerPoint Presentation</vt:lpstr>
      <vt:lpstr>PowerPoint Presentation</vt:lpstr>
      <vt:lpstr>          یک بار دیگر توضیح دهیم که منظور از حالتهای اتمی چیست؟ برای درک این موضوع اتم کربن را در نظر بگیرید: 6C: 1s2, 2s2, 2p2   . برای اتم کربن وضعیت الکترونهای جفت شده  1sو2s کاملا مشخص است. برایند ممان مغناطیسی اسپینی و اوربیتالی  برای این دو اوربیتال صفر است. بطور کلی برای آرایشهای کاملا پر برآیند ممان های مغناطیسی و اسپینی  وبرایند کل ممان مغناطیسی صفر است. بنابر این برای اتمی مثل هلیم چون دو الکترون در یک اوربیتال جفت شده است  فقط یک وضعیت برای حالتهای مختلف( برهم کنشهای ) بین ممان اسپینی و ممان اوربیتالی وجود دارد. اما آیا برای دو الکترون قرار گرفته در اوربیتال  2p  اتم کربن هم اینگونه است؟ قطعا جواب منفی است.  برای این دو الکترون حالتهای مختلفی می توان نوشت که از نظر اسپینی  و اوبیتالی یکسان نیستند. پنج نمونه از این حالت ها در شکل نشان داده شده است.  سئوال بعدی این است که آیا انرژی اتم کربنی که آرایش الکترونی اول را دارد  با انرژی اتمی که مثلا آرایش دوم را دارد یکسان است؟ یا اصولا اتم کربن در  هریک از آرایش های روبرو، انرژی یکسانی دارند؟          </vt:lpstr>
      <vt:lpstr>PowerPoint Presentation</vt:lpstr>
      <vt:lpstr>پس مشخص شد که هر کدام از اتم های کربن  یا تیتانیم در هریک ازاین حالتها، انرژی متفاوتی دارند. اتم کربن در حالت پایه( پایدار) در کدام حالت خواهد بود ؟  آیا امکان دارد که اتم کربن را از حالت A  به حالت یا حالتهای دیگر مثلا  B, C ,…  تغییر حالت داد؟   </vt:lpstr>
      <vt:lpstr>این حالت ها با  نماد زیر که نماد ترم طیفی نامیده می شود نمایش داده می شودکه از سه بخش تشکیل شده است: -نماد اندیس 2s+1 حالتهای حاصل از برهم کنش های اسپینی را نشان می دهد -  نمادL  ممان اوربیتال آن حالت را نشان می دهد(حالتهای ناشی از برهم کنش های اوربیتالی را نشان می دهد) - اندیس J حالتهای ناشی از برهم کنش های ممان اسپینی و ممان اوربیتالی  را نشان می دهد.   </vt:lpstr>
      <vt:lpstr>PowerPoint Presentation</vt:lpstr>
      <vt:lpstr>اوربیتالهایی  که کاملا پر هستند ممان مغناطیسی اسپینی واوربیتالی صفر دارند و لذا الکترونهای اوربیتالی که در حا ل پر شدن است در بوجود آمدن حالتهای مختلف برای یک اتم موثر است و اوربیتالهای پرشده قبل از آن دربوجود آمدن حالتهای مختلف تاثیری ندارند زیرا ترم مربوط به آرایش های پر، برابر      می شود که در هر ترم دیگری  ضرب شود همان ترم خواهد شد و تغییری در آن نمی دهد . بنابر این ، فقط آرایش اوربیتالی(یا اوربیتالهایی) که در حال پرشدن است برای نوشتن حالتهای اتمی یا ترم در نظر گرفته می شود به عنوان مثال برای اتم کربن آرایش الکترونی  2p2      و یا برای اتم Ti   آرایش  3d2    درنظر گرفته می شود.</vt:lpstr>
      <vt:lpstr>PowerPoint Presentation</vt:lpstr>
      <vt:lpstr>تعداد ریز حالت ها برای یک آرایش الکترونی:              </vt:lpstr>
      <vt:lpstr>تعیین ترم حالت پایه برای یک آرایش الکترونی</vt:lpstr>
      <vt:lpstr>PowerPoint Presentation</vt:lpstr>
      <vt:lpstr>تعیین تعداد  ریز حالتهای  یک ترم</vt:lpstr>
      <vt:lpstr>برهم کنش اسپین- اوربیت( تعیین مقادیر 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تعیین ترم های طیفی ارایش الکترونی هم ارز) به روش فاکتور گیری از اسپین): الف) نوشتن مجموعه های اسپینی ممکن از ماکزیمم اسپین به اسپین های کمتر ب) تعیین برایند ممان اسپینی کل برای هر یک از مجموعه های اسپینی فوق  ج) قرار دادن ترمهای جزئی در آرایش های الکترونی قسمت( الف) د) در صورت لازم ضرب ترمها و نوشتن ترمهای حاصل  از هریک از آرایش های مرحله (الف) ه) حذف حالتها یا ترم های حاصل از مرحله با اسپین بالا از آرایشهای با اسپین پائین تر و) نوشتن کل ترمهای باقیمانده از همه آرایش های بخش( الف)</vt:lpstr>
      <vt:lpstr>PowerPoint Presentation</vt:lpstr>
      <vt:lpstr>PowerPoint Presentation</vt:lpstr>
      <vt:lpstr>PowerPoint Presentation</vt:lpstr>
      <vt:lpstr>PowerPoint Presentation</vt:lpstr>
      <vt:lpstr>تعیین ترم حالت پایه پس از بدست آوردن تمامی ترمها: الف) از میان ترم ها، ترمی که بالاترین چند گانگی اسپین دارد پایدار تر است و  به عنوان ترم حالت پایه انتخاب می شود. به عنوان مثال برای آرایش الکترونی      ،  ترم های طیفی عبارتند از:                             از میان این ترم ها، ترم       ،  ترم حالت پایه برای این آرایش الکترونی است.  ب) اگر چند ترم با چندگانگی یکسان وجود داشته باشد، ترمی به عنوان حالت پایه انتخاب می شود که  L بزرگتری دارد. به عنوان مثال ترمهای  آرایش الکترونی    عبارتند از :    از میان ترم ها، ترمهای      و     بالاترین چندگانگی را دارند که از میان این دو، ترم      پایدارتراست. لذا ترم       به عنوان ترم حال پایه آرایش الکترونی       انتخاب می شود.  ج) از بین ترم های با    Jمتفاوت، اگرتعداد الکترونهای آرایش الکترونی کمتر از نیمه پر باشد، ترمی پایدارتر است  که  J کمتر دارد و اگر تعداد الکترونهای آرایش الکترونی از نیمه پر بیشتر باشد ترمی پایدار تر است که J  بزرگتر دارد. </vt:lpstr>
      <vt:lpstr>PowerPoint Presentation</vt:lpstr>
      <vt:lpstr>PowerPoint Presentation</vt:lpstr>
      <vt:lpstr>ترمهای طیفی آرایش های الکترونی زیر هم ارز هستند </vt:lpstr>
      <vt:lpstr>PowerPoint Presentation</vt:lpstr>
      <vt:lpstr>PowerPoint Presentation</vt:lpstr>
      <vt:lpstr> تعیین ترمهای طیفی آرایش های الکترونی ناهم ارز 1) بدست آوردن تعداد ریز حالتهای آرایش الکترونی ناهم ارز: برای محاسبه تعداد حالتهای حاصل از آرایش الکترونی ناهم ارز، ابتدا تعدادحالتهای آرایش های هم ارز را بست آورده و در هم ضرب می کنیم 2) برای بدست آوردن ترمهای حاصل از آرایش های الکترونی ناهم ارز نیز ابتدا ترمهای آرایش های الکترونی هم ارز را بدست آورده سپس ترمهای حاصل از هر آرایش الکترونی هم ارز را در هم ضرب می کنیم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ترمهای طیفی یا حالتهای اتمی</dc:title>
  <dc:creator>Windows User</dc:creator>
  <cp:lastModifiedBy>ab2613</cp:lastModifiedBy>
  <cp:revision>184</cp:revision>
  <dcterms:created xsi:type="dcterms:W3CDTF">2020-04-25T07:51:35Z</dcterms:created>
  <dcterms:modified xsi:type="dcterms:W3CDTF">2024-03-04T04:27:56Z</dcterms:modified>
</cp:coreProperties>
</file>