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71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9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8988-FDD2-4262-A011-30374FBD16D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4677-B12A-43B6-AA5A-E6991615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193" y="525474"/>
            <a:ext cx="107760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/>
              <a:t>حالت اکسایش کروم ( </a:t>
            </a:r>
            <a:r>
              <a:rPr lang="en-US" sz="2800" dirty="0"/>
              <a:t>III</a:t>
            </a:r>
            <a:r>
              <a:rPr lang="fa-IR" sz="2800" dirty="0"/>
              <a:t> ) پایدارترین و مشهورترین حالت اکسایش کروم است که در هزاران ترکیب کرم دیده شده است. کروم( </a:t>
            </a:r>
            <a:r>
              <a:rPr lang="en-US" sz="2800" dirty="0"/>
              <a:t>III</a:t>
            </a:r>
            <a:r>
              <a:rPr lang="fa-IR" sz="2800" dirty="0"/>
              <a:t>)</a:t>
            </a:r>
            <a:r>
              <a:rPr lang="en-US" sz="2800" dirty="0"/>
              <a:t> </a:t>
            </a:r>
            <a:r>
              <a:rPr lang="fa-IR" sz="2800" dirty="0"/>
              <a:t>نمک های پایداری را با تمام آنیون های مرسوم تشکیل می دهد و تقریباً با تمام آنها که قادر به</a:t>
            </a:r>
            <a:r>
              <a:rPr lang="en-US" sz="2800" dirty="0"/>
              <a:t> </a:t>
            </a:r>
            <a:r>
              <a:rPr lang="fa-IR" sz="2800" dirty="0"/>
              <a:t>اهدائ الکترون هستند ، می تواند کمپلکس تشکیل دهد. این کمپلکس ها ممکن است آنیونی ، کاتیونی یا خنثی باشند و بدون هیچ استثنائی ، شش کئوردینه و </a:t>
            </a:r>
            <a:r>
              <a:rPr lang="fa-IR" sz="2800" b="1" dirty="0"/>
              <a:t>هشت وجهی </a:t>
            </a:r>
            <a:r>
              <a:rPr lang="fa-IR" sz="2800" dirty="0"/>
              <a:t>هستند ، به عنوان مثال:</a:t>
            </a:r>
          </a:p>
          <a:p>
            <a:pPr algn="r" rtl="1"/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52040" y="4022737"/>
            <a:ext cx="6096000" cy="2835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[CrX</a:t>
            </a:r>
            <a:r>
              <a:rPr lang="en-US" sz="2800" b="0" i="0" baseline="-25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800" b="0" i="0" baseline="30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 (X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halide, CN, SCN, N3)</a:t>
            </a:r>
            <a:br>
              <a:rPr lang="en-US" sz="28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[Cr(L-L)</a:t>
            </a:r>
            <a:r>
              <a:rPr lang="en-US" sz="2800" b="0" i="0" baseline="-25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800" b="0" i="0" baseline="30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 (L-L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oxalate)</a:t>
            </a:r>
            <a:br>
              <a:rPr lang="en-US" sz="28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[CrX</a:t>
            </a:r>
            <a:r>
              <a:rPr lang="en-US" sz="2800" b="0" i="0" baseline="-25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sz="2800" b="0" i="0" baseline="30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3+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 (X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800" b="0" i="0" baseline="-25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0, NH</a:t>
            </a:r>
            <a:r>
              <a:rPr lang="en-US" sz="2800" b="0" i="0" baseline="-25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en-US" sz="28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(L-L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2800" b="0" i="0" dirty="0" err="1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dirty="0" err="1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bipy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dirty="0" err="1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phen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en-US" sz="28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[Cr(L-L)</a:t>
            </a:r>
            <a:r>
              <a:rPr lang="en-US" sz="2800" b="0" i="0" baseline="-25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] (L-L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β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b="0" i="0" dirty="0" err="1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diketonates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en-US" sz="2800" dirty="0">
                <a:solidFill>
                  <a:srgbClr val="000000"/>
                </a:solidFill>
                <a:effectLst/>
                <a:latin typeface="TimesNewRomanPSM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amino-acid anions)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919" y="0"/>
            <a:ext cx="11817752" cy="3606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کمپلکسهای اگزالات کروم (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کمپلکسهای کرم 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در مقایسه با کمپلکسهای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</a:rPr>
              <a:t>کرم(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بسیار رایج تر هستند. از آن جمله کمپلکسهای اگزالات کرم (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): پتاسیم تری اگزالاتو کرومات(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،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سیس پتاسیم دی اگزالاتو دی اکو کرومات(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)و ترانس 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پتاسیم دی اگزالاتو دی اکو کرومات(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فرمهای سیس و ترانس این کمپلکسها در محلول در حال تعادل هستند وحلالیت نمک پتاسیم فرم ترانس  در محلولهای آبی کمتر از سیس است و لذا می توان آنرا در دماهای معمولی از طریق تبلور بدست آورد اما فرم سیس  این نمک را در دماهای بالا و با کاهش ناگهانی دما در حضور الکل می توان رسوب داد.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olved: Why Is The Cis Isomer Of K[Cr(C2O4)2(H2O)2]×2H2O 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10" y="3076025"/>
            <a:ext cx="6357232" cy="33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6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47"/>
            <a:ext cx="8547355" cy="4027990"/>
          </a:xfrm>
          <a:prstGeom prst="rect">
            <a:avLst/>
          </a:prstGeom>
        </p:spPr>
      </p:pic>
      <p:pic>
        <p:nvPicPr>
          <p:cNvPr id="3" name="Picture 2" descr="Structure of ammonium tris (oxalato) chromate [III] anion. Th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73" y="1055890"/>
            <a:ext cx="3331427" cy="32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1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9" y="217690"/>
            <a:ext cx="7447829" cy="62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5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14" y="2512369"/>
            <a:ext cx="9854758" cy="960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754" y="190379"/>
            <a:ext cx="58102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5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45" y="600256"/>
            <a:ext cx="56864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3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89" y="2643911"/>
            <a:ext cx="11410981" cy="10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73" y="0"/>
            <a:ext cx="8143875" cy="75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20" y="6034124"/>
            <a:ext cx="8777166" cy="578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0004" y="4302911"/>
            <a:ext cx="633713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ms-MY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ms-MY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s-MY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s-MY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ms-MY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+ 2OH</a:t>
            </a:r>
            <a:r>
              <a:rPr lang="ms-MY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s-MY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ms-MY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s-MY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→ 2[Al(OH)</a:t>
            </a:r>
            <a:r>
              <a:rPr lang="ms-MY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ms-MY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ms-MY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4218" y="4870651"/>
            <a:ext cx="628348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ms-MY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+ 4H</a:t>
            </a:r>
            <a:r>
              <a:rPr lang="ms-MY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s-MY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→ [Al(OH)</a:t>
            </a:r>
            <a:r>
              <a:rPr lang="ms-MY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ms-MY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ms-MY" sz="28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ms-MY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+ 2H</a:t>
            </a:r>
            <a:r>
              <a:rPr lang="ms-MY" sz="2800" baseline="-25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992" y="5552548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latin typeface="Times New Roman" panose="02020603050405020304" pitchFamily="18" charset="0"/>
                <a:ea typeface="Calibri" panose="020F0502020204030204" pitchFamily="34" charset="0"/>
              </a:rPr>
              <a:t>The overall chemical equation: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3773" y="706903"/>
            <a:ext cx="117782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/>
              <a:t>آلومینات ترکیبی است که حاوی اکسو آنیون آلومینیوم است. در اسیدها وبازها حل می شود. هنگام حل شدن در اسید ، یونهای هیدروکسی آلومینات را به همان روش نمکهای آلومینیوم هیدروکسید یا آلومینیوم تشکیل می دهد. هیدروکسی آلومینات یا آلومینات هیدراته را می توان رسوب کرد و سپس برای تولید آلومینات های بی آب کلسینه کرد.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3620" y="2522785"/>
            <a:ext cx="11870393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/>
              <a:t>فلز آلومینیوم با هیدروکسید پتاسیم برای تولید یون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[Al (OH) 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  <a:r>
              <a:rPr lang="en-US" sz="28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fa-IR" sz="2800" dirty="0"/>
              <a:t>واکنش می دهد. در مرحله بعد ، اسید اگزالیک (</a:t>
            </a:r>
            <a:r>
              <a:rPr lang="en-US" sz="2800" dirty="0"/>
              <a:t>H2C2O4) </a:t>
            </a:r>
            <a:r>
              <a:rPr lang="fa-IR" sz="2800" dirty="0"/>
              <a:t>اضافه می شود ، که هیدروکسید اضافی را خنثی می کند و منبع یون اگزالات را فراهم می کند. سرانجام ،یون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[Al (C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]</a:t>
            </a:r>
            <a:r>
              <a:rPr lang="en-US" sz="28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3-</a:t>
            </a:r>
            <a:r>
              <a:rPr lang="fa-IR" sz="28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a-IR" sz="2800" dirty="0"/>
              <a:t>که تولید می شود با افزودن اتانول بصورت نمک پتاسیم رسوب می کند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548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6527" y="169039"/>
            <a:ext cx="11335473" cy="496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/>
              <a:t>همچنین تعداد زیادی کمپلکس با 2 یا چند لیگاند متفاوت وجود دارد ، مانند پنتا آمین ها </a:t>
            </a:r>
            <a:endParaRPr lang="en-US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 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[Cr(NH</a:t>
            </a:r>
            <a:r>
              <a:rPr lang="en-US" sz="2800" b="0" i="0" baseline="-25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b="0" i="0" baseline="-25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800" b="0" i="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X]</a:t>
            </a:r>
            <a:r>
              <a:rPr lang="en-US" sz="2800" b="0" i="0" baseline="30000" dirty="0">
                <a:solidFill>
                  <a:srgbClr val="231F20"/>
                </a:solidFill>
                <a:effectLst/>
                <a:latin typeface="SabonLTStd-Roman"/>
                <a:ea typeface="Calibri" panose="020F0502020204030204" pitchFamily="34" charset="0"/>
                <a:cs typeface="Arial" panose="020B0604020202020204" pitchFamily="34" charset="0"/>
              </a:rPr>
              <a:t>n+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fa-IR" sz="2800" dirty="0"/>
              <a:t>که در مطالعات سینتیکی بسیار مورد استفاده قرار گرفته اند.</a:t>
            </a:r>
          </a:p>
          <a:p>
            <a:pPr algn="just" rtl="1"/>
            <a:r>
              <a:rPr lang="fa-IR" sz="2800" dirty="0"/>
              <a:t>این کمپلکس ها از نظر </a:t>
            </a:r>
            <a:r>
              <a:rPr lang="fa-IR" sz="2800" b="1" dirty="0"/>
              <a:t>بی اثر بودن سینتیکی </a:t>
            </a:r>
            <a:r>
              <a:rPr lang="fa-IR" sz="2800" dirty="0"/>
              <a:t>مورد توجه هستند که با آرایش الکترونی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sz="28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(t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sz="28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sz="2800" dirty="0"/>
              <a:t>) </a:t>
            </a:r>
            <a:r>
              <a:rPr lang="fa-IR" sz="2800" dirty="0"/>
              <a:t>نیمه پر ناشی از ساختار </a:t>
            </a:r>
            <a:r>
              <a:rPr lang="en-US" sz="2800" dirty="0"/>
              <a:t>octahedral </a:t>
            </a:r>
            <a:r>
              <a:rPr lang="fa-IR" sz="2800" dirty="0"/>
              <a:t>سازگار است و به همین دلیل می توان بسیاری از  کمپلکس هایی که از نظر ترمودینامیکی ناپایدارهستند را جداسازی کرد. واکنش های جانشینی لیگاند و نوآرایی لیگاند برای این کمپلکس ها کند است (نیمه عمر در حد چند ساعت دارند)، در نتیجه ایزومرهای جامد مختلفی از این کمپلکسها تهیه شده است و در بررسی های استرئوشیمی بکار گرفته می شود و بهمین دلیل بود که شیمی دانان حوزه کئوردیناسیونی اولیه توجه بسیار زیادی را به مجموعه های </a:t>
            </a:r>
            <a:r>
              <a:rPr lang="en-US" sz="2800" dirty="0"/>
              <a:t>Cr </a:t>
            </a:r>
            <a:r>
              <a:rPr lang="fa-IR" sz="2800" dirty="0"/>
              <a:t>اختصاص داده اند</a:t>
            </a:r>
            <a:r>
              <a:rPr lang="en-US" sz="2800" dirty="0"/>
              <a:t>.</a:t>
            </a:r>
            <a:r>
              <a:rPr lang="fa-IR" sz="2800" dirty="0"/>
              <a:t> به همان دلایل نیز تهیه کمپلکسهای کروم(  </a:t>
            </a:r>
            <a:r>
              <a:rPr lang="en-US" sz="2800" dirty="0"/>
              <a:t>III</a:t>
            </a:r>
            <a:r>
              <a:rPr lang="fa-IR" sz="2800" dirty="0"/>
              <a:t>) آسان نبود.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88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160" y="0"/>
            <a:ext cx="10353378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solidFill>
                  <a:srgbClr val="7030A0"/>
                </a:solidFill>
                <a:latin typeface="Calibri" panose="020F0502020204030204" pitchFamily="34" charset="0"/>
              </a:rPr>
              <a:t>روشهای متداول تهیه کمپلکسهای بی اثر کروم ( 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III</a:t>
            </a:r>
            <a:r>
              <a:rPr lang="fa-IR" sz="2800" dirty="0">
                <a:solidFill>
                  <a:srgbClr val="7030A0"/>
                </a:solidFill>
                <a:latin typeface="Calibri" panose="020F0502020204030204" pitchFamily="34" charset="0"/>
              </a:rPr>
              <a:t>):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روش های بی آب: کم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پلکسهای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آمین می توانند با واکنش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CrX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با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یا آمین 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تهیه شوند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 نمک های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CrX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به بهترین وجه با ذوب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CrX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با نمک فلز قلیایی بدست می آید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اکسیداسیون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 (II)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fa-IR" sz="2800" dirty="0">
              <a:solidFill>
                <a:srgbClr val="53813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کمپلکسهای های آمین نیز می توانند با اکسیداسیون مخلوط های آبی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[Cr (H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0) 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2+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53813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(که از نظر سینتیکی فعال هستند ولیگاند آب لیگاند مناسبی است)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در حضور هوا تهیه شوند.</a:t>
            </a:r>
            <a:endParaRPr lang="fa-IR" sz="2800" dirty="0">
              <a:solidFill>
                <a:srgbClr val="53813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احیائ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Cr(VI)</a:t>
            </a: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5381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معمولا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و دی کرومات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برای تهیه این کمپلکسها بکاربرده می شود </a:t>
            </a:r>
            <a:endParaRPr lang="en-US" sz="2800" dirty="0">
              <a:solidFill>
                <a:srgbClr val="538135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مانند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[Cr (C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و</a:t>
            </a:r>
            <a:r>
              <a:rPr lang="ar-SA" sz="2800" dirty="0">
                <a:solidFill>
                  <a:srgbClr val="53813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[Cr (NH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(NCS) 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.H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3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136" y="0"/>
            <a:ext cx="11204294" cy="316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یون هگزا اکو بنفش ،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[Cr (H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0) 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+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در آلوم های کروم  وجود دارد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(S0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S0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.24H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به عنوان مثال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[K (H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O) 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[Cr (H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O) 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[S0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، اما در نمک های هیدراته و محلول های آبی ، گونه های سبز ، تولید شده توسط جانشینی برخی ازمولکولهای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با مولکول های دیگر لیگاند ها معمول تر هستند. بنابراین ، شکل معمول کلرید هیدراته رنگ سبز تیره </a:t>
            </a:r>
            <a:endParaRPr lang="fa-IR" sz="2800" dirty="0">
              <a:solidFill>
                <a:srgbClr val="53813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[CrC1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0) 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C1.2H</a:t>
            </a:r>
            <a:r>
              <a:rPr lang="en-US" sz="28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ar-SA" sz="2800" dirty="0">
                <a:solidFill>
                  <a:srgbClr val="53813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است</a:t>
            </a:r>
            <a:r>
              <a:rPr lang="en-US" sz="2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5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608" y="155085"/>
            <a:ext cx="110653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/>
              <a:t>کروم ( </a:t>
            </a:r>
            <a:r>
              <a:rPr lang="en-US" sz="2800" dirty="0"/>
              <a:t>III</a:t>
            </a:r>
            <a:r>
              <a:rPr lang="fa-IR" sz="2800" dirty="0"/>
              <a:t>)  آرایش الکترونی </a:t>
            </a:r>
            <a:r>
              <a:rPr lang="en-US" sz="2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2800" baseline="30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a-IR" sz="2800" dirty="0"/>
              <a:t>  را دارد و بنابراین طیف های الکترونی و خصوصیات مغناطیسی کمپلکس های آن به طور جامع مطالعه شده است اطلاعات مربوط به برخی از</a:t>
            </a:r>
          </a:p>
          <a:p>
            <a:pPr algn="r" rtl="1"/>
            <a:r>
              <a:rPr lang="fa-IR" sz="2800" dirty="0"/>
              <a:t>نمونه کمپلکسها ها در جدول زیر آورده شده است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89" y="1883659"/>
            <a:ext cx="11711433" cy="27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6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240" y="305555"/>
            <a:ext cx="11713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/>
              <a:t>یکی از بارزترین خصوصیات </a:t>
            </a:r>
            <a:r>
              <a:rPr lang="en-US" sz="2800" dirty="0"/>
              <a:t>Cr(III)</a:t>
            </a:r>
            <a:r>
              <a:rPr lang="fa-IR" sz="2800" dirty="0"/>
              <a:t>گرایش آن به هیدرولیز و تشکیل کمپلکس های چند هسته ای حاوی پل های </a:t>
            </a:r>
            <a:r>
              <a:rPr lang="en-US" sz="2800" dirty="0"/>
              <a:t>OH </a:t>
            </a:r>
            <a:r>
              <a:rPr lang="fa-IR" sz="2800" dirty="0"/>
              <a:t>است. تصور می شود که با از بین رفتن یک پروتون از آب کئوردینه شده ، به دنبال آن با کئوردینه شدن </a:t>
            </a:r>
            <a:r>
              <a:rPr lang="en-US" sz="2800" dirty="0"/>
              <a:t>OH- </a:t>
            </a:r>
            <a:r>
              <a:rPr lang="fa-IR" sz="2800" dirty="0"/>
              <a:t>به  مرکز کاتیون مجاور، تشکیل می شود.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8" y="1879784"/>
            <a:ext cx="4780344" cy="503755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77747"/>
              </p:ext>
            </p:extLst>
          </p:nvPr>
        </p:nvGraphicFramePr>
        <p:xfrm>
          <a:off x="5871986" y="2311842"/>
          <a:ext cx="5476410" cy="415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4" imgW="3700080" imgH="2809800" progId="ChemDraw.Document.6.0">
                  <p:embed/>
                </p:oleObj>
              </mc:Choice>
              <mc:Fallback>
                <p:oleObj name="CS ChemDraw Drawing" r:id="rId4" imgW="3700080" imgH="2809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1986" y="2311842"/>
                        <a:ext cx="5476410" cy="415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82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069" y="349788"/>
            <a:ext cx="11852475" cy="293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سهولت حذف پروتون را می توان با این واقعیت قضاوت کرد که </a:t>
            </a:r>
            <a:r>
              <a:rPr lang="ar-SA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یون هگزا اکو  </a:t>
            </a:r>
            <a:r>
              <a:rPr lang="en-US" sz="2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pK</a:t>
            </a: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=4 </a:t>
            </a:r>
            <a:r>
              <a:rPr lang="ar-SA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دارد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( تقریباً به اندازه اسید فرمیک قوی است).  با افزایش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latin typeface="Arial" panose="020B0604020202020204" pitchFamily="34" charset="0"/>
                <a:ea typeface="Calibri" panose="020F0502020204030204" pitchFamily="34" charset="0"/>
              </a:rPr>
              <a:t>پروتون زدایی و پلیمریزاسیون بیشتری می تواند رخ دهد و محصول نهایی ا</a:t>
            </a:r>
            <a:r>
              <a:rPr lang="fa-IR" sz="2800" dirty="0">
                <a:latin typeface="Arial" panose="020B0604020202020204" pitchFamily="34" charset="0"/>
                <a:ea typeface="Calibri" panose="020F0502020204030204" pitchFamily="34" charset="0"/>
              </a:rPr>
              <a:t>ک</a:t>
            </a:r>
            <a:r>
              <a:rPr lang="ar-SA" sz="2800" dirty="0">
                <a:latin typeface="Arial" panose="020B0604020202020204" pitchFamily="34" charset="0"/>
                <a:ea typeface="Calibri" panose="020F0502020204030204" pitchFamily="34" charset="0"/>
              </a:rPr>
              <a:t>سید کروم هیدراته(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 ) یا "هیدروکسید کرومیک" است. به همین دلیل است که کمپلکس  های آمین با افزودن ساده باز آمین به محلول آبی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Cr(III)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انجام نمی شود. با روش هایی که معمولاً با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Cr(III)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 شروع می شود ، ترکیبات دو هسته ای مانند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 [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 (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-OH)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 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و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[(NH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 (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-OH) Cr (NH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X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 را می توان تهیه کرد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0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435" y="108785"/>
            <a:ext cx="11470512" cy="283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/>
              <a:t>اینها دارای ممان مغناطیسی وابسته به دما هستند ، و  تا حدودی پایین تر از حد معمول برای  یک یون هشت وجهی  </a:t>
            </a:r>
            <a:r>
              <a:rPr lang="en-US" sz="2800" dirty="0"/>
              <a:t> Cr(III)</a:t>
            </a:r>
            <a:r>
              <a:rPr lang="fa-IR" sz="2800" dirty="0"/>
              <a:t>است و نشانگر برهم کنش آنتی فرومغناطیس ضعیف از طریق پل های خمیده </a:t>
            </a:r>
            <a:r>
              <a:rPr lang="en-US" sz="2800" dirty="0"/>
              <a:t>Cr-O (H) -Cr </a:t>
            </a:r>
            <a:r>
              <a:rPr lang="fa-IR" sz="2800" dirty="0"/>
              <a:t>است. برای ترکیب آخر </a:t>
            </a:r>
            <a:r>
              <a:rPr lang="fa-IR" sz="2800" b="1" dirty="0"/>
              <a:t>برهم کنش های قوی آنتی فرومغناطیس </a:t>
            </a:r>
            <a:r>
              <a:rPr lang="fa-IR" sz="2800" dirty="0"/>
              <a:t>در مشتقات با پل- اکسو دیده شده است( ممان مغناطیسی </a:t>
            </a:r>
            <a:r>
              <a:rPr lang="en-US" sz="2800" dirty="0"/>
              <a:t> BM </a:t>
            </a:r>
            <a:r>
              <a:rPr lang="fa-IR" sz="2800" dirty="0"/>
              <a:t>1.3  به ازائ هر اتم در</a:t>
            </a:r>
            <a:r>
              <a:rPr lang="en-US" sz="2800" dirty="0"/>
              <a:t>K</a:t>
            </a:r>
            <a:r>
              <a:rPr lang="fa-IR" sz="2800" dirty="0"/>
              <a:t> 100 به صفر می رسد). بدیهی است که پل خطی </a:t>
            </a:r>
            <a:r>
              <a:rPr lang="en-US" sz="2800" dirty="0"/>
              <a:t>Cr-0-Cr </a:t>
            </a:r>
            <a:r>
              <a:rPr lang="fa-IR" sz="2800" dirty="0"/>
              <a:t>جفت شدن الکترونهای 2 اتم فلزی را از طریق پیوندهای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d</a:t>
            </a:r>
            <a:r>
              <a:rPr lang="en-US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fa-IR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/>
              <a:t> ، </a:t>
            </a:r>
            <a:r>
              <a:rPr lang="fa-IR" sz="2800" dirty="0"/>
              <a:t>خیلی راحت تر از پل خمیده </a:t>
            </a:r>
            <a:r>
              <a:rPr lang="en-US" sz="2800" dirty="0"/>
              <a:t>Cr-OH-Cr</a:t>
            </a:r>
            <a:r>
              <a:rPr lang="fa-IR" sz="2800" dirty="0"/>
              <a:t> جفت می کند.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2" y="3031241"/>
            <a:ext cx="84963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018" y="0"/>
            <a:ext cx="11620982" cy="362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ترکیب آبی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-O) (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- 0</a:t>
            </a:r>
            <a:r>
              <a:rPr lang="en-US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CMe) </a:t>
            </a:r>
            <a:r>
              <a:rPr lang="en-US" sz="2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CrL]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 = 1،4،7-trimethyl-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1 ، 4،7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triazacyclononane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 ،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 به طور مشابه از  دپروتونه شدن( پروتون زدایی) گونه های صورتی  دارای پل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OH-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تولید می شود اما مهمتر از همه ، ترکیب با پل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Cr-0-Cr" 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، با زاویه 120 درجه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r>
              <a:rPr lang="ar-SA" sz="2800" dirty="0">
                <a:latin typeface="Calibri" panose="020F0502020204030204" pitchFamily="34" charset="0"/>
                <a:ea typeface="Calibri" panose="020F0502020204030204" pitchFamily="34" charset="0"/>
              </a:rPr>
              <a:t> تنها اثر متقابل آنتی فرومغناطیسی ضعیف را نشان می دهد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نمونه هایی از اتمهای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   پل که مسیر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برای برهم کنش آنتی فرومغناطیسی دارند نیز در بین ترکیبات سه هسته ای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Cr(III)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یافت می شوند.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4" y="3182916"/>
            <a:ext cx="6600317" cy="3051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7308" y="4012309"/>
            <a:ext cx="3208638" cy="237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کمپلکس های هیدرولیز شده چند هسته ای کروم(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</a:rPr>
              <a:t> )  اهمییت زیادی در صنایع رنگرزی و چرم سازی دارند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3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1295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SabonLTStd-Roman</vt:lpstr>
      <vt:lpstr>Symbol</vt:lpstr>
      <vt:lpstr>Times New Roman</vt:lpstr>
      <vt:lpstr>TimesNewRomanPSMT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grivani</cp:lastModifiedBy>
  <cp:revision>47</cp:revision>
  <dcterms:created xsi:type="dcterms:W3CDTF">2020-06-08T12:15:11Z</dcterms:created>
  <dcterms:modified xsi:type="dcterms:W3CDTF">2021-11-30T10:42:04Z</dcterms:modified>
</cp:coreProperties>
</file>