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9"/>
  </p:notesMasterIdLst>
  <p:sldIdLst>
    <p:sldId id="446" r:id="rId2"/>
    <p:sldId id="305" r:id="rId3"/>
    <p:sldId id="273" r:id="rId4"/>
    <p:sldId id="274" r:id="rId5"/>
    <p:sldId id="275" r:id="rId6"/>
    <p:sldId id="303" r:id="rId7"/>
    <p:sldId id="258" r:id="rId8"/>
    <p:sldId id="261" r:id="rId9"/>
    <p:sldId id="262" r:id="rId10"/>
    <p:sldId id="256" r:id="rId11"/>
    <p:sldId id="260" r:id="rId12"/>
    <p:sldId id="257" r:id="rId13"/>
    <p:sldId id="263" r:id="rId14"/>
    <p:sldId id="264" r:id="rId15"/>
    <p:sldId id="448" r:id="rId16"/>
    <p:sldId id="267" r:id="rId17"/>
    <p:sldId id="268" r:id="rId18"/>
    <p:sldId id="269" r:id="rId19"/>
    <p:sldId id="270" r:id="rId20"/>
    <p:sldId id="271" r:id="rId21"/>
    <p:sldId id="272" r:id="rId22"/>
    <p:sldId id="306" r:id="rId23"/>
    <p:sldId id="308" r:id="rId24"/>
    <p:sldId id="281" r:id="rId25"/>
    <p:sldId id="282" r:id="rId26"/>
    <p:sldId id="307" r:id="rId27"/>
    <p:sldId id="283" r:id="rId28"/>
    <p:sldId id="409" r:id="rId29"/>
    <p:sldId id="400" r:id="rId30"/>
    <p:sldId id="402" r:id="rId31"/>
    <p:sldId id="286" r:id="rId32"/>
    <p:sldId id="287" r:id="rId33"/>
    <p:sldId id="288" r:id="rId34"/>
    <p:sldId id="289" r:id="rId35"/>
    <p:sldId id="290" r:id="rId36"/>
    <p:sldId id="291" r:id="rId37"/>
    <p:sldId id="292" r:id="rId38"/>
    <p:sldId id="293" r:id="rId39"/>
    <p:sldId id="294" r:id="rId40"/>
    <p:sldId id="295" r:id="rId41"/>
    <p:sldId id="296" r:id="rId42"/>
    <p:sldId id="299" r:id="rId43"/>
    <p:sldId id="499" r:id="rId44"/>
    <p:sldId id="497" r:id="rId45"/>
    <p:sldId id="406" r:id="rId46"/>
    <p:sldId id="414" r:id="rId47"/>
    <p:sldId id="297" r:id="rId48"/>
    <p:sldId id="415" r:id="rId49"/>
    <p:sldId id="411" r:id="rId50"/>
    <p:sldId id="498" r:id="rId51"/>
    <p:sldId id="447" r:id="rId52"/>
    <p:sldId id="407" r:id="rId53"/>
    <p:sldId id="301" r:id="rId54"/>
    <p:sldId id="413" r:id="rId55"/>
    <p:sldId id="418" r:id="rId56"/>
    <p:sldId id="449" r:id="rId57"/>
    <p:sldId id="276" r:id="rId58"/>
    <p:sldId id="277" r:id="rId59"/>
    <p:sldId id="266" r:id="rId60"/>
    <p:sldId id="278" r:id="rId61"/>
    <p:sldId id="279" r:id="rId62"/>
    <p:sldId id="416" r:id="rId63"/>
    <p:sldId id="417" r:id="rId64"/>
    <p:sldId id="311" r:id="rId65"/>
    <p:sldId id="310" r:id="rId66"/>
    <p:sldId id="466" r:id="rId67"/>
    <p:sldId id="467" r:id="rId68"/>
    <p:sldId id="468" r:id="rId69"/>
    <p:sldId id="469" r:id="rId70"/>
    <p:sldId id="470" r:id="rId71"/>
    <p:sldId id="471" r:id="rId72"/>
    <p:sldId id="472" r:id="rId73"/>
    <p:sldId id="473" r:id="rId74"/>
    <p:sldId id="474" r:id="rId75"/>
    <p:sldId id="475" r:id="rId76"/>
    <p:sldId id="476" r:id="rId77"/>
    <p:sldId id="477" r:id="rId78"/>
    <p:sldId id="478" r:id="rId79"/>
    <p:sldId id="479" r:id="rId80"/>
    <p:sldId id="480" r:id="rId81"/>
    <p:sldId id="481" r:id="rId82"/>
    <p:sldId id="482" r:id="rId83"/>
    <p:sldId id="483" r:id="rId84"/>
    <p:sldId id="484" r:id="rId85"/>
    <p:sldId id="485" r:id="rId86"/>
    <p:sldId id="486" r:id="rId87"/>
    <p:sldId id="487" r:id="rId88"/>
    <p:sldId id="488" r:id="rId89"/>
    <p:sldId id="489" r:id="rId90"/>
    <p:sldId id="490" r:id="rId91"/>
    <p:sldId id="491" r:id="rId92"/>
    <p:sldId id="492" r:id="rId93"/>
    <p:sldId id="493" r:id="rId94"/>
    <p:sldId id="327" r:id="rId95"/>
    <p:sldId id="494" r:id="rId96"/>
    <p:sldId id="386" r:id="rId97"/>
    <p:sldId id="362" r:id="rId98"/>
    <p:sldId id="331" r:id="rId99"/>
    <p:sldId id="360" r:id="rId100"/>
    <p:sldId id="363" r:id="rId101"/>
    <p:sldId id="464" r:id="rId102"/>
    <p:sldId id="465" r:id="rId103"/>
    <p:sldId id="364" r:id="rId104"/>
    <p:sldId id="365" r:id="rId105"/>
    <p:sldId id="382" r:id="rId106"/>
    <p:sldId id="383" r:id="rId107"/>
    <p:sldId id="456" r:id="rId108"/>
    <p:sldId id="451" r:id="rId109"/>
    <p:sldId id="455" r:id="rId110"/>
    <p:sldId id="453" r:id="rId111"/>
    <p:sldId id="366" r:id="rId112"/>
    <p:sldId id="367" r:id="rId113"/>
    <p:sldId id="369" r:id="rId114"/>
    <p:sldId id="370" r:id="rId115"/>
    <p:sldId id="458" r:id="rId116"/>
    <p:sldId id="377" r:id="rId117"/>
    <p:sldId id="376" r:id="rId118"/>
    <p:sldId id="379" r:id="rId119"/>
    <p:sldId id="381" r:id="rId120"/>
    <p:sldId id="328" r:id="rId121"/>
    <p:sldId id="330" r:id="rId122"/>
    <p:sldId id="329" r:id="rId123"/>
    <p:sldId id="332" r:id="rId124"/>
    <p:sldId id="333" r:id="rId125"/>
    <p:sldId id="344" r:id="rId126"/>
    <p:sldId id="420" r:id="rId127"/>
    <p:sldId id="425" r:id="rId128"/>
    <p:sldId id="452" r:id="rId129"/>
    <p:sldId id="421" r:id="rId130"/>
    <p:sldId id="460" r:id="rId131"/>
    <p:sldId id="345" r:id="rId132"/>
    <p:sldId id="422" r:id="rId133"/>
    <p:sldId id="346" r:id="rId134"/>
    <p:sldId id="347" r:id="rId135"/>
    <p:sldId id="348" r:id="rId136"/>
    <p:sldId id="349" r:id="rId137"/>
    <p:sldId id="350" r:id="rId138"/>
    <p:sldId id="359" r:id="rId139"/>
    <p:sldId id="428" r:id="rId140"/>
    <p:sldId id="426" r:id="rId141"/>
    <p:sldId id="354" r:id="rId142"/>
    <p:sldId id="355" r:id="rId143"/>
    <p:sldId id="356" r:id="rId144"/>
    <p:sldId id="357" r:id="rId145"/>
    <p:sldId id="442" r:id="rId146"/>
    <p:sldId id="443" r:id="rId147"/>
    <p:sldId id="444" r:id="rId148"/>
    <p:sldId id="462" r:id="rId149"/>
    <p:sldId id="445" r:id="rId150"/>
    <p:sldId id="495" r:id="rId151"/>
    <p:sldId id="461" r:id="rId152"/>
    <p:sldId id="459" r:id="rId153"/>
    <p:sldId id="334" r:id="rId154"/>
    <p:sldId id="335" r:id="rId155"/>
    <p:sldId id="336" r:id="rId156"/>
    <p:sldId id="337" r:id="rId157"/>
    <p:sldId id="338" r:id="rId158"/>
    <p:sldId id="339" r:id="rId159"/>
    <p:sldId id="340" r:id="rId160"/>
    <p:sldId id="341" r:id="rId161"/>
    <p:sldId id="450" r:id="rId162"/>
    <p:sldId id="342" r:id="rId163"/>
    <p:sldId id="343" r:id="rId164"/>
    <p:sldId id="457" r:id="rId165"/>
    <p:sldId id="404" r:id="rId166"/>
    <p:sldId id="423" r:id="rId167"/>
    <p:sldId id="424" r:id="rId168"/>
    <p:sldId id="419" r:id="rId169"/>
    <p:sldId id="429" r:id="rId170"/>
    <p:sldId id="430" r:id="rId171"/>
    <p:sldId id="500" r:id="rId172"/>
    <p:sldId id="405" r:id="rId173"/>
    <p:sldId id="388" r:id="rId174"/>
    <p:sldId id="390" r:id="rId175"/>
    <p:sldId id="391" r:id="rId176"/>
    <p:sldId id="392" r:id="rId177"/>
    <p:sldId id="431" r:id="rId178"/>
    <p:sldId id="432" r:id="rId179"/>
    <p:sldId id="463" r:id="rId180"/>
    <p:sldId id="438" r:id="rId181"/>
    <p:sldId id="439" r:id="rId182"/>
    <p:sldId id="440" r:id="rId183"/>
    <p:sldId id="441" r:id="rId184"/>
    <p:sldId id="511" r:id="rId185"/>
    <p:sldId id="496" r:id="rId186"/>
    <p:sldId id="501" r:id="rId187"/>
    <p:sldId id="502" r:id="rId188"/>
    <p:sldId id="509" r:id="rId189"/>
    <p:sldId id="503" r:id="rId190"/>
    <p:sldId id="504" r:id="rId191"/>
    <p:sldId id="508" r:id="rId192"/>
    <p:sldId id="507" r:id="rId193"/>
    <p:sldId id="510" r:id="rId194"/>
    <p:sldId id="505" r:id="rId195"/>
    <p:sldId id="506" r:id="rId196"/>
    <p:sldId id="513" r:id="rId197"/>
    <p:sldId id="514" r:id="rId1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2E0FB1"/>
    <a:srgbClr val="6600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3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57E2A-88E2-403E-9BC2-DE9D39FDA603}"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27DA9-5213-4A46-AA75-89D941BB3F08}" type="slidenum">
              <a:rPr lang="en-US" smtClean="0"/>
              <a:t>‹#›</a:t>
            </a:fld>
            <a:endParaRPr lang="en-US"/>
          </a:p>
        </p:txBody>
      </p:sp>
    </p:spTree>
    <p:extLst>
      <p:ext uri="{BB962C8B-B14F-4D97-AF65-F5344CB8AC3E}">
        <p14:creationId xmlns:p14="http://schemas.microsoft.com/office/powerpoint/2010/main" val="2954763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27DA9-5213-4A46-AA75-89D941BB3F08}" type="slidenum">
              <a:rPr lang="en-US" smtClean="0"/>
              <a:t>5</a:t>
            </a:fld>
            <a:endParaRPr lang="en-US"/>
          </a:p>
        </p:txBody>
      </p:sp>
    </p:spTree>
    <p:extLst>
      <p:ext uri="{BB962C8B-B14F-4D97-AF65-F5344CB8AC3E}">
        <p14:creationId xmlns:p14="http://schemas.microsoft.com/office/powerpoint/2010/main" val="59983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845227-3936-4BC4-A88C-E4E95DA5E709}" type="slidenum">
              <a:rPr lang="en-GB" altLang="en-US"/>
              <a:pPr/>
              <a:t>68</a:t>
            </a:fld>
            <a:endParaRPr lang="en-GB"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56060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56C041-BEAE-4E14-99C8-2B9A1C1B4BB8}" type="slidenum">
              <a:rPr lang="en-GB" altLang="en-US"/>
              <a:pPr/>
              <a:t>69</a:t>
            </a:fld>
            <a:endParaRPr lang="en-GB"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55342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1DB030-BF30-4ACC-8950-02F6F5E8EB0C}" type="slidenum">
              <a:rPr lang="en-GB" altLang="en-US"/>
              <a:pPr/>
              <a:t>70</a:t>
            </a:fld>
            <a:endParaRPr lang="en-GB"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52724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FA86DA-5EA0-4633-BC80-D3539B5C42D1}" type="slidenum">
              <a:rPr lang="en-GB" altLang="en-US"/>
              <a:pPr/>
              <a:t>85</a:t>
            </a:fld>
            <a:endParaRPr lang="en-GB"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80864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6D6B72-9ED9-469B-BE48-1F1D332CEBA5}" type="slidenum">
              <a:rPr lang="en-GB" altLang="en-US"/>
              <a:pPr/>
              <a:t>86</a:t>
            </a:fld>
            <a:endParaRPr lang="en-GB"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52996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EE7BA9-ABA9-40FB-BD15-593EF0EF1F7C}" type="slidenum">
              <a:rPr lang="en-GB" altLang="en-US"/>
              <a:pPr/>
              <a:t>88</a:t>
            </a:fld>
            <a:endParaRPr lang="en-GB"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92311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27DA9-5213-4A46-AA75-89D941BB3F08}" type="slidenum">
              <a:rPr lang="en-US" smtClean="0"/>
              <a:t>126</a:t>
            </a:fld>
            <a:endParaRPr lang="en-US"/>
          </a:p>
        </p:txBody>
      </p:sp>
    </p:spTree>
    <p:extLst>
      <p:ext uri="{BB962C8B-B14F-4D97-AF65-F5344CB8AC3E}">
        <p14:creationId xmlns:p14="http://schemas.microsoft.com/office/powerpoint/2010/main" val="151845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27DA9-5213-4A46-AA75-89D941BB3F08}" type="slidenum">
              <a:rPr lang="en-US" smtClean="0"/>
              <a:t>159</a:t>
            </a:fld>
            <a:endParaRPr lang="en-US"/>
          </a:p>
        </p:txBody>
      </p:sp>
    </p:spTree>
    <p:extLst>
      <p:ext uri="{BB962C8B-B14F-4D97-AF65-F5344CB8AC3E}">
        <p14:creationId xmlns:p14="http://schemas.microsoft.com/office/powerpoint/2010/main" val="633839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DA81DB-BBEA-49E4-9F96-EAEF4C6CC87C}"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14107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A81DB-BBEA-49E4-9F96-EAEF4C6CC87C}"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99756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A81DB-BBEA-49E4-9F96-EAEF4C6CC87C}"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87525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A81DB-BBEA-49E4-9F96-EAEF4C6CC87C}"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182446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DA81DB-BBEA-49E4-9F96-EAEF4C6CC87C}"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30830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A81DB-BBEA-49E4-9F96-EAEF4C6CC87C}"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4078500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A81DB-BBEA-49E4-9F96-EAEF4C6CC87C}" type="datetimeFigureOut">
              <a:rPr lang="en-US" smtClean="0"/>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132797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A81DB-BBEA-49E4-9F96-EAEF4C6CC87C}" type="datetimeFigureOut">
              <a:rPr lang="en-US" smtClean="0"/>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58808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A81DB-BBEA-49E4-9F96-EAEF4C6CC87C}" type="datetimeFigureOut">
              <a:rPr lang="en-US" smtClean="0"/>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4059373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DA81DB-BBEA-49E4-9F96-EAEF4C6CC87C}"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24753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DA81DB-BBEA-49E4-9F96-EAEF4C6CC87C}"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1964252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A81DB-BBEA-49E4-9F96-EAEF4C6CC87C}" type="datetimeFigureOut">
              <a:rPr lang="en-US" smtClean="0"/>
              <a:t>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E1685-527C-439F-B718-DA986961C6FB}" type="slidenum">
              <a:rPr lang="en-US" smtClean="0"/>
              <a:t>‹#›</a:t>
            </a:fld>
            <a:endParaRPr lang="en-US"/>
          </a:p>
        </p:txBody>
      </p:sp>
    </p:spTree>
    <p:extLst>
      <p:ext uri="{BB962C8B-B14F-4D97-AF65-F5344CB8AC3E}">
        <p14:creationId xmlns:p14="http://schemas.microsoft.com/office/powerpoint/2010/main" val="1085636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34.png"/></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png"/><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image" Target="../media/image176.emf"/></Relationships>
</file>

<file path=ppt/slides/_rels/slide14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8" Type="http://schemas.openxmlformats.org/officeDocument/2006/relationships/image" Target="../media/image185.emf"/><Relationship Id="rId13" Type="http://schemas.openxmlformats.org/officeDocument/2006/relationships/image" Target="../media/image190.emf"/><Relationship Id="rId3" Type="http://schemas.openxmlformats.org/officeDocument/2006/relationships/image" Target="../media/image180.png"/><Relationship Id="rId7" Type="http://schemas.openxmlformats.org/officeDocument/2006/relationships/image" Target="../media/image184.emf"/><Relationship Id="rId12" Type="http://schemas.openxmlformats.org/officeDocument/2006/relationships/image" Target="../media/image189.emf"/><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3.png"/><Relationship Id="rId11" Type="http://schemas.openxmlformats.org/officeDocument/2006/relationships/image" Target="../media/image188.emf"/><Relationship Id="rId5" Type="http://schemas.openxmlformats.org/officeDocument/2006/relationships/image" Target="../media/image182.png"/><Relationship Id="rId10" Type="http://schemas.openxmlformats.org/officeDocument/2006/relationships/image" Target="../media/image187.emf"/><Relationship Id="rId4" Type="http://schemas.openxmlformats.org/officeDocument/2006/relationships/image" Target="../media/image181.png"/><Relationship Id="rId9" Type="http://schemas.openxmlformats.org/officeDocument/2006/relationships/image" Target="../media/image186.emf"/><Relationship Id="rId14" Type="http://schemas.openxmlformats.org/officeDocument/2006/relationships/image" Target="../media/image156.emf"/></Relationships>
</file>

<file path=ppt/slides/_rels/slide143.xml.rels><?xml version="1.0" encoding="UTF-8" standalone="yes"?>
<Relationships xmlns="http://schemas.openxmlformats.org/package/2006/relationships"><Relationship Id="rId8" Type="http://schemas.openxmlformats.org/officeDocument/2006/relationships/image" Target="../media/image197.emf"/><Relationship Id="rId3" Type="http://schemas.openxmlformats.org/officeDocument/2006/relationships/image" Target="../media/image192.png"/><Relationship Id="rId7" Type="http://schemas.openxmlformats.org/officeDocument/2006/relationships/image" Target="../media/image196.emf"/><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emf"/><Relationship Id="rId5" Type="http://schemas.openxmlformats.org/officeDocument/2006/relationships/image" Target="../media/image194.emf"/><Relationship Id="rId10" Type="http://schemas.openxmlformats.org/officeDocument/2006/relationships/image" Target="../media/image176.emf"/><Relationship Id="rId4" Type="http://schemas.openxmlformats.org/officeDocument/2006/relationships/image" Target="../media/image193.emf"/><Relationship Id="rId9" Type="http://schemas.openxmlformats.org/officeDocument/2006/relationships/image" Target="../media/image198.emf"/></Relationships>
</file>

<file path=ppt/slides/_rels/slide144.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4.emf"/><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203.emf"/><Relationship Id="rId5" Type="http://schemas.openxmlformats.org/officeDocument/2006/relationships/image" Target="../media/image202.emf"/><Relationship Id="rId4" Type="http://schemas.openxmlformats.org/officeDocument/2006/relationships/image" Target="../media/image201.png"/></Relationships>
</file>

<file path=ppt/slides/_rels/slide14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15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68.png"/><Relationship Id="rId7" Type="http://schemas.openxmlformats.org/officeDocument/2006/relationships/image" Target="../media/image2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216.png"/><Relationship Id="rId5" Type="http://schemas.openxmlformats.org/officeDocument/2006/relationships/image" Target="../media/image215.wmf"/><Relationship Id="rId4" Type="http://schemas.openxmlformats.org/officeDocument/2006/relationships/oleObject" Target="../embeddings/oleObject17.bin"/><Relationship Id="rId9" Type="http://schemas.openxmlformats.org/officeDocument/2006/relationships/image" Target="../media/image21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image" Target="../media/image226.emf"/><Relationship Id="rId3" Type="http://schemas.openxmlformats.org/officeDocument/2006/relationships/image" Target="../media/image223.emf"/><Relationship Id="rId7" Type="http://schemas.openxmlformats.org/officeDocument/2006/relationships/image" Target="../media/image225.png"/><Relationship Id="rId2" Type="http://schemas.openxmlformats.org/officeDocument/2006/relationships/image" Target="../media/image222.emf"/><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224.emf"/><Relationship Id="rId4" Type="http://schemas.openxmlformats.org/officeDocument/2006/relationships/image" Target="../media/image156.emf"/><Relationship Id="rId9" Type="http://schemas.openxmlformats.org/officeDocument/2006/relationships/image" Target="../media/image227.emf"/></Relationships>
</file>

<file path=ppt/slides/_rels/slide15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emf"/><Relationship Id="rId1" Type="http://schemas.openxmlformats.org/officeDocument/2006/relationships/slideLayout" Target="../slideLayouts/slideLayout7.xml"/><Relationship Id="rId4" Type="http://schemas.openxmlformats.org/officeDocument/2006/relationships/image" Target="../media/image232.png"/></Relationships>
</file>

<file path=ppt/slides/_rels/slide15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40.png"/><Relationship Id="rId1" Type="http://schemas.openxmlformats.org/officeDocument/2006/relationships/slideLayout" Target="../slideLayouts/slideLayout7.xml"/><Relationship Id="rId5" Type="http://schemas.openxmlformats.org/officeDocument/2006/relationships/image" Target="../media/image241.png"/><Relationship Id="rId4" Type="http://schemas.openxmlformats.org/officeDocument/2006/relationships/image" Target="../media/image237.png"/></Relationships>
</file>

<file path=ppt/slides/_rels/slide16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hyperlink" Target="https://fa.wikipedia.org/wiki/%D8%AD%D8%A7%D9%84%D8%AA_%DA%A9%D9%88%D8%A7%D9%86%D8%AA%D9%88%D9%85%DB%8C" TargetMode="External"/><Relationship Id="rId2" Type="http://schemas.openxmlformats.org/officeDocument/2006/relationships/hyperlink" Target="https://fa.wikipedia.org/wiki/%D8%A7%D9%84%DA%A9%D8%AA%D8%B1%D9%88%D9%86" TargetMode="External"/><Relationship Id="rId1" Type="http://schemas.openxmlformats.org/officeDocument/2006/relationships/slideLayout" Target="../slideLayouts/slideLayout7.xml"/><Relationship Id="rId5" Type="http://schemas.openxmlformats.org/officeDocument/2006/relationships/hyperlink" Target="https://fa.wikipedia.org/wiki/%D8%B9%D8%AF%D8%AF_%DA%A9%D9%88%D8%A7%D9%86%D8%AA%D9%88%D9%85%DB%8C" TargetMode="External"/><Relationship Id="rId4" Type="http://schemas.openxmlformats.org/officeDocument/2006/relationships/hyperlink" Target="https://fa.wikipedia.org/wiki/%D8%B0%D8%B1%D8%A7%D8%AA_%D8%A8%D9%86%DB%8C%D8%A7%D8%AF%DB%8C"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oleObject" Target="../embeddings/oleObject18.bin"/><Relationship Id="rId1" Type="http://schemas.openxmlformats.org/officeDocument/2006/relationships/slideLayout" Target="../slideLayouts/slideLayout7.xml"/><Relationship Id="rId5" Type="http://schemas.openxmlformats.org/officeDocument/2006/relationships/image" Target="../media/image258.wmf"/><Relationship Id="rId4" Type="http://schemas.openxmlformats.org/officeDocument/2006/relationships/oleObject" Target="../embeddings/oleObject19.bin"/></Relationships>
</file>

<file path=ppt/slides/_rels/slide18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6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0.xml.rels><?xml version="1.0" encoding="UTF-8" standalone="yes"?>
<Relationships xmlns="http://schemas.openxmlformats.org/package/2006/relationships"><Relationship Id="rId2" Type="http://schemas.openxmlformats.org/officeDocument/2006/relationships/image" Target="../media/image264.gi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fa.wikipedia.org/wiki/%D8%AE%D9%88%D8%A7%D8%B5_%D9%81%DB%8C%D8%B2%DB%8C%DA%A9%DB%8C_%D9%85%D9%88%D8%A7%D8%AF" TargetMode="External"/><Relationship Id="rId7" Type="http://schemas.openxmlformats.org/officeDocument/2006/relationships/hyperlink" Target="https://fa.wikipedia.org/wiki/%D8%A7%D9%84%DA%A9%D8%AA%D8%B1%D9%88%D9%86" TargetMode="External"/><Relationship Id="rId2" Type="http://schemas.openxmlformats.org/officeDocument/2006/relationships/hyperlink" Target="https://fa.wikipedia.org/wiki/%D9%81%DB%8C%D8%B2%DB%8C%DA%A9_%DA%A9%D9%88%D8%A7%D9%86%D8%AA%D9%88%D9%85%DB%8C" TargetMode="External"/><Relationship Id="rId1" Type="http://schemas.openxmlformats.org/officeDocument/2006/relationships/slideLayout" Target="../slideLayouts/slideLayout7.xml"/><Relationship Id="rId6" Type="http://schemas.openxmlformats.org/officeDocument/2006/relationships/hyperlink" Target="https://fa.wikipedia.org/wiki/%D8%B3%D8%B1%D8%B9%D8%AA" TargetMode="External"/><Relationship Id="rId5" Type="http://schemas.openxmlformats.org/officeDocument/2006/relationships/hyperlink" Target="https://fa.wikipedia.org/wiki/%D8%AA%DA%A9%D8%A7%D9%86%D9%87" TargetMode="External"/><Relationship Id="rId4" Type="http://schemas.openxmlformats.org/officeDocument/2006/relationships/hyperlink" Target="https://fa.wikipedia.org/wiki/%D9%85%DA%A9%D8%A7%D9%86_(%D9%81%DB%8C%D8%B2%DB%8C%DA%A9)"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oleObject" Target="../embeddings/oleObject1.bin"/><Relationship Id="rId7"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image" Target="../media/image77.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87.wmf"/><Relationship Id="rId4" Type="http://schemas.openxmlformats.org/officeDocument/2006/relationships/oleObject" Target="../embeddings/oleObject4.bin"/></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88.wmf"/><Relationship Id="rId7" Type="http://schemas.openxmlformats.org/officeDocument/2006/relationships/image" Target="../media/image90.e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89.wmf"/><Relationship Id="rId5" Type="http://schemas.openxmlformats.org/officeDocument/2006/relationships/oleObject" Target="../embeddings/oleObject7.bin"/><Relationship Id="rId4" Type="http://schemas.openxmlformats.org/officeDocument/2006/relationships/oleObject" Target="../embeddings/oleObject6.bin"/><Relationship Id="rId9" Type="http://schemas.openxmlformats.org/officeDocument/2006/relationships/image" Target="../media/image91.wmf"/></Relationships>
</file>

<file path=ppt/slides/_rels/slide76.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8.bin"/><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oleObject" Target="../embeddings/oleObject9.bin"/><Relationship Id="rId1" Type="http://schemas.openxmlformats.org/officeDocument/2006/relationships/slideLayout" Target="../slideLayouts/slideLayout7.xml"/><Relationship Id="rId5" Type="http://schemas.openxmlformats.org/officeDocument/2006/relationships/image" Target="../media/image94.wmf"/><Relationship Id="rId4" Type="http://schemas.openxmlformats.org/officeDocument/2006/relationships/oleObject" Target="../embeddings/oleObject10.bin"/></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95.wmf"/><Relationship Id="rId7" Type="http://schemas.openxmlformats.org/officeDocument/2006/relationships/image" Target="../media/image96.wmf"/><Relationship Id="rId12" Type="http://schemas.openxmlformats.org/officeDocument/2006/relationships/image" Target="../media/image93.wmf"/><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oleObject" Target="../embeddings/oleObject13.bin"/><Relationship Id="rId11" Type="http://schemas.openxmlformats.org/officeDocument/2006/relationships/oleObject" Target="../embeddings/oleObject9.bin"/><Relationship Id="rId5" Type="http://schemas.openxmlformats.org/officeDocument/2006/relationships/image" Target="../media/image94.wmf"/><Relationship Id="rId10" Type="http://schemas.openxmlformats.org/officeDocument/2006/relationships/image" Target="../media/image98.png"/><Relationship Id="rId4" Type="http://schemas.openxmlformats.org/officeDocument/2006/relationships/oleObject" Target="../embeddings/oleObject12.bin"/><Relationship Id="rId9" Type="http://schemas.openxmlformats.org/officeDocument/2006/relationships/image" Target="../media/image97.wmf"/></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86.wmf"/></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04.wmf"/></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63FD10-0AD0-4CF6-9FED-B82AD0B16468}"/>
              </a:ext>
            </a:extLst>
          </p:cNvPr>
          <p:cNvSpPr txBox="1"/>
          <p:nvPr/>
        </p:nvSpPr>
        <p:spPr>
          <a:xfrm>
            <a:off x="4226312" y="2575928"/>
            <a:ext cx="3500552" cy="1015663"/>
          </a:xfrm>
          <a:prstGeom prst="rect">
            <a:avLst/>
          </a:prstGeom>
          <a:noFill/>
        </p:spPr>
        <p:txBody>
          <a:bodyPr wrap="square">
            <a:spAutoFit/>
          </a:bodyPr>
          <a:lstStyle/>
          <a:p>
            <a:pPr algn="r" rtl="1"/>
            <a:r>
              <a:rPr kumimoji="0" lang="fa-IR" sz="6000" b="1" i="0" u="none" strike="noStrike" kern="1200" cap="none" spc="0" normalizeH="0" baseline="0" noProof="0" dirty="0">
                <a:ln>
                  <a:noFill/>
                </a:ln>
                <a:solidFill>
                  <a:schemeClr val="accent6"/>
                </a:solidFill>
                <a:effectLst/>
                <a:uLnTx/>
                <a:uFillTx/>
                <a:latin typeface="Calibri Light" panose="020F0302020204030204"/>
                <a:ea typeface="+mj-ea"/>
                <a:cs typeface="Times New Roman" panose="02020603050405020304" pitchFamily="18" charset="0"/>
              </a:rPr>
              <a:t>ساختمان اتم</a:t>
            </a:r>
            <a:endParaRPr lang="en-US" sz="6000" b="1" dirty="0">
              <a:solidFill>
                <a:schemeClr val="accent6"/>
              </a:solidFill>
            </a:endParaRPr>
          </a:p>
        </p:txBody>
      </p:sp>
    </p:spTree>
    <p:extLst>
      <p:ext uri="{BB962C8B-B14F-4D97-AF65-F5344CB8AC3E}">
        <p14:creationId xmlns:p14="http://schemas.microsoft.com/office/powerpoint/2010/main" val="23337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1964"/>
            <a:ext cx="12031314" cy="3041500"/>
          </a:xfrm>
          <a:prstGeom prst="rect">
            <a:avLst/>
          </a:prstGeom>
        </p:spPr>
      </p:pic>
      <p:sp>
        <p:nvSpPr>
          <p:cNvPr id="3" name="Rectangle 2"/>
          <p:cNvSpPr/>
          <p:nvPr/>
        </p:nvSpPr>
        <p:spPr>
          <a:xfrm>
            <a:off x="174172" y="4567534"/>
            <a:ext cx="11408228" cy="646331"/>
          </a:xfrm>
          <a:prstGeom prst="rect">
            <a:avLst/>
          </a:prstGeom>
        </p:spPr>
        <p:txBody>
          <a:bodyPr wrap="square">
            <a:spAutoFit/>
          </a:bodyPr>
          <a:lstStyle/>
          <a:p>
            <a:r>
              <a:rPr lang="en-US" dirty="0"/>
              <a:t>Color of a black body from 800 K to 12200 K. This range of colors approximates the range of colors of stars of different temperatures, as seen or photographed in the night sky</a:t>
            </a:r>
          </a:p>
        </p:txBody>
      </p:sp>
    </p:spTree>
    <p:extLst>
      <p:ext uri="{BB962C8B-B14F-4D97-AF65-F5344CB8AC3E}">
        <p14:creationId xmlns:p14="http://schemas.microsoft.com/office/powerpoint/2010/main" val="6304282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0474" y="-162559"/>
            <a:ext cx="9252373" cy="6939280"/>
          </a:xfrm>
          <a:prstGeom prst="rect">
            <a:avLst/>
          </a:prstGeom>
        </p:spPr>
      </p:pic>
      <p:pic>
        <p:nvPicPr>
          <p:cNvPr id="4" name="Picture 3">
            <a:extLst>
              <a:ext uri="{FF2B5EF4-FFF2-40B4-BE49-F238E27FC236}">
                <a16:creationId xmlns:a16="http://schemas.microsoft.com/office/drawing/2014/main" id="{087DD7E7-3E0C-4D52-B654-D98CBABA6F44}"/>
              </a:ext>
            </a:extLst>
          </p:cNvPr>
          <p:cNvPicPr>
            <a:picLocks noChangeAspect="1"/>
          </p:cNvPicPr>
          <p:nvPr/>
        </p:nvPicPr>
        <p:blipFill>
          <a:blip r:embed="rId3"/>
          <a:stretch>
            <a:fillRect/>
          </a:stretch>
        </p:blipFill>
        <p:spPr>
          <a:xfrm>
            <a:off x="8272159" y="1702435"/>
            <a:ext cx="3381375" cy="628650"/>
          </a:xfrm>
          <a:prstGeom prst="rect">
            <a:avLst/>
          </a:prstGeom>
        </p:spPr>
      </p:pic>
    </p:spTree>
    <p:extLst>
      <p:ext uri="{BB962C8B-B14F-4D97-AF65-F5344CB8AC3E}">
        <p14:creationId xmlns:p14="http://schemas.microsoft.com/office/powerpoint/2010/main" val="33467270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62" y="847725"/>
            <a:ext cx="12106275" cy="5162550"/>
          </a:xfrm>
          <a:prstGeom prst="rect">
            <a:avLst/>
          </a:prstGeom>
        </p:spPr>
      </p:pic>
    </p:spTree>
    <p:extLst>
      <p:ext uri="{BB962C8B-B14F-4D97-AF65-F5344CB8AC3E}">
        <p14:creationId xmlns:p14="http://schemas.microsoft.com/office/powerpoint/2010/main" val="31497680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97C15-48E8-4AD0-97D8-3D5BEAAA6BE4}"/>
              </a:ext>
            </a:extLst>
          </p:cNvPr>
          <p:cNvPicPr>
            <a:picLocks noChangeAspect="1"/>
          </p:cNvPicPr>
          <p:nvPr/>
        </p:nvPicPr>
        <p:blipFill>
          <a:blip r:embed="rId2"/>
          <a:stretch>
            <a:fillRect/>
          </a:stretch>
        </p:blipFill>
        <p:spPr>
          <a:xfrm>
            <a:off x="0" y="1068098"/>
            <a:ext cx="12192000" cy="4721803"/>
          </a:xfrm>
          <a:prstGeom prst="rect">
            <a:avLst/>
          </a:prstGeom>
        </p:spPr>
      </p:pic>
    </p:spTree>
    <p:extLst>
      <p:ext uri="{BB962C8B-B14F-4D97-AF65-F5344CB8AC3E}">
        <p14:creationId xmlns:p14="http://schemas.microsoft.com/office/powerpoint/2010/main" val="23141713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1782" y="0"/>
            <a:ext cx="8519159" cy="6389369"/>
          </a:xfrm>
          <a:prstGeom prst="rect">
            <a:avLst/>
          </a:prstGeom>
        </p:spPr>
      </p:pic>
      <p:pic>
        <p:nvPicPr>
          <p:cNvPr id="4" name="Picture 3">
            <a:extLst>
              <a:ext uri="{FF2B5EF4-FFF2-40B4-BE49-F238E27FC236}">
                <a16:creationId xmlns:a16="http://schemas.microsoft.com/office/drawing/2014/main" id="{9473BC9C-E36D-45BA-8F43-A897B89ECA92}"/>
              </a:ext>
            </a:extLst>
          </p:cNvPr>
          <p:cNvPicPr>
            <a:picLocks noChangeAspect="1"/>
          </p:cNvPicPr>
          <p:nvPr/>
        </p:nvPicPr>
        <p:blipFill>
          <a:blip r:embed="rId3"/>
          <a:stretch>
            <a:fillRect/>
          </a:stretch>
        </p:blipFill>
        <p:spPr>
          <a:xfrm>
            <a:off x="111512" y="4171435"/>
            <a:ext cx="2271009" cy="1424670"/>
          </a:xfrm>
          <a:prstGeom prst="rect">
            <a:avLst/>
          </a:prstGeom>
        </p:spPr>
      </p:pic>
      <p:pic>
        <p:nvPicPr>
          <p:cNvPr id="6" name="Picture 5">
            <a:extLst>
              <a:ext uri="{FF2B5EF4-FFF2-40B4-BE49-F238E27FC236}">
                <a16:creationId xmlns:a16="http://schemas.microsoft.com/office/drawing/2014/main" id="{BA3CC00B-9259-42B1-A499-9B7BF1377D76}"/>
              </a:ext>
            </a:extLst>
          </p:cNvPr>
          <p:cNvPicPr>
            <a:picLocks noChangeAspect="1"/>
          </p:cNvPicPr>
          <p:nvPr/>
        </p:nvPicPr>
        <p:blipFill>
          <a:blip r:embed="rId4"/>
          <a:stretch>
            <a:fillRect/>
          </a:stretch>
        </p:blipFill>
        <p:spPr>
          <a:xfrm>
            <a:off x="2514601" y="4438452"/>
            <a:ext cx="647065" cy="451725"/>
          </a:xfrm>
          <a:prstGeom prst="rect">
            <a:avLst/>
          </a:prstGeom>
        </p:spPr>
      </p:pic>
    </p:spTree>
    <p:extLst>
      <p:ext uri="{BB962C8B-B14F-4D97-AF65-F5344CB8AC3E}">
        <p14:creationId xmlns:p14="http://schemas.microsoft.com/office/powerpoint/2010/main" val="21748760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077" y="21513"/>
            <a:ext cx="9287208" cy="6965406"/>
          </a:xfrm>
          <a:prstGeom prst="rect">
            <a:avLst/>
          </a:prstGeom>
        </p:spPr>
      </p:pic>
      <p:pic>
        <p:nvPicPr>
          <p:cNvPr id="6" name="Picture 5">
            <a:extLst>
              <a:ext uri="{FF2B5EF4-FFF2-40B4-BE49-F238E27FC236}">
                <a16:creationId xmlns:a16="http://schemas.microsoft.com/office/drawing/2014/main" id="{332B7FD7-59EF-4D11-B946-E63A0525C9E1}"/>
              </a:ext>
            </a:extLst>
          </p:cNvPr>
          <p:cNvPicPr>
            <a:picLocks noChangeAspect="1"/>
          </p:cNvPicPr>
          <p:nvPr/>
        </p:nvPicPr>
        <p:blipFill>
          <a:blip r:embed="rId3"/>
          <a:stretch>
            <a:fillRect/>
          </a:stretch>
        </p:blipFill>
        <p:spPr>
          <a:xfrm>
            <a:off x="9125131" y="4053637"/>
            <a:ext cx="790575" cy="600075"/>
          </a:xfrm>
          <a:prstGeom prst="rect">
            <a:avLst/>
          </a:prstGeom>
        </p:spPr>
      </p:pic>
      <p:pic>
        <p:nvPicPr>
          <p:cNvPr id="8" name="Picture 7">
            <a:extLst>
              <a:ext uri="{FF2B5EF4-FFF2-40B4-BE49-F238E27FC236}">
                <a16:creationId xmlns:a16="http://schemas.microsoft.com/office/drawing/2014/main" id="{2881C48D-B0E0-4260-AD32-7CE329ADE5DE}"/>
              </a:ext>
            </a:extLst>
          </p:cNvPr>
          <p:cNvPicPr>
            <a:picLocks noChangeAspect="1"/>
          </p:cNvPicPr>
          <p:nvPr/>
        </p:nvPicPr>
        <p:blipFill>
          <a:blip r:embed="rId4"/>
          <a:stretch>
            <a:fillRect/>
          </a:stretch>
        </p:blipFill>
        <p:spPr>
          <a:xfrm>
            <a:off x="8253593" y="2666016"/>
            <a:ext cx="3324225" cy="838200"/>
          </a:xfrm>
          <a:prstGeom prst="rect">
            <a:avLst/>
          </a:prstGeom>
        </p:spPr>
      </p:pic>
      <p:pic>
        <p:nvPicPr>
          <p:cNvPr id="5" name="Picture 4">
            <a:extLst>
              <a:ext uri="{FF2B5EF4-FFF2-40B4-BE49-F238E27FC236}">
                <a16:creationId xmlns:a16="http://schemas.microsoft.com/office/drawing/2014/main" id="{5C697BE5-A68B-418A-AD1D-E7FEF19418C8}"/>
              </a:ext>
            </a:extLst>
          </p:cNvPr>
          <p:cNvPicPr>
            <a:picLocks noChangeAspect="1"/>
          </p:cNvPicPr>
          <p:nvPr/>
        </p:nvPicPr>
        <p:blipFill>
          <a:blip r:embed="rId5"/>
          <a:stretch>
            <a:fillRect/>
          </a:stretch>
        </p:blipFill>
        <p:spPr>
          <a:xfrm>
            <a:off x="9125131" y="956868"/>
            <a:ext cx="1848674" cy="1159727"/>
          </a:xfrm>
          <a:prstGeom prst="rect">
            <a:avLst/>
          </a:prstGeom>
        </p:spPr>
      </p:pic>
    </p:spTree>
    <p:extLst>
      <p:ext uri="{BB962C8B-B14F-4D97-AF65-F5344CB8AC3E}">
        <p14:creationId xmlns:p14="http://schemas.microsoft.com/office/powerpoint/2010/main" val="42716066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333" y="788974"/>
            <a:ext cx="10611153" cy="5968774"/>
          </a:xfrm>
          <a:prstGeom prst="rect">
            <a:avLst/>
          </a:prstGeom>
        </p:spPr>
      </p:pic>
      <p:pic>
        <p:nvPicPr>
          <p:cNvPr id="4" name="Picture 3">
            <a:extLst>
              <a:ext uri="{FF2B5EF4-FFF2-40B4-BE49-F238E27FC236}">
                <a16:creationId xmlns:a16="http://schemas.microsoft.com/office/drawing/2014/main" id="{3C721AA0-2618-4C39-819C-200B18EA545B}"/>
              </a:ext>
            </a:extLst>
          </p:cNvPr>
          <p:cNvPicPr>
            <a:picLocks noChangeAspect="1"/>
          </p:cNvPicPr>
          <p:nvPr/>
        </p:nvPicPr>
        <p:blipFill>
          <a:blip r:embed="rId3"/>
          <a:stretch>
            <a:fillRect/>
          </a:stretch>
        </p:blipFill>
        <p:spPr>
          <a:xfrm>
            <a:off x="1405056" y="446049"/>
            <a:ext cx="2524150" cy="1583473"/>
          </a:xfrm>
          <a:prstGeom prst="rect">
            <a:avLst/>
          </a:prstGeom>
        </p:spPr>
      </p:pic>
    </p:spTree>
    <p:extLst>
      <p:ext uri="{BB962C8B-B14F-4D97-AF65-F5344CB8AC3E}">
        <p14:creationId xmlns:p14="http://schemas.microsoft.com/office/powerpoint/2010/main" val="138972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173F0-4FFB-4CF3-A7E9-0DCB86394CFD}"/>
              </a:ext>
            </a:extLst>
          </p:cNvPr>
          <p:cNvPicPr>
            <a:picLocks noChangeAspect="1"/>
          </p:cNvPicPr>
          <p:nvPr/>
        </p:nvPicPr>
        <p:blipFill>
          <a:blip r:embed="rId2"/>
          <a:stretch>
            <a:fillRect/>
          </a:stretch>
        </p:blipFill>
        <p:spPr>
          <a:xfrm>
            <a:off x="1608455" y="315122"/>
            <a:ext cx="7715250" cy="4695825"/>
          </a:xfrm>
          <a:prstGeom prst="rect">
            <a:avLst/>
          </a:prstGeom>
        </p:spPr>
      </p:pic>
      <p:pic>
        <p:nvPicPr>
          <p:cNvPr id="2" name="Picture 1">
            <a:extLst>
              <a:ext uri="{FF2B5EF4-FFF2-40B4-BE49-F238E27FC236}">
                <a16:creationId xmlns:a16="http://schemas.microsoft.com/office/drawing/2014/main" id="{1DB192DC-9FA8-44BA-815D-86F360DA7837}"/>
              </a:ext>
            </a:extLst>
          </p:cNvPr>
          <p:cNvPicPr>
            <a:picLocks noChangeAspect="1"/>
          </p:cNvPicPr>
          <p:nvPr/>
        </p:nvPicPr>
        <p:blipFill>
          <a:blip r:embed="rId3"/>
          <a:stretch>
            <a:fillRect/>
          </a:stretch>
        </p:blipFill>
        <p:spPr>
          <a:xfrm>
            <a:off x="2084705" y="1123315"/>
            <a:ext cx="3381375" cy="628650"/>
          </a:xfrm>
          <a:prstGeom prst="rect">
            <a:avLst/>
          </a:prstGeom>
        </p:spPr>
      </p:pic>
    </p:spTree>
    <p:extLst>
      <p:ext uri="{BB962C8B-B14F-4D97-AF65-F5344CB8AC3E}">
        <p14:creationId xmlns:p14="http://schemas.microsoft.com/office/powerpoint/2010/main" val="2872816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C08C17-2B46-48EA-AE0A-3D69733EE602}"/>
              </a:ext>
            </a:extLst>
          </p:cNvPr>
          <p:cNvSpPr txBox="1"/>
          <p:nvPr/>
        </p:nvSpPr>
        <p:spPr>
          <a:xfrm>
            <a:off x="3048930" y="1672012"/>
            <a:ext cx="6094140" cy="1569660"/>
          </a:xfrm>
          <a:prstGeom prst="rect">
            <a:avLst/>
          </a:prstGeom>
          <a:noFill/>
        </p:spPr>
        <p:txBody>
          <a:bodyPr wrap="square">
            <a:spAutoFit/>
          </a:bodyPr>
          <a:lstStyle/>
          <a:p>
            <a:pPr algn="just" rtl="1"/>
            <a:r>
              <a:rPr lang="fa-IR" sz="4800" dirty="0">
                <a:solidFill>
                  <a:srgbClr val="CC00CC"/>
                </a:solidFill>
                <a:latin typeface="IRANSans"/>
              </a:rPr>
              <a:t> نتایج حل معادله شرودینگر برای اتم هیدروژن</a:t>
            </a:r>
          </a:p>
        </p:txBody>
      </p:sp>
    </p:spTree>
    <p:extLst>
      <p:ext uri="{BB962C8B-B14F-4D97-AF65-F5344CB8AC3E}">
        <p14:creationId xmlns:p14="http://schemas.microsoft.com/office/powerpoint/2010/main" val="29388366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D42E9-994E-4915-B9D4-4E9D96DD8BD2}"/>
              </a:ext>
            </a:extLst>
          </p:cNvPr>
          <p:cNvSpPr txBox="1"/>
          <p:nvPr/>
        </p:nvSpPr>
        <p:spPr>
          <a:xfrm>
            <a:off x="1" y="-64264"/>
            <a:ext cx="11737122" cy="6894195"/>
          </a:xfrm>
          <a:prstGeom prst="rect">
            <a:avLst/>
          </a:prstGeom>
          <a:noFill/>
        </p:spPr>
        <p:txBody>
          <a:bodyPr wrap="square">
            <a:spAutoFit/>
          </a:bodyPr>
          <a:lstStyle/>
          <a:p>
            <a:pPr algn="just" rtl="1"/>
            <a:r>
              <a:rPr lang="fa-IR" sz="2600" dirty="0">
                <a:solidFill>
                  <a:srgbClr val="212529"/>
                </a:solidFill>
                <a:latin typeface="IRANSans"/>
              </a:rPr>
              <a:t>با تغییر متغییر در معادله شرودینگراز مختصات دکارتی به مختصات قطبی- کروی و حل آن، سه متغیر آن یعنی    </a:t>
            </a:r>
            <a:r>
              <a:rPr lang="en-US" sz="2600" dirty="0">
                <a:solidFill>
                  <a:srgbClr val="212529"/>
                </a:solidFill>
                <a:latin typeface="IRANSans"/>
              </a:rPr>
              <a:t>r, θ, ɸ</a:t>
            </a:r>
            <a:r>
              <a:rPr lang="fa-IR" sz="2600" dirty="0">
                <a:solidFill>
                  <a:srgbClr val="212529"/>
                </a:solidFill>
                <a:latin typeface="IRANSans"/>
              </a:rPr>
              <a:t> از هم جداشده و لذا برای هربخش(متغیر) معادلات جدا بدست آمد که از حل هرکدام از آنها جوابهای هر بخش(متغیر) بدست آمد. </a:t>
            </a:r>
          </a:p>
          <a:p>
            <a:pPr algn="just" rtl="1"/>
            <a:r>
              <a:rPr lang="fa-IR" sz="2600" dirty="0">
                <a:solidFill>
                  <a:schemeClr val="accent6"/>
                </a:solidFill>
                <a:latin typeface="IRANSans"/>
              </a:rPr>
              <a:t>*از قسمت شعاعی انرژی الکترون بدست آمد و مشخص شد که انرژی الکترون کوانتیده است: </a:t>
            </a:r>
          </a:p>
          <a:p>
            <a:pPr algn="just" rtl="1"/>
            <a:endParaRPr lang="fa-IR" sz="2600" dirty="0">
              <a:solidFill>
                <a:srgbClr val="212529"/>
              </a:solidFill>
              <a:latin typeface="IRANSans"/>
            </a:endParaRPr>
          </a:p>
          <a:p>
            <a:pPr algn="just" rtl="1"/>
            <a:r>
              <a:rPr lang="fa-IR" sz="2600" dirty="0">
                <a:solidFill>
                  <a:schemeClr val="accent5"/>
                </a:solidFill>
                <a:latin typeface="IRANSans"/>
              </a:rPr>
              <a:t>*از قسمت </a:t>
            </a:r>
            <a:r>
              <a:rPr lang="en-US" sz="2600" dirty="0">
                <a:solidFill>
                  <a:schemeClr val="accent5"/>
                </a:solidFill>
                <a:latin typeface="IRANSans"/>
              </a:rPr>
              <a:t>(</a:t>
            </a:r>
            <a:r>
              <a:rPr lang="el-GR" sz="2600" dirty="0">
                <a:solidFill>
                  <a:schemeClr val="accent5"/>
                </a:solidFill>
                <a:latin typeface="IRANSans"/>
              </a:rPr>
              <a:t>θ</a:t>
            </a:r>
            <a:r>
              <a:rPr lang="en-US" sz="2600" dirty="0">
                <a:solidFill>
                  <a:schemeClr val="accent5"/>
                </a:solidFill>
                <a:latin typeface="IRANSans"/>
              </a:rPr>
              <a:t> )</a:t>
            </a:r>
            <a:r>
              <a:rPr lang="fa-IR" sz="2600" dirty="0">
                <a:solidFill>
                  <a:schemeClr val="accent5"/>
                </a:solidFill>
                <a:latin typeface="IRANSans"/>
              </a:rPr>
              <a:t> </a:t>
            </a:r>
            <a:r>
              <a:rPr lang="en-US" sz="2600" dirty="0">
                <a:solidFill>
                  <a:schemeClr val="accent5"/>
                </a:solidFill>
                <a:latin typeface="IRANSans"/>
              </a:rPr>
              <a:t> </a:t>
            </a:r>
            <a:r>
              <a:rPr lang="az-Cyrl-AZ" sz="2600" dirty="0">
                <a:solidFill>
                  <a:schemeClr val="accent5"/>
                </a:solidFill>
                <a:latin typeface="IRANSans"/>
              </a:rPr>
              <a:t>Ѳ</a:t>
            </a:r>
            <a:r>
              <a:rPr lang="fa-IR" sz="2600" dirty="0">
                <a:solidFill>
                  <a:schemeClr val="accent5"/>
                </a:solidFill>
                <a:latin typeface="IRANSans"/>
              </a:rPr>
              <a:t>مشخص شد که الکترون در اطراف هسته در فضاهای خاصی می تواند وجود داشته باشد بطوریکه به ازای یک  </a:t>
            </a:r>
            <a:r>
              <a:rPr lang="en-US" sz="2600" dirty="0">
                <a:solidFill>
                  <a:schemeClr val="accent5"/>
                </a:solidFill>
                <a:latin typeface="IRANSans"/>
              </a:rPr>
              <a:t>n</a:t>
            </a:r>
            <a:r>
              <a:rPr lang="fa-IR" sz="2600" dirty="0">
                <a:solidFill>
                  <a:schemeClr val="accent5"/>
                </a:solidFill>
                <a:latin typeface="IRANSans"/>
              </a:rPr>
              <a:t> معین ، تعداد  </a:t>
            </a:r>
            <a:r>
              <a:rPr lang="en-US" sz="2600" dirty="0">
                <a:solidFill>
                  <a:schemeClr val="accent5"/>
                </a:solidFill>
                <a:latin typeface="IRANSans"/>
              </a:rPr>
              <a:t>n</a:t>
            </a:r>
            <a:r>
              <a:rPr lang="fa-IR" sz="2600" dirty="0">
                <a:solidFill>
                  <a:schemeClr val="accent5"/>
                </a:solidFill>
                <a:latin typeface="IRANSans"/>
              </a:rPr>
              <a:t> نوع فضا وجود دارد که الکترون می تواند در آن قرار گیرد. هر کدام از این فضا ها دارای شکل مشخصی هستند که معادلات این قسمت برای هر کدام از این فضا ها یک عدد می دهد که آن را با </a:t>
            </a:r>
            <a:r>
              <a:rPr kumimoji="0" lang="en-US" sz="2600" b="0" i="0" u="none" strike="noStrike" kern="1200" cap="none" spc="0" normalizeH="0" baseline="0" noProof="0" dirty="0">
                <a:ln>
                  <a:noFill/>
                </a:ln>
                <a:solidFill>
                  <a:schemeClr val="accent5"/>
                </a:solidFill>
                <a:effectLst/>
                <a:uLnTx/>
                <a:uFillTx/>
                <a:latin typeface="Gigi" panose="04040504061007020D02" pitchFamily="82" charset="0"/>
                <a:ea typeface="+mn-ea"/>
                <a:cs typeface="+mn-cs"/>
              </a:rPr>
              <a:t>l</a:t>
            </a:r>
            <a:r>
              <a:rPr lang="fa-IR" sz="2600" dirty="0">
                <a:solidFill>
                  <a:schemeClr val="accent5"/>
                </a:solidFill>
                <a:latin typeface="IRANSans"/>
              </a:rPr>
              <a:t> نشان می دهند و مقادیر آن به ازای یک </a:t>
            </a:r>
            <a:r>
              <a:rPr lang="en-US" sz="2600" dirty="0">
                <a:solidFill>
                  <a:schemeClr val="accent5"/>
                </a:solidFill>
                <a:latin typeface="IRANSans"/>
              </a:rPr>
              <a:t>n</a:t>
            </a:r>
            <a:r>
              <a:rPr lang="fa-IR" sz="2600" dirty="0">
                <a:solidFill>
                  <a:schemeClr val="accent5"/>
                </a:solidFill>
                <a:latin typeface="IRANSans"/>
              </a:rPr>
              <a:t> معین عبارتند از: </a:t>
            </a:r>
            <a:r>
              <a:rPr kumimoji="0" lang="en-US" sz="2600" b="0" i="0" u="none" strike="noStrike" kern="1200" cap="none" spc="0" normalizeH="0" baseline="0" noProof="0" dirty="0">
                <a:ln>
                  <a:noFill/>
                </a:ln>
                <a:solidFill>
                  <a:schemeClr val="accent5"/>
                </a:solidFill>
                <a:effectLst/>
                <a:uLnTx/>
                <a:uFillTx/>
                <a:latin typeface="Gigi" panose="04040504061007020D02" pitchFamily="82" charset="0"/>
                <a:ea typeface="+mn-ea"/>
                <a:cs typeface="+mn-cs"/>
              </a:rPr>
              <a:t>l</a:t>
            </a:r>
            <a:r>
              <a:rPr kumimoji="0" lang="en-US" sz="2600" b="0" i="0" u="none" strike="noStrike" kern="1200" cap="none" spc="0" normalizeH="0" baseline="0" noProof="0" dirty="0">
                <a:ln>
                  <a:noFill/>
                </a:ln>
                <a:solidFill>
                  <a:schemeClr val="accent5"/>
                </a:solidFill>
                <a:effectLst/>
                <a:uLnTx/>
                <a:uFillTx/>
                <a:latin typeface="IRANSans"/>
                <a:ea typeface="+mn-ea"/>
                <a:cs typeface="+mn-cs"/>
              </a:rPr>
              <a:t>= 0, 1, …, n-1</a:t>
            </a:r>
            <a:r>
              <a:rPr kumimoji="0" lang="en-US" sz="2600" b="0" i="0" u="none" strike="noStrike" kern="1200" cap="none" spc="0" normalizeH="0" baseline="0" noProof="0" dirty="0">
                <a:ln>
                  <a:noFill/>
                </a:ln>
                <a:solidFill>
                  <a:schemeClr val="accent5"/>
                </a:solidFill>
                <a:effectLst/>
                <a:uLnTx/>
                <a:uFillTx/>
                <a:latin typeface="IRANSans"/>
                <a:ea typeface="+mn-ea"/>
                <a:cs typeface="Arial" panose="020B0604020202020204" pitchFamily="34" charset="0"/>
              </a:rPr>
              <a:t> </a:t>
            </a:r>
            <a:r>
              <a:rPr lang="fa-IR" sz="2600" dirty="0">
                <a:solidFill>
                  <a:schemeClr val="accent5"/>
                </a:solidFill>
                <a:latin typeface="IRANSans"/>
              </a:rPr>
              <a:t>.  لازم بذکر است که در یک لایه الکترونی تمام این فضاها (درغیاب میدان خارجی )دارای انرژی یکسان است.</a:t>
            </a:r>
            <a:endParaRPr lang="en-US" sz="2600" dirty="0">
              <a:solidFill>
                <a:schemeClr val="accent5"/>
              </a:solidFill>
              <a:latin typeface="IRANSans"/>
            </a:endParaRPr>
          </a:p>
          <a:p>
            <a:pPr algn="just" rtl="1"/>
            <a:endParaRPr lang="fa-IR" sz="2600" dirty="0">
              <a:solidFill>
                <a:schemeClr val="accent5"/>
              </a:solidFill>
              <a:latin typeface="IRANSans"/>
            </a:endParaRPr>
          </a:p>
          <a:p>
            <a:pPr algn="just" rtl="1"/>
            <a:r>
              <a:rPr lang="fa-IR" sz="2600" dirty="0">
                <a:solidFill>
                  <a:srgbClr val="CC00CC"/>
                </a:solidFill>
                <a:latin typeface="IRANSans"/>
              </a:rPr>
              <a:t>*از قسمت </a:t>
            </a:r>
            <a:r>
              <a:rPr lang="en-US" sz="2600" dirty="0">
                <a:solidFill>
                  <a:srgbClr val="CC00CC"/>
                </a:solidFill>
                <a:latin typeface="IRANSans"/>
              </a:rPr>
              <a:t>ɸ(</a:t>
            </a:r>
            <a:r>
              <a:rPr lang="el-GR" sz="2600" dirty="0">
                <a:solidFill>
                  <a:srgbClr val="CC00CC"/>
                </a:solidFill>
                <a:latin typeface="IRANSans"/>
              </a:rPr>
              <a:t>ᵩ</a:t>
            </a:r>
            <a:r>
              <a:rPr lang="en-US" sz="2600" dirty="0">
                <a:solidFill>
                  <a:srgbClr val="CC00CC"/>
                </a:solidFill>
                <a:latin typeface="IRANSans"/>
              </a:rPr>
              <a:t>)</a:t>
            </a:r>
            <a:r>
              <a:rPr lang="fa-IR" sz="2600" dirty="0">
                <a:solidFill>
                  <a:srgbClr val="CC00CC"/>
                </a:solidFill>
                <a:latin typeface="IRANSans"/>
              </a:rPr>
              <a:t> نتیجه می شود که الکترون در فضا در هر جهتی نمی تواند وجود داشته باشد، بلکه در جهت های خاصی در فضا می تواند حضور داشته باشد. به ازای هر شکل فضایی حضور الکترون(</a:t>
            </a:r>
            <a:r>
              <a:rPr kumimoji="0" lang="en-US" sz="2600" b="0" i="0" u="none" strike="noStrike" kern="1200" cap="none" spc="0" normalizeH="0" baseline="0" noProof="0" dirty="0">
                <a:ln>
                  <a:noFill/>
                </a:ln>
                <a:solidFill>
                  <a:srgbClr val="CC00CC"/>
                </a:solidFill>
                <a:effectLst/>
                <a:uLnTx/>
                <a:uFillTx/>
                <a:latin typeface="Gigi" panose="04040504061007020D02" pitchFamily="82" charset="0"/>
                <a:ea typeface="+mn-ea"/>
                <a:cs typeface="+mn-cs"/>
              </a:rPr>
              <a:t>l</a:t>
            </a:r>
            <a:r>
              <a:rPr lang="fa-IR" sz="2600" dirty="0">
                <a:solidFill>
                  <a:srgbClr val="CC00CC"/>
                </a:solidFill>
                <a:latin typeface="IRANSans"/>
              </a:rPr>
              <a:t> )، تعداد   </a:t>
            </a:r>
            <a:r>
              <a:rPr lang="en-US" sz="2600" dirty="0">
                <a:solidFill>
                  <a:srgbClr val="CC00CC"/>
                </a:solidFill>
                <a:latin typeface="IRANSans"/>
              </a:rPr>
              <a:t>  </a:t>
            </a:r>
            <a:r>
              <a:rPr kumimoji="0" lang="en-US" sz="2600" b="0" i="0" u="none" strike="noStrike" kern="1200" cap="none" spc="0" normalizeH="0" baseline="0" noProof="0" dirty="0">
                <a:ln>
                  <a:noFill/>
                </a:ln>
                <a:solidFill>
                  <a:srgbClr val="CC00CC"/>
                </a:solidFill>
                <a:effectLst/>
                <a:uLnTx/>
                <a:uFillTx/>
                <a:latin typeface="Gigi" panose="04040504061007020D02" pitchFamily="82" charset="0"/>
                <a:ea typeface="+mn-ea"/>
                <a:cs typeface="+mn-cs"/>
              </a:rPr>
              <a:t> l</a:t>
            </a:r>
            <a:r>
              <a:rPr lang="en-US" sz="2600" dirty="0">
                <a:solidFill>
                  <a:srgbClr val="CC00CC"/>
                </a:solidFill>
                <a:latin typeface="IRANSans"/>
              </a:rPr>
              <a:t> +1</a:t>
            </a:r>
            <a:r>
              <a:rPr lang="fa-IR" sz="2600" dirty="0">
                <a:solidFill>
                  <a:srgbClr val="CC00CC"/>
                </a:solidFill>
                <a:latin typeface="IRANSans"/>
              </a:rPr>
              <a:t> </a:t>
            </a:r>
            <a:r>
              <a:rPr lang="en-US" sz="2600" dirty="0">
                <a:solidFill>
                  <a:srgbClr val="CC00CC"/>
                </a:solidFill>
                <a:latin typeface="IRANSans"/>
              </a:rPr>
              <a:t>2</a:t>
            </a:r>
            <a:r>
              <a:rPr lang="fa-IR" sz="2600" dirty="0">
                <a:solidFill>
                  <a:srgbClr val="CC00CC"/>
                </a:solidFill>
                <a:latin typeface="IRANSans"/>
              </a:rPr>
              <a:t> جهت گیری برای حضور الکترون می تواند وجود داشته باشد که مقادیر آن عبا رتند از</a:t>
            </a:r>
            <a:r>
              <a:rPr lang="en-US" sz="2600" dirty="0">
                <a:solidFill>
                  <a:srgbClr val="CC00CC"/>
                </a:solidFill>
                <a:latin typeface="IRANSans"/>
              </a:rPr>
              <a:t>:</a:t>
            </a:r>
            <a:r>
              <a:rPr lang="fa-IR" sz="2600" dirty="0">
                <a:solidFill>
                  <a:srgbClr val="CC00CC"/>
                </a:solidFill>
                <a:latin typeface="IRANSans"/>
              </a:rPr>
              <a:t> </a:t>
            </a:r>
            <a:r>
              <a:rPr lang="en-US" sz="2600" dirty="0">
                <a:solidFill>
                  <a:srgbClr val="CC00CC"/>
                </a:solidFill>
                <a:latin typeface="IRANSans"/>
              </a:rPr>
              <a:t> -</a:t>
            </a:r>
            <a:r>
              <a:rPr kumimoji="0" lang="en-US" sz="2600" b="0" i="0" u="none" strike="noStrike" kern="1200" cap="none" spc="0" normalizeH="0" baseline="0" noProof="0" dirty="0">
                <a:ln>
                  <a:noFill/>
                </a:ln>
                <a:solidFill>
                  <a:srgbClr val="CC00CC"/>
                </a:solidFill>
                <a:effectLst/>
                <a:uLnTx/>
                <a:uFillTx/>
                <a:latin typeface="Gigi" panose="04040504061007020D02" pitchFamily="82" charset="0"/>
                <a:ea typeface="+mn-ea"/>
                <a:cs typeface="+mn-cs"/>
              </a:rPr>
              <a:t> l</a:t>
            </a:r>
            <a:r>
              <a:rPr lang="en-US" sz="2600" dirty="0">
                <a:solidFill>
                  <a:srgbClr val="CC00CC"/>
                </a:solidFill>
                <a:latin typeface="IRANSans"/>
              </a:rPr>
              <a:t> ,…, 0,…, </a:t>
            </a:r>
            <a:r>
              <a:rPr kumimoji="0" lang="en-US" sz="2600" b="0" i="0" u="none" strike="noStrike" kern="1200" cap="none" spc="0" normalizeH="0" baseline="0" noProof="0" dirty="0">
                <a:ln>
                  <a:noFill/>
                </a:ln>
                <a:solidFill>
                  <a:srgbClr val="CC00CC"/>
                </a:solidFill>
                <a:effectLst/>
                <a:uLnTx/>
                <a:uFillTx/>
                <a:latin typeface="Gigi" panose="04040504061007020D02" pitchFamily="82" charset="0"/>
                <a:ea typeface="+mn-ea"/>
                <a:cs typeface="+mn-cs"/>
              </a:rPr>
              <a:t>l</a:t>
            </a:r>
            <a:r>
              <a:rPr lang="en-US" sz="2600" dirty="0">
                <a:solidFill>
                  <a:srgbClr val="CC00CC"/>
                </a:solidFill>
                <a:latin typeface="IRANSans"/>
              </a:rPr>
              <a:t>  </a:t>
            </a:r>
            <a:r>
              <a:rPr lang="fa-IR" sz="2600" dirty="0">
                <a:solidFill>
                  <a:srgbClr val="CC00CC"/>
                </a:solidFill>
                <a:latin typeface="IRANSans"/>
              </a:rPr>
              <a:t>.</a:t>
            </a:r>
            <a:r>
              <a:rPr lang="fa-IR" sz="2600" dirty="0">
                <a:solidFill>
                  <a:schemeClr val="accent5"/>
                </a:solidFill>
                <a:latin typeface="IRANSans"/>
              </a:rPr>
              <a:t> </a:t>
            </a:r>
            <a:r>
              <a:rPr lang="fa-IR" sz="2600" dirty="0">
                <a:solidFill>
                  <a:srgbClr val="CC00CC"/>
                </a:solidFill>
                <a:latin typeface="IRANSans"/>
              </a:rPr>
              <a:t>الکترون در تمام این فضاها با جهت گیریهای متفاوت (درغیاب میدان خارجی )دارای انرژی یکسان است.</a:t>
            </a:r>
            <a:endParaRPr lang="fa-IR" sz="2800" dirty="0">
              <a:solidFill>
                <a:srgbClr val="212529"/>
              </a:solidFill>
              <a:latin typeface="IRANSans"/>
            </a:endParaRPr>
          </a:p>
        </p:txBody>
      </p:sp>
      <p:pic>
        <p:nvPicPr>
          <p:cNvPr id="6" name="Picture 5">
            <a:extLst>
              <a:ext uri="{FF2B5EF4-FFF2-40B4-BE49-F238E27FC236}">
                <a16:creationId xmlns:a16="http://schemas.microsoft.com/office/drawing/2014/main" id="{1EC516A5-47BD-483E-8FD2-50E4E20B797C}"/>
              </a:ext>
            </a:extLst>
          </p:cNvPr>
          <p:cNvPicPr>
            <a:picLocks noChangeAspect="1"/>
          </p:cNvPicPr>
          <p:nvPr/>
        </p:nvPicPr>
        <p:blipFill>
          <a:blip r:embed="rId2"/>
          <a:stretch>
            <a:fillRect/>
          </a:stretch>
        </p:blipFill>
        <p:spPr>
          <a:xfrm>
            <a:off x="0" y="825190"/>
            <a:ext cx="1583473" cy="1047528"/>
          </a:xfrm>
          <a:prstGeom prst="rect">
            <a:avLst/>
          </a:prstGeom>
        </p:spPr>
      </p:pic>
    </p:spTree>
    <p:extLst>
      <p:ext uri="{BB962C8B-B14F-4D97-AF65-F5344CB8AC3E}">
        <p14:creationId xmlns:p14="http://schemas.microsoft.com/office/powerpoint/2010/main" val="502912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orbitals">
            <a:extLst>
              <a:ext uri="{FF2B5EF4-FFF2-40B4-BE49-F238E27FC236}">
                <a16:creationId xmlns:a16="http://schemas.microsoft.com/office/drawing/2014/main" id="{ED2D3D46-E4DE-4923-AAAE-C60A99877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38475"/>
            <a:ext cx="777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9B77CB6-DA03-4B73-A3AF-483DCD71FB11}"/>
              </a:ext>
            </a:extLst>
          </p:cNvPr>
          <p:cNvPicPr>
            <a:picLocks noChangeAspect="1"/>
          </p:cNvPicPr>
          <p:nvPr/>
        </p:nvPicPr>
        <p:blipFill>
          <a:blip r:embed="rId3"/>
          <a:stretch>
            <a:fillRect/>
          </a:stretch>
        </p:blipFill>
        <p:spPr>
          <a:xfrm>
            <a:off x="658779" y="568712"/>
            <a:ext cx="10903863" cy="1906859"/>
          </a:xfrm>
          <a:prstGeom prst="rect">
            <a:avLst/>
          </a:prstGeom>
        </p:spPr>
      </p:pic>
    </p:spTree>
    <p:extLst>
      <p:ext uri="{BB962C8B-B14F-4D97-AF65-F5344CB8AC3E}">
        <p14:creationId xmlns:p14="http://schemas.microsoft.com/office/powerpoint/2010/main" val="3246526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4143" y="252411"/>
            <a:ext cx="8403772" cy="6524413"/>
          </a:xfrm>
          <a:prstGeom prst="rect">
            <a:avLst/>
          </a:prstGeom>
        </p:spPr>
      </p:pic>
    </p:spTree>
    <p:extLst>
      <p:ext uri="{BB962C8B-B14F-4D97-AF65-F5344CB8AC3E}">
        <p14:creationId xmlns:p14="http://schemas.microsoft.com/office/powerpoint/2010/main" val="17700345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E23BB-445C-4805-ACB4-BC3B27020457}"/>
              </a:ext>
            </a:extLst>
          </p:cNvPr>
          <p:cNvPicPr>
            <a:picLocks noChangeAspect="1"/>
          </p:cNvPicPr>
          <p:nvPr/>
        </p:nvPicPr>
        <p:blipFill>
          <a:blip r:embed="rId2"/>
          <a:stretch>
            <a:fillRect/>
          </a:stretch>
        </p:blipFill>
        <p:spPr>
          <a:xfrm>
            <a:off x="141515" y="167364"/>
            <a:ext cx="11400063" cy="6690636"/>
          </a:xfrm>
          <a:prstGeom prst="rect">
            <a:avLst/>
          </a:prstGeom>
        </p:spPr>
      </p:pic>
    </p:spTree>
    <p:extLst>
      <p:ext uri="{BB962C8B-B14F-4D97-AF65-F5344CB8AC3E}">
        <p14:creationId xmlns:p14="http://schemas.microsoft.com/office/powerpoint/2010/main" val="13633139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7486" y="413657"/>
            <a:ext cx="7039428" cy="5279571"/>
          </a:xfrm>
          <a:prstGeom prst="rect">
            <a:avLst/>
          </a:prstGeom>
        </p:spPr>
      </p:pic>
    </p:spTree>
    <p:extLst>
      <p:ext uri="{BB962C8B-B14F-4D97-AF65-F5344CB8AC3E}">
        <p14:creationId xmlns:p14="http://schemas.microsoft.com/office/powerpoint/2010/main" val="19644459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2" y="620486"/>
            <a:ext cx="7576456" cy="5682342"/>
          </a:xfrm>
          <a:prstGeom prst="rect">
            <a:avLst/>
          </a:prstGeom>
        </p:spPr>
      </p:pic>
    </p:spTree>
    <p:extLst>
      <p:ext uri="{BB962C8B-B14F-4D97-AF65-F5344CB8AC3E}">
        <p14:creationId xmlns:p14="http://schemas.microsoft.com/office/powerpoint/2010/main" val="22236375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7570" y="119742"/>
            <a:ext cx="9268823" cy="6951618"/>
          </a:xfrm>
          <a:prstGeom prst="rect">
            <a:avLst/>
          </a:prstGeom>
        </p:spPr>
      </p:pic>
    </p:spTree>
    <p:extLst>
      <p:ext uri="{BB962C8B-B14F-4D97-AF65-F5344CB8AC3E}">
        <p14:creationId xmlns:p14="http://schemas.microsoft.com/office/powerpoint/2010/main" val="32812831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8515" y="522515"/>
            <a:ext cx="8171541" cy="6128656"/>
          </a:xfrm>
          <a:prstGeom prst="rect">
            <a:avLst/>
          </a:prstGeom>
        </p:spPr>
      </p:pic>
    </p:spTree>
    <p:extLst>
      <p:ext uri="{BB962C8B-B14F-4D97-AF65-F5344CB8AC3E}">
        <p14:creationId xmlns:p14="http://schemas.microsoft.com/office/powerpoint/2010/main" val="4075490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520180-60E4-4C87-BF5A-F3C82AB78094}"/>
              </a:ext>
            </a:extLst>
          </p:cNvPr>
          <p:cNvPicPr>
            <a:picLocks noChangeAspect="1"/>
          </p:cNvPicPr>
          <p:nvPr/>
        </p:nvPicPr>
        <p:blipFill>
          <a:blip r:embed="rId2"/>
          <a:stretch>
            <a:fillRect/>
          </a:stretch>
        </p:blipFill>
        <p:spPr>
          <a:xfrm>
            <a:off x="418566" y="1167814"/>
            <a:ext cx="7199511" cy="5824656"/>
          </a:xfrm>
          <a:prstGeom prst="rect">
            <a:avLst/>
          </a:prstGeom>
        </p:spPr>
      </p:pic>
      <p:pic>
        <p:nvPicPr>
          <p:cNvPr id="9" name="Picture 8">
            <a:extLst>
              <a:ext uri="{FF2B5EF4-FFF2-40B4-BE49-F238E27FC236}">
                <a16:creationId xmlns:a16="http://schemas.microsoft.com/office/drawing/2014/main" id="{20CC690E-097C-4201-A808-AF7B156BC03B}"/>
              </a:ext>
            </a:extLst>
          </p:cNvPr>
          <p:cNvPicPr>
            <a:picLocks noChangeAspect="1"/>
          </p:cNvPicPr>
          <p:nvPr/>
        </p:nvPicPr>
        <p:blipFill>
          <a:blip r:embed="rId3"/>
          <a:stretch>
            <a:fillRect/>
          </a:stretch>
        </p:blipFill>
        <p:spPr>
          <a:xfrm>
            <a:off x="9535697" y="1282123"/>
            <a:ext cx="2005011" cy="1147312"/>
          </a:xfrm>
          <a:prstGeom prst="rect">
            <a:avLst/>
          </a:prstGeom>
        </p:spPr>
      </p:pic>
      <p:pic>
        <p:nvPicPr>
          <p:cNvPr id="2" name="Picture 1"/>
          <p:cNvPicPr>
            <a:picLocks noChangeAspect="1"/>
          </p:cNvPicPr>
          <p:nvPr/>
        </p:nvPicPr>
        <p:blipFill>
          <a:blip r:embed="rId4"/>
          <a:stretch>
            <a:fillRect/>
          </a:stretch>
        </p:blipFill>
        <p:spPr>
          <a:xfrm>
            <a:off x="9124084" y="3026785"/>
            <a:ext cx="1924050" cy="638175"/>
          </a:xfrm>
          <a:prstGeom prst="rect">
            <a:avLst/>
          </a:prstGeom>
        </p:spPr>
      </p:pic>
    </p:spTree>
    <p:extLst>
      <p:ext uri="{BB962C8B-B14F-4D97-AF65-F5344CB8AC3E}">
        <p14:creationId xmlns:p14="http://schemas.microsoft.com/office/powerpoint/2010/main" val="42649488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6541" y="424543"/>
            <a:ext cx="8577943" cy="6433457"/>
          </a:xfrm>
          <a:prstGeom prst="rect">
            <a:avLst/>
          </a:prstGeom>
        </p:spPr>
      </p:pic>
    </p:spTree>
    <p:extLst>
      <p:ext uri="{BB962C8B-B14F-4D97-AF65-F5344CB8AC3E}">
        <p14:creationId xmlns:p14="http://schemas.microsoft.com/office/powerpoint/2010/main" val="14273555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6171" y="391886"/>
            <a:ext cx="8240485" cy="6180364"/>
          </a:xfrm>
          <a:prstGeom prst="rect">
            <a:avLst/>
          </a:prstGeom>
        </p:spPr>
      </p:pic>
    </p:spTree>
    <p:extLst>
      <p:ext uri="{BB962C8B-B14F-4D97-AF65-F5344CB8AC3E}">
        <p14:creationId xmlns:p14="http://schemas.microsoft.com/office/powerpoint/2010/main" val="33741107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3628" y="511628"/>
            <a:ext cx="8338457" cy="6253843"/>
          </a:xfrm>
          <a:prstGeom prst="rect">
            <a:avLst/>
          </a:prstGeom>
        </p:spPr>
      </p:pic>
    </p:spTree>
    <p:extLst>
      <p:ext uri="{BB962C8B-B14F-4D97-AF65-F5344CB8AC3E}">
        <p14:creationId xmlns:p14="http://schemas.microsoft.com/office/powerpoint/2010/main" val="29882091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725" y="-82731"/>
            <a:ext cx="9254308" cy="6940731"/>
          </a:xfrm>
          <a:prstGeom prst="rect">
            <a:avLst/>
          </a:prstGeom>
        </p:spPr>
      </p:pic>
    </p:spTree>
    <p:extLst>
      <p:ext uri="{BB962C8B-B14F-4D97-AF65-F5344CB8AC3E}">
        <p14:creationId xmlns:p14="http://schemas.microsoft.com/office/powerpoint/2010/main" val="65964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17" y="1245571"/>
            <a:ext cx="12146683" cy="1210000"/>
          </a:xfrm>
          <a:prstGeom prst="rect">
            <a:avLst/>
          </a:prstGeom>
        </p:spPr>
      </p:pic>
      <p:sp>
        <p:nvSpPr>
          <p:cNvPr id="3" name="Rectangle 2"/>
          <p:cNvSpPr/>
          <p:nvPr/>
        </p:nvSpPr>
        <p:spPr>
          <a:xfrm>
            <a:off x="720231" y="3116721"/>
            <a:ext cx="9098683" cy="369332"/>
          </a:xfrm>
          <a:prstGeom prst="rect">
            <a:avLst/>
          </a:prstGeom>
        </p:spPr>
        <p:txBody>
          <a:bodyPr wrap="square">
            <a:spAutoFit/>
          </a:bodyPr>
          <a:lstStyle/>
          <a:p>
            <a:r>
              <a:rPr lang="en-US" dirty="0"/>
              <a:t>This blacksmith's </a:t>
            </a:r>
            <a:r>
              <a:rPr lang="en-US" dirty="0" err="1"/>
              <a:t>colourchart</a:t>
            </a:r>
            <a:r>
              <a:rPr lang="en-US" dirty="0"/>
              <a:t> stops at the melting temperature of steel</a:t>
            </a:r>
          </a:p>
        </p:txBody>
      </p:sp>
    </p:spTree>
    <p:extLst>
      <p:ext uri="{BB962C8B-B14F-4D97-AF65-F5344CB8AC3E}">
        <p14:creationId xmlns:p14="http://schemas.microsoft.com/office/powerpoint/2010/main" val="41148025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278312"/>
            <a:ext cx="11538858" cy="3785652"/>
          </a:xfrm>
          <a:prstGeom prst="rect">
            <a:avLst/>
          </a:prstGeom>
        </p:spPr>
        <p:txBody>
          <a:bodyPr wrap="square">
            <a:spAutoFit/>
          </a:bodyPr>
          <a:lstStyle/>
          <a:p>
            <a:pPr algn="just" rtl="1"/>
            <a:r>
              <a:rPr lang="fa-IR" sz="2400" dirty="0"/>
              <a:t>تابع موج و معادله موجي شرودينگر</a:t>
            </a:r>
          </a:p>
          <a:p>
            <a:pPr algn="just" rtl="1"/>
            <a:endParaRPr lang="fa-IR" sz="2400" dirty="0"/>
          </a:p>
          <a:p>
            <a:pPr algn="just" rtl="1"/>
            <a:r>
              <a:rPr lang="fa-IR" sz="2400" dirty="0"/>
              <a:t>با توجه به رفتار موجي بارز ذرات بينهايت ريز، شرودينگر در سال 1925 معادله معروف خود را كه عملاً يك اصل محسوب مي‌شود، ارائه داد. همانطور كه مكانيك كلاسيك بر پايه قوانين نيوتن و ذرات ماكروسكوپي مورد بحث قرار مي‌گيرد، مكانيك كوانتمی(مكانيك كوانتمي را مي‌توان رشته‌اي از فيزيك دانست كه نظريات جديد مربوط به اثرات تبادل ميان ماده و تشعشعات را بررسي مي‌كند. اين دانش برخلاف فيزيك كلاسيك، بيشتر روي پديده‌هاي اتمي و زير اتمي مطالعه مي‌كند.) بر پايه معادله شرودينگر و پيگيران راه او، تأكيد مي‌كند.</a:t>
            </a:r>
          </a:p>
          <a:p>
            <a:pPr algn="just" rtl="1"/>
            <a:r>
              <a:rPr lang="fa-IR" sz="2400" dirty="0"/>
              <a:t>شكل رياضي نسبتاً پيچيده‌اي كه معادله شرودينگر(يك صورت مهم معادله شرودينگر را از نظر مي‌گذرانيم:</a:t>
            </a:r>
          </a:p>
          <a:p>
            <a:pPr algn="just" rtl="1"/>
            <a:endParaRPr lang="fa-IR" sz="2400" dirty="0"/>
          </a:p>
          <a:p>
            <a:pPr algn="just" rtl="1"/>
            <a:endParaRPr lang="fa-IR" sz="2400" dirty="0"/>
          </a:p>
        </p:txBody>
      </p:sp>
      <p:pic>
        <p:nvPicPr>
          <p:cNvPr id="3" name="Picture 2"/>
          <p:cNvPicPr>
            <a:picLocks noChangeAspect="1"/>
          </p:cNvPicPr>
          <p:nvPr/>
        </p:nvPicPr>
        <p:blipFill>
          <a:blip r:embed="rId2"/>
          <a:stretch>
            <a:fillRect/>
          </a:stretch>
        </p:blipFill>
        <p:spPr>
          <a:xfrm>
            <a:off x="703488" y="3587714"/>
            <a:ext cx="10988046" cy="1517686"/>
          </a:xfrm>
          <a:prstGeom prst="rect">
            <a:avLst/>
          </a:prstGeom>
        </p:spPr>
      </p:pic>
    </p:spTree>
    <p:extLst>
      <p:ext uri="{BB962C8B-B14F-4D97-AF65-F5344CB8AC3E}">
        <p14:creationId xmlns:p14="http://schemas.microsoft.com/office/powerpoint/2010/main" val="24193062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829" y="363141"/>
            <a:ext cx="11985171" cy="4401205"/>
          </a:xfrm>
          <a:prstGeom prst="rect">
            <a:avLst/>
          </a:prstGeom>
        </p:spPr>
        <p:txBody>
          <a:bodyPr wrap="square">
            <a:spAutoFit/>
          </a:bodyPr>
          <a:lstStyle/>
          <a:p>
            <a:pPr algn="just" rtl="1"/>
            <a:r>
              <a:rPr lang="fa-IR" sz="2800" dirty="0"/>
              <a:t>         تابع موجي،                   معرف موضع الكترون در فضا،  </a:t>
            </a:r>
            <a:r>
              <a:rPr lang="en-US" sz="2800" dirty="0">
                <a:latin typeface="Times New Roman" panose="02020603050405020304" pitchFamily="18" charset="0"/>
                <a:cs typeface="Times New Roman" panose="02020603050405020304" pitchFamily="18" charset="0"/>
              </a:rPr>
              <a:t>m</a:t>
            </a:r>
            <a:r>
              <a:rPr lang="fa-IR" sz="2800" dirty="0"/>
              <a:t>   جرم الكترون،</a:t>
            </a:r>
            <a:r>
              <a:rPr lang="en-US" sz="2800" dirty="0"/>
              <a:t> </a:t>
            </a:r>
            <a:r>
              <a:rPr lang="fa-IR" sz="2800" dirty="0"/>
              <a:t> </a:t>
            </a:r>
            <a:r>
              <a:rPr lang="en-US" sz="2800" dirty="0"/>
              <a:t>    </a:t>
            </a:r>
            <a:r>
              <a:rPr lang="en-US" sz="2800" dirty="0">
                <a:latin typeface="Times New Roman" panose="02020603050405020304" pitchFamily="18" charset="0"/>
                <a:cs typeface="Times New Roman" panose="02020603050405020304" pitchFamily="18" charset="0"/>
              </a:rPr>
              <a:t>h</a:t>
            </a:r>
            <a:r>
              <a:rPr lang="fa-IR" sz="2800" dirty="0"/>
              <a:t>ثابت پلانك، </a:t>
            </a:r>
            <a:r>
              <a:rPr lang="en-US" sz="2800" dirty="0">
                <a:latin typeface="Times New Roman" panose="02020603050405020304" pitchFamily="18" charset="0"/>
                <a:cs typeface="Times New Roman" panose="02020603050405020304" pitchFamily="18" charset="0"/>
              </a:rPr>
              <a:t>  </a:t>
            </a:r>
            <a:r>
              <a:rPr lang="en-US" sz="2800" dirty="0"/>
              <a:t>E</a:t>
            </a:r>
            <a:r>
              <a:rPr lang="fa-IR" sz="2800" dirty="0"/>
              <a:t>انرژي كل (سينتيك و پتانسيل)، </a:t>
            </a:r>
            <a:r>
              <a:rPr lang="en-US" sz="2800" dirty="0">
                <a:latin typeface="Times New Roman" panose="02020603050405020304" pitchFamily="18" charset="0"/>
                <a:cs typeface="Times New Roman" panose="02020603050405020304" pitchFamily="18" charset="0"/>
              </a:rPr>
              <a:t>V</a:t>
            </a:r>
            <a:r>
              <a:rPr lang="fa-IR" sz="2800" dirty="0"/>
              <a:t> انرژي پتانسيل است.)</a:t>
            </a:r>
          </a:p>
          <a:p>
            <a:pPr algn="just" rtl="1"/>
            <a:r>
              <a:rPr lang="fa-IR" sz="2800" dirty="0"/>
              <a:t> خوب است كه به منظور تعمق در بررسيها از برخي نتايج و تعبيرهاي مهم آن براي كسب تصور ساده‌اي از مفاهيم انرژي اوربيتالها و نفوذ آنها در يكديگر استفاده شود. اين مفاهيم نقش مهمي در توجيه معماها و ورود و خروج الكترونها در اتم و بويژه در عناصر واسطه و  دارند.</a:t>
            </a:r>
          </a:p>
          <a:p>
            <a:pPr algn="just" rtl="1"/>
            <a:r>
              <a:rPr lang="fa-IR" sz="2800" dirty="0"/>
              <a:t>معادله شرودينگر نوعي تابع موجي است. همانطور كه مي‌دانيم، حل معادله تابع موجي صوتي،‌ تغييرات تراكم هوا را به صورت تابعي از زمان و فاصله به ما مي‌دهد. همچنين جوابهاي تابع موجي الكترومغناطيسي، تغييرات شدت ميدان الكتريك و مغناطيسي را برحسب زمان و فاصله نشان مي‌دهد.</a:t>
            </a:r>
          </a:p>
          <a:p>
            <a:pPr algn="just" rtl="1"/>
            <a:r>
              <a:rPr lang="fa-IR" sz="2800" dirty="0"/>
              <a:t>از حل معادله شرودينگر نيز به جوابهايي مي‌رسيم. اين تـوابع را كه معمولاً با حروف يـوناني نشان مي‌دهند، سطوح انرژي و رفتار كلي الكترون را در اتم هيدروژن توجيه مي‌كنند.</a:t>
            </a:r>
          </a:p>
        </p:txBody>
      </p:sp>
      <p:pic>
        <p:nvPicPr>
          <p:cNvPr id="3" name="Picture 2"/>
          <p:cNvPicPr>
            <a:picLocks noChangeAspect="1"/>
          </p:cNvPicPr>
          <p:nvPr/>
        </p:nvPicPr>
        <p:blipFill>
          <a:blip r:embed="rId2"/>
          <a:stretch>
            <a:fillRect/>
          </a:stretch>
        </p:blipFill>
        <p:spPr>
          <a:xfrm>
            <a:off x="11474903" y="377939"/>
            <a:ext cx="477611" cy="451077"/>
          </a:xfrm>
          <a:prstGeom prst="rect">
            <a:avLst/>
          </a:prstGeom>
        </p:spPr>
      </p:pic>
      <p:pic>
        <p:nvPicPr>
          <p:cNvPr id="4" name="Picture 3"/>
          <p:cNvPicPr>
            <a:picLocks noChangeAspect="1"/>
          </p:cNvPicPr>
          <p:nvPr/>
        </p:nvPicPr>
        <p:blipFill>
          <a:blip r:embed="rId3"/>
          <a:stretch>
            <a:fillRect/>
          </a:stretch>
        </p:blipFill>
        <p:spPr>
          <a:xfrm>
            <a:off x="8454798" y="458221"/>
            <a:ext cx="1080142" cy="370795"/>
          </a:xfrm>
          <a:prstGeom prst="rect">
            <a:avLst/>
          </a:prstGeom>
        </p:spPr>
      </p:pic>
    </p:spTree>
    <p:extLst>
      <p:ext uri="{BB962C8B-B14F-4D97-AF65-F5344CB8AC3E}">
        <p14:creationId xmlns:p14="http://schemas.microsoft.com/office/powerpoint/2010/main" val="36523647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057" y="0"/>
            <a:ext cx="11887200" cy="6986528"/>
          </a:xfrm>
          <a:prstGeom prst="rect">
            <a:avLst/>
          </a:prstGeom>
        </p:spPr>
        <p:txBody>
          <a:bodyPr wrap="square">
            <a:spAutoFit/>
          </a:bodyPr>
          <a:lstStyle/>
          <a:p>
            <a:pPr algn="just" rtl="1"/>
            <a:r>
              <a:rPr lang="fa-IR" sz="2800" dirty="0"/>
              <a:t>با استفاده از رابطه شرودينگر مطالعه دقيق تئوري از اتم هيدروژن شده و نتايج آن كاملاً مطابق نتايج حاصله از تجارب عملي است. بعلاوه اين مطالعات صحت مكانيك موجي را ثابت كردند.</a:t>
            </a:r>
          </a:p>
          <a:p>
            <a:pPr algn="just" rtl="1"/>
            <a:r>
              <a:rPr lang="fa-IR" sz="2800" dirty="0"/>
              <a:t>براي دريافتن روابط موجود بين خواص اتم و وضعيت قرار گرفتن اتمها در جدول تناوبي و شناختن پيوندهاي شيميايي، لازم است بطور كامل وضع قرار گرفتن الكترون را در اتم هيدروژن دانست و بعد آن را عموميت داده و وضع قرار گرفتن الكترونهاي ساير عناصر را در اتم آنها تشخيص داد. در تئوري بوهر لازم بود وجود اعداد كوانتيك را فرض كنيم ولي در مكانيك موجي مدرن اينطور نيست. فقط كافي است كه رابطه شرودينگر را جهت اتم هيدروژن در نظر بگيريم،‌ اعداد كوانتيك يا پيمانه‌اي خودبخود مثل يك نتيجه رياضي ظاهـر مي‌شوند. چهار عدد كوانتائي، انرژي و وضعيت الكتروني اتم را مشخص مي‌كنند اين اعداد بر طبق نظريه بوهر مفاهيمي مخصوص به خود و تا اندازه‌اي نادرست دارند،‌ مع ذلك در شناخت وضعيت قرار گرفتن الكترونها در اتم ما را كمك مي‌نمايند،‌ لذا آنها را همانطور كه بوهر در نظر گرفته،‌ بيان و سپس با تشريح حل معادله شرودينگر همين اعداد خودبخود حاصل و آنها را در قيافه جديد و كاملاً درست دوباره خواهيم شناخت. قابل توجه است كه اگر چه معادله شرودينگر در مورد حركت موجي تمام ذرات مادي، اعتبار دارد، ولي حل آن فقط در مورد اتم هيدروژن و تا حدي يونهاي هيدروژن- مانند نسبتاً ساده و عملي است. بديهي است كه در مورد يونهاي هيدروژن - مانند بايد بار هسته آنها و نيز براي دقت بيشتر، به جاي جرم الكترون، جرم كاهش يافته سيستم را وارد كرد</a:t>
            </a:r>
          </a:p>
        </p:txBody>
      </p:sp>
    </p:spTree>
    <p:extLst>
      <p:ext uri="{BB962C8B-B14F-4D97-AF65-F5344CB8AC3E}">
        <p14:creationId xmlns:p14="http://schemas.microsoft.com/office/powerpoint/2010/main" val="15403130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86" y="149616"/>
            <a:ext cx="11549742" cy="6124754"/>
          </a:xfrm>
          <a:prstGeom prst="rect">
            <a:avLst/>
          </a:prstGeom>
        </p:spPr>
        <p:txBody>
          <a:bodyPr wrap="square">
            <a:spAutoFit/>
          </a:bodyPr>
          <a:lstStyle/>
          <a:p>
            <a:pPr algn="just" rtl="1"/>
            <a:r>
              <a:rPr lang="fa-IR" sz="2800" dirty="0"/>
              <a:t>مدل اوربیتالی اتم</a:t>
            </a:r>
          </a:p>
          <a:p>
            <a:pPr algn="just" rtl="1"/>
            <a:endParaRPr lang="fa-IR" sz="2800" dirty="0"/>
          </a:p>
          <a:p>
            <a:pPr algn="just" rtl="1"/>
            <a:r>
              <a:rPr lang="fa-IR" sz="2800" dirty="0"/>
              <a:t>شرودینگر با در نظر گرفتن خصلت موجی برای الكترون معادله ی موجی را برای توصیف و توجیه رفتار الكترون ها در اتم پیشنهاد كرد. در واقع الکترونها در اتمها و مولکولها بصورت امواج ایستا هستند که ویژگیهای این امواج ایستا از حل معادله شرودینگر برای اتم یا مولکول مربوطه می تواند بدست آید. از حل معادله ی شرودینگر برای هر سیستم یا اتم دلخواه یك سری توابع موجی ( که آنها را معمولا با سای             نشان می دهیم) بدست می آیند. توابع موجی با گرفتن موقعیت مکانی یک نقطه دلخواه در فضا و زمان بعنوان ورودی، دامنه موج نسبت داده شده به الکترون را در آن نقطه از فضا و آن لحظه از زمان بعنوان خروجی نتیجه میدهند. شاید مفهوم فیزیکی خود تابع موجی (    )  چندان ملموس نباشد، اما برای مجذور آن یعنی      اینگونه نیست. </a:t>
            </a:r>
            <a:r>
              <a:rPr lang="fa-IR" sz="2800" b="1" dirty="0">
                <a:solidFill>
                  <a:schemeClr val="accent6"/>
                </a:solidFill>
              </a:rPr>
              <a:t>مجذور تابع موجی  بیانگر احتمال حضور الكترون است</a:t>
            </a:r>
            <a:r>
              <a:rPr lang="fa-IR" sz="2800" dirty="0"/>
              <a:t>، به طوریکه با دادن مختصات الكترون مثل فاصله و جهت آن نسبت به هسته به عنوان ورودی به این تابع، احتمال حضور الكترون در آن مختصات را به عنوان خروجی به دست می دهد. بدین مطلب می توان بدین صورت نگاه کرد که در اینجا الکترون موج فرض می شود و مثل یک موج حالت پخش شدگی دارد ( در یک نقطه متمرکز نیست)</a:t>
            </a:r>
            <a:endParaRPr lang="en-US" sz="2800" dirty="0"/>
          </a:p>
        </p:txBody>
      </p:sp>
      <p:pic>
        <p:nvPicPr>
          <p:cNvPr id="4" name="Picture 3">
            <a:extLst>
              <a:ext uri="{FF2B5EF4-FFF2-40B4-BE49-F238E27FC236}">
                <a16:creationId xmlns:a16="http://schemas.microsoft.com/office/drawing/2014/main" id="{2E2A4257-4CE1-4509-9A66-FE757F680371}"/>
              </a:ext>
            </a:extLst>
          </p:cNvPr>
          <p:cNvPicPr>
            <a:picLocks noChangeAspect="1"/>
          </p:cNvPicPr>
          <p:nvPr/>
        </p:nvPicPr>
        <p:blipFill>
          <a:blip r:embed="rId2"/>
          <a:stretch>
            <a:fillRect/>
          </a:stretch>
        </p:blipFill>
        <p:spPr>
          <a:xfrm>
            <a:off x="4429481" y="3994690"/>
            <a:ext cx="504825" cy="428625"/>
          </a:xfrm>
          <a:prstGeom prst="rect">
            <a:avLst/>
          </a:prstGeom>
        </p:spPr>
      </p:pic>
      <p:pic>
        <p:nvPicPr>
          <p:cNvPr id="6" name="Picture 5">
            <a:extLst>
              <a:ext uri="{FF2B5EF4-FFF2-40B4-BE49-F238E27FC236}">
                <a16:creationId xmlns:a16="http://schemas.microsoft.com/office/drawing/2014/main" id="{047F198B-328D-4A72-8B92-7ACAB9A3914A}"/>
              </a:ext>
            </a:extLst>
          </p:cNvPr>
          <p:cNvPicPr>
            <a:picLocks noChangeAspect="1"/>
          </p:cNvPicPr>
          <p:nvPr/>
        </p:nvPicPr>
        <p:blipFill>
          <a:blip r:embed="rId3"/>
          <a:stretch>
            <a:fillRect/>
          </a:stretch>
        </p:blipFill>
        <p:spPr>
          <a:xfrm>
            <a:off x="8138461" y="2709850"/>
            <a:ext cx="444790" cy="502143"/>
          </a:xfrm>
          <a:prstGeom prst="rect">
            <a:avLst/>
          </a:prstGeom>
        </p:spPr>
      </p:pic>
      <p:pic>
        <p:nvPicPr>
          <p:cNvPr id="5" name="Picture 4">
            <a:extLst>
              <a:ext uri="{FF2B5EF4-FFF2-40B4-BE49-F238E27FC236}">
                <a16:creationId xmlns:a16="http://schemas.microsoft.com/office/drawing/2014/main" id="{047F198B-328D-4A72-8B92-7ACAB9A3914A}"/>
              </a:ext>
            </a:extLst>
          </p:cNvPr>
          <p:cNvPicPr>
            <a:picLocks noChangeAspect="1"/>
          </p:cNvPicPr>
          <p:nvPr/>
        </p:nvPicPr>
        <p:blipFill>
          <a:blip r:embed="rId3"/>
          <a:stretch>
            <a:fillRect/>
          </a:stretch>
        </p:blipFill>
        <p:spPr>
          <a:xfrm>
            <a:off x="10618424" y="3957930"/>
            <a:ext cx="444790" cy="502143"/>
          </a:xfrm>
          <a:prstGeom prst="rect">
            <a:avLst/>
          </a:prstGeom>
        </p:spPr>
      </p:pic>
    </p:spTree>
    <p:extLst>
      <p:ext uri="{BB962C8B-B14F-4D97-AF65-F5344CB8AC3E}">
        <p14:creationId xmlns:p14="http://schemas.microsoft.com/office/powerpoint/2010/main" val="4228578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143" y="423600"/>
            <a:ext cx="11767457" cy="5262979"/>
          </a:xfrm>
          <a:prstGeom prst="rect">
            <a:avLst/>
          </a:prstGeom>
        </p:spPr>
        <p:txBody>
          <a:bodyPr wrap="square">
            <a:spAutoFit/>
          </a:bodyPr>
          <a:lstStyle/>
          <a:p>
            <a:pPr algn="just" rtl="1"/>
            <a:r>
              <a:rPr lang="fa-IR" dirty="0"/>
              <a:t> </a:t>
            </a:r>
            <a:r>
              <a:rPr lang="fa-IR" sz="2800" dirty="0"/>
              <a:t>از آنجائیکه برای امواج انرژی موج متناسب با مجذور دامنه است، نقاطی از فضا که در آنها مجذور دامنه بزرگتر است، قسمت بیشتری از انرژی موج یا در واقع خود موج را شامل می شوند.</a:t>
            </a:r>
            <a:r>
              <a:rPr lang="fa-IR" sz="2800" dirty="0">
                <a:solidFill>
                  <a:schemeClr val="accent6"/>
                </a:solidFill>
              </a:rPr>
              <a:t> بنابراین مجذور تابع موجی در یک نقطه معیاری از مقدار حضور الکترون در آن نقطه یا احتمال حضور الكترون در آن مختصات است. </a:t>
            </a:r>
            <a:r>
              <a:rPr lang="fa-IR" sz="2800" dirty="0"/>
              <a:t>برای کمک به درک بهتر به تشابه که در ادامه آمده توجه کنید. فرض کنید مقداری آب مایع درون یک لیوان داشته باشیم و با دادن انرژی آن را به صورت بخار یا یک ابر در آوریم. ابر حاصل شکل های متفاوتی می تواند داشته باشد و هر نقطه از ابر می تواند غلظت متفاوتی از بخار آب داشته باشد. در ابتدا (آب مایع درون لیوان) آب را به صورت متمرکز داریم، در حالیکه بعد از تبخیر آن را به صورت پخش که پخش شدگیش شکل های متفاوتی می تواند داشته باشد، داریم. مشابه ان، الکترون در اتم نیز می تواند بصورت یک ابر ( یک ابر الکترونی) در نظر گرفته شود که آن ابر شکل های متفاوتی می تواند داشته باشد و هر نقطه از ابر می تواند غلظت متفاوتی داشته باشد. شکل این ابر الکترونی و غلظت الکترون در هر نقطه از آن از روی تابع موجی مربوطه که از حل معادله شرودینگر نتیجه می شود، بدست می آید. </a:t>
            </a:r>
            <a:endParaRPr lang="en-US" sz="2800" dirty="0"/>
          </a:p>
        </p:txBody>
      </p:sp>
    </p:spTree>
    <p:extLst>
      <p:ext uri="{BB962C8B-B14F-4D97-AF65-F5344CB8AC3E}">
        <p14:creationId xmlns:p14="http://schemas.microsoft.com/office/powerpoint/2010/main" val="14969337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6571" y="123940"/>
            <a:ext cx="11865429" cy="6124754"/>
          </a:xfrm>
          <a:prstGeom prst="rect">
            <a:avLst/>
          </a:prstGeom>
        </p:spPr>
        <p:txBody>
          <a:bodyPr wrap="square">
            <a:spAutoFit/>
          </a:bodyPr>
          <a:lstStyle/>
          <a:p>
            <a:pPr algn="just" rtl="1"/>
            <a:r>
              <a:rPr lang="fa-IR" sz="2800" b="1" dirty="0">
                <a:solidFill>
                  <a:srgbClr val="9C27B0"/>
                </a:solidFill>
                <a:latin typeface="IRANSans"/>
              </a:rPr>
              <a:t>اعداد کوانتومی</a:t>
            </a:r>
            <a:endParaRPr lang="en-US" sz="2800" b="1" dirty="0">
              <a:solidFill>
                <a:srgbClr val="9C27B0"/>
              </a:solidFill>
              <a:latin typeface="IRANSans"/>
            </a:endParaRPr>
          </a:p>
          <a:p>
            <a:pPr algn="just" rtl="1"/>
            <a:r>
              <a:rPr lang="fa-IR" sz="2800" b="1" dirty="0">
                <a:solidFill>
                  <a:srgbClr val="9C27B0"/>
                </a:solidFill>
                <a:latin typeface="IRANSans"/>
              </a:rPr>
              <a:t> </a:t>
            </a:r>
          </a:p>
          <a:p>
            <a:pPr algn="just" rtl="1"/>
            <a:r>
              <a:rPr lang="fa-IR" sz="2800" dirty="0">
                <a:solidFill>
                  <a:srgbClr val="212529"/>
                </a:solidFill>
                <a:latin typeface="IRANSans"/>
              </a:rPr>
              <a:t>شرودینگر با حل معادلاتش چهارعدد را جهت توصیف الکترون‌اتم هیدروژن ارائه داد. این اعداد عبارتند از:</a:t>
            </a:r>
          </a:p>
          <a:p>
            <a:pPr algn="just" rtl="1">
              <a:buFont typeface="Arial" panose="020B0604020202020204" pitchFamily="34" charset="0"/>
              <a:buChar char="•"/>
            </a:pPr>
            <a:r>
              <a:rPr lang="en-US" sz="2800" dirty="0">
                <a:solidFill>
                  <a:srgbClr val="212529"/>
                </a:solidFill>
                <a:latin typeface="IRANSans"/>
              </a:rPr>
              <a:t>n: </a:t>
            </a:r>
            <a:r>
              <a:rPr lang="fa-IR" sz="2800" dirty="0">
                <a:solidFill>
                  <a:srgbClr val="212529"/>
                </a:solidFill>
                <a:latin typeface="IRANSans"/>
              </a:rPr>
              <a:t>عدد کوانتومی اصلی</a:t>
            </a:r>
          </a:p>
          <a:p>
            <a:pPr algn="just" rtl="1">
              <a:buFont typeface="Arial" panose="020B0604020202020204" pitchFamily="34" charset="0"/>
              <a:buChar char="•"/>
            </a:pPr>
            <a:r>
              <a:rPr lang="en-US" sz="2800" dirty="0">
                <a:solidFill>
                  <a:srgbClr val="212529"/>
                </a:solidFill>
                <a:latin typeface="IRANSans"/>
              </a:rPr>
              <a:t>L: </a:t>
            </a:r>
            <a:r>
              <a:rPr lang="fa-IR" sz="2800" dirty="0">
                <a:solidFill>
                  <a:srgbClr val="212529"/>
                </a:solidFill>
                <a:latin typeface="IRANSans"/>
              </a:rPr>
              <a:t>عدد کوانتومی فرعی یا اوربیتالی </a:t>
            </a:r>
          </a:p>
          <a:p>
            <a:pPr algn="just" rtl="1">
              <a:buFont typeface="Arial" panose="020B0604020202020204" pitchFamily="34" charset="0"/>
              <a:buChar char="•"/>
            </a:pPr>
            <a:r>
              <a:rPr lang="en-US" sz="2800" dirty="0">
                <a:solidFill>
                  <a:srgbClr val="212529"/>
                </a:solidFill>
                <a:latin typeface="IRANSans"/>
              </a:rPr>
              <a:t>m: </a:t>
            </a:r>
            <a:r>
              <a:rPr lang="fa-IR" sz="2800" dirty="0">
                <a:solidFill>
                  <a:srgbClr val="212529"/>
                </a:solidFill>
                <a:latin typeface="IRANSans"/>
              </a:rPr>
              <a:t>عدد کوانتومی مغناطیسی</a:t>
            </a:r>
          </a:p>
          <a:p>
            <a:pPr algn="just" rtl="1">
              <a:buFont typeface="Arial" panose="020B0604020202020204" pitchFamily="34" charset="0"/>
              <a:buChar char="•"/>
            </a:pPr>
            <a:r>
              <a:rPr lang="en-US" sz="2800" dirty="0">
                <a:solidFill>
                  <a:srgbClr val="212529"/>
                </a:solidFill>
                <a:latin typeface="IRANSans"/>
              </a:rPr>
              <a:t>s: </a:t>
            </a:r>
            <a:r>
              <a:rPr lang="fa-IR" sz="2800" dirty="0">
                <a:solidFill>
                  <a:srgbClr val="212529"/>
                </a:solidFill>
                <a:latin typeface="IRANSans"/>
              </a:rPr>
              <a:t>عدد کوانتومی مغناطیسی اسپینی</a:t>
            </a:r>
          </a:p>
          <a:p>
            <a:pPr algn="just" rtl="1"/>
            <a:r>
              <a:rPr lang="fa-IR" sz="2800" dirty="0">
                <a:solidFill>
                  <a:schemeClr val="accent5"/>
                </a:solidFill>
                <a:latin typeface="IRANSans"/>
              </a:rPr>
              <a:t>عدد کوانتومی اصلی یا </a:t>
            </a:r>
            <a:r>
              <a:rPr lang="en-US" sz="2800" dirty="0">
                <a:solidFill>
                  <a:schemeClr val="accent5"/>
                </a:solidFill>
                <a:latin typeface="IRANSans"/>
              </a:rPr>
              <a:t>n</a:t>
            </a:r>
            <a:r>
              <a:rPr lang="en-US" sz="2800" dirty="0">
                <a:solidFill>
                  <a:srgbClr val="212529"/>
                </a:solidFill>
                <a:latin typeface="IRANSans"/>
              </a:rPr>
              <a:t>، </a:t>
            </a:r>
            <a:r>
              <a:rPr lang="fa-IR" sz="2800" dirty="0">
                <a:solidFill>
                  <a:srgbClr val="212529"/>
                </a:solidFill>
                <a:latin typeface="IRANSans"/>
              </a:rPr>
              <a:t>نشان دهنده اندازه و انرژی اوربیتال است. منظور از اندازه اوربیتال، فاصله الکترون‌ها از هسته اتم است. هر‌چه اندازه این عدد بیشتر باشد، اندازه و انرژی اوربیتال نیز کوچک‌تر خواهد بود. تمامی الکترون‌هایی که </a:t>
            </a:r>
            <a:r>
              <a:rPr lang="en-US" sz="2800" dirty="0">
                <a:solidFill>
                  <a:srgbClr val="212529"/>
                </a:solidFill>
                <a:latin typeface="IRANSans"/>
              </a:rPr>
              <a:t>n </a:t>
            </a:r>
            <a:r>
              <a:rPr lang="fa-IR" sz="2800" dirty="0">
                <a:solidFill>
                  <a:srgbClr val="212529"/>
                </a:solidFill>
                <a:latin typeface="IRANSans"/>
              </a:rPr>
              <a:t>آن‌ها با هم برابر است،‌ در فاصله‌ای یکسان از هسته اتم قرار می‌گیرند. از حل بخش </a:t>
            </a:r>
            <a:r>
              <a:rPr lang="fa-IR" sz="2800" dirty="0">
                <a:solidFill>
                  <a:schemeClr val="accent5"/>
                </a:solidFill>
                <a:latin typeface="IRANSans"/>
              </a:rPr>
              <a:t>شعاعی تابع موج </a:t>
            </a:r>
            <a:r>
              <a:rPr lang="fa-IR" sz="2800" dirty="0">
                <a:solidFill>
                  <a:srgbClr val="212529"/>
                </a:solidFill>
                <a:latin typeface="IRANSans"/>
              </a:rPr>
              <a:t>برای اتم هیدروژن  انرژی الکترون اتم هیدروژن بدست می آید. </a:t>
            </a:r>
            <a:r>
              <a:rPr lang="fa-IR" sz="2800" dirty="0">
                <a:solidFill>
                  <a:schemeClr val="accent6"/>
                </a:solidFill>
                <a:latin typeface="IRANSans"/>
              </a:rPr>
              <a:t>در این معادله انرژی الکترون فقط بستگی به </a:t>
            </a:r>
            <a:r>
              <a:rPr lang="en-US" sz="2800" dirty="0">
                <a:solidFill>
                  <a:schemeClr val="accent6"/>
                </a:solidFill>
                <a:latin typeface="IRANSans"/>
              </a:rPr>
              <a:t>n</a:t>
            </a:r>
            <a:r>
              <a:rPr lang="fa-IR" sz="2800" dirty="0">
                <a:solidFill>
                  <a:schemeClr val="accent6"/>
                </a:solidFill>
                <a:latin typeface="IRANSans"/>
              </a:rPr>
              <a:t> دارد یعنی برای اتم هیدروژن انرژی الکترون فقط بستگی به عد کوانتمی اصلی</a:t>
            </a:r>
            <a:r>
              <a:rPr lang="en-US" sz="2800" dirty="0">
                <a:solidFill>
                  <a:schemeClr val="accent6"/>
                </a:solidFill>
                <a:latin typeface="IRANSans"/>
              </a:rPr>
              <a:t>n</a:t>
            </a:r>
            <a:r>
              <a:rPr lang="fa-IR" sz="2800" dirty="0">
                <a:solidFill>
                  <a:schemeClr val="accent6"/>
                </a:solidFill>
                <a:latin typeface="IRANSans"/>
              </a:rPr>
              <a:t> دارد. </a:t>
            </a:r>
          </a:p>
        </p:txBody>
      </p:sp>
      <p:pic>
        <p:nvPicPr>
          <p:cNvPr id="4" name="Picture 3">
            <a:extLst>
              <a:ext uri="{FF2B5EF4-FFF2-40B4-BE49-F238E27FC236}">
                <a16:creationId xmlns:a16="http://schemas.microsoft.com/office/drawing/2014/main" id="{1C38DFAC-184E-478C-A0AD-5123D95A4A95}"/>
              </a:ext>
            </a:extLst>
          </p:cNvPr>
          <p:cNvPicPr>
            <a:picLocks noChangeAspect="1"/>
          </p:cNvPicPr>
          <p:nvPr/>
        </p:nvPicPr>
        <p:blipFill>
          <a:blip r:embed="rId2"/>
          <a:stretch>
            <a:fillRect/>
          </a:stretch>
        </p:blipFill>
        <p:spPr>
          <a:xfrm>
            <a:off x="521417" y="5820069"/>
            <a:ext cx="3362325" cy="857250"/>
          </a:xfrm>
          <a:prstGeom prst="rect">
            <a:avLst/>
          </a:prstGeom>
        </p:spPr>
      </p:pic>
      <p:pic>
        <p:nvPicPr>
          <p:cNvPr id="5" name="Picture 4">
            <a:extLst>
              <a:ext uri="{FF2B5EF4-FFF2-40B4-BE49-F238E27FC236}">
                <a16:creationId xmlns:a16="http://schemas.microsoft.com/office/drawing/2014/main" id="{70C1911C-C707-4E4C-A955-DB72C1939450}"/>
              </a:ext>
            </a:extLst>
          </p:cNvPr>
          <p:cNvPicPr>
            <a:picLocks noChangeAspect="1"/>
          </p:cNvPicPr>
          <p:nvPr/>
        </p:nvPicPr>
        <p:blipFill>
          <a:blip r:embed="rId3"/>
          <a:stretch>
            <a:fillRect/>
          </a:stretch>
        </p:blipFill>
        <p:spPr>
          <a:xfrm>
            <a:off x="464267" y="1409853"/>
            <a:ext cx="6838950" cy="1304925"/>
          </a:xfrm>
          <a:prstGeom prst="rect">
            <a:avLst/>
          </a:prstGeom>
        </p:spPr>
      </p:pic>
    </p:spTree>
    <p:extLst>
      <p:ext uri="{BB962C8B-B14F-4D97-AF65-F5344CB8AC3E}">
        <p14:creationId xmlns:p14="http://schemas.microsoft.com/office/powerpoint/2010/main" val="20247174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EAC6A-E2E1-4C46-A01E-30A6F7FAFF85}"/>
              </a:ext>
            </a:extLst>
          </p:cNvPr>
          <p:cNvSpPr txBox="1"/>
          <p:nvPr/>
        </p:nvSpPr>
        <p:spPr>
          <a:xfrm>
            <a:off x="0" y="0"/>
            <a:ext cx="12039600" cy="7540526"/>
          </a:xfrm>
          <a:prstGeom prst="rect">
            <a:avLst/>
          </a:prstGeom>
          <a:noFill/>
        </p:spPr>
        <p:txBody>
          <a:bodyPr wrap="square">
            <a:spAutoFit/>
          </a:bodyPr>
          <a:lstStyle/>
          <a:p>
            <a:pPr algn="just" rtl="1"/>
            <a:r>
              <a:rPr lang="en-US" sz="6000" dirty="0">
                <a:solidFill>
                  <a:schemeClr val="accent5"/>
                </a:solidFill>
                <a:latin typeface="IRANSans"/>
              </a:rPr>
              <a:t>L</a:t>
            </a:r>
            <a:r>
              <a:rPr lang="en-US" sz="6000" dirty="0">
                <a:solidFill>
                  <a:srgbClr val="212529"/>
                </a:solidFill>
                <a:latin typeface="IRANSans"/>
              </a:rPr>
              <a:t> </a:t>
            </a:r>
            <a:r>
              <a:rPr lang="fa-IR" sz="2400" dirty="0">
                <a:solidFill>
                  <a:srgbClr val="212529"/>
                </a:solidFill>
                <a:latin typeface="IRANSans"/>
              </a:rPr>
              <a:t>  : یا عدد کوانتومی فرعی: از حل معادله شرودینگر نتیجه می شود که حرکت دایره ای الکترون بدور هسته ای بگونه</a:t>
            </a:r>
            <a:r>
              <a:rPr lang="en-US" sz="2400" dirty="0">
                <a:solidFill>
                  <a:srgbClr val="212529"/>
                </a:solidFill>
                <a:latin typeface="IRANSans"/>
              </a:rPr>
              <a:t> </a:t>
            </a:r>
            <a:r>
              <a:rPr lang="fa-IR" sz="2400" dirty="0">
                <a:solidFill>
                  <a:srgbClr val="212529"/>
                </a:solidFill>
                <a:latin typeface="IRANSans"/>
              </a:rPr>
              <a:t>ای است که گشتاور زاویه ای الکترون به ازائ یک </a:t>
            </a:r>
            <a:r>
              <a:rPr lang="en-US" sz="2400" dirty="0">
                <a:solidFill>
                  <a:srgbClr val="212529"/>
                </a:solidFill>
                <a:latin typeface="IRANSans"/>
              </a:rPr>
              <a:t>n</a:t>
            </a:r>
            <a:r>
              <a:rPr lang="fa-IR" sz="2400" dirty="0">
                <a:solidFill>
                  <a:srgbClr val="212529"/>
                </a:solidFill>
                <a:latin typeface="IRANSans"/>
              </a:rPr>
              <a:t> معین هرمقداری نمی تواند باشد و مقادیر کوانتمی دارد. تفاوت آن با نظریه بور در این است که اولا در نظریه بور این یک فرض بود اما در اینجا این نتیجه از حل معادله شرودینگر بدست می آید. ثانیا، در نظریه بور فقط یک وضعیت برای هر تراز وجود داشت یعنی الکترون یا در مدار اول یا در مدار دوم ویا ... بود ولی در اینجا برای هر مدار بستگی به عدد کوانتمی اصلی(</a:t>
            </a:r>
            <a:r>
              <a:rPr lang="en-US" sz="2400" dirty="0">
                <a:solidFill>
                  <a:srgbClr val="212529"/>
                </a:solidFill>
                <a:latin typeface="IRANSans"/>
              </a:rPr>
              <a:t>n</a:t>
            </a:r>
            <a:r>
              <a:rPr lang="fa-IR" sz="2400" dirty="0">
                <a:solidFill>
                  <a:srgbClr val="212529"/>
                </a:solidFill>
                <a:latin typeface="IRANSans"/>
              </a:rPr>
              <a:t> ) تعداد </a:t>
            </a:r>
            <a:r>
              <a:rPr lang="en-US" sz="2400" dirty="0">
                <a:solidFill>
                  <a:srgbClr val="212529"/>
                </a:solidFill>
                <a:latin typeface="IRANSans"/>
              </a:rPr>
              <a:t>n</a:t>
            </a:r>
            <a:r>
              <a:rPr lang="fa-IR" sz="2400" dirty="0">
                <a:solidFill>
                  <a:srgbClr val="212529"/>
                </a:solidFill>
                <a:latin typeface="IRANSans"/>
              </a:rPr>
              <a:t>  وضعیت برای الکترون وجود دارد</a:t>
            </a:r>
            <a:r>
              <a:rPr lang="en-US" sz="2400" dirty="0">
                <a:solidFill>
                  <a:srgbClr val="212529"/>
                </a:solidFill>
                <a:latin typeface="IRANSans"/>
              </a:rPr>
              <a:t>. </a:t>
            </a:r>
            <a:r>
              <a:rPr lang="fa-IR" sz="2400" dirty="0">
                <a:solidFill>
                  <a:srgbClr val="212529"/>
                </a:solidFill>
                <a:latin typeface="IRANSans"/>
              </a:rPr>
              <a:t> مثلا برای تراز اول( </a:t>
            </a:r>
            <a:r>
              <a:rPr lang="en-US" sz="2400" dirty="0">
                <a:solidFill>
                  <a:srgbClr val="212529"/>
                </a:solidFill>
                <a:latin typeface="IRANSans"/>
              </a:rPr>
              <a:t>n=1</a:t>
            </a:r>
            <a:r>
              <a:rPr lang="fa-IR" sz="2400" dirty="0">
                <a:solidFill>
                  <a:srgbClr val="212529"/>
                </a:solidFill>
                <a:latin typeface="IRANSans"/>
              </a:rPr>
              <a:t>) فقط یک وضعیت انرژی وجود دارد(  </a:t>
            </a:r>
            <a:r>
              <a:rPr lang="en-US" sz="2400" dirty="0">
                <a:solidFill>
                  <a:srgbClr val="212529"/>
                </a:solidFill>
                <a:latin typeface="IRANSans"/>
              </a:rPr>
              <a:t>1s</a:t>
            </a:r>
            <a:r>
              <a:rPr lang="fa-IR" sz="2400" dirty="0">
                <a:solidFill>
                  <a:srgbClr val="212529"/>
                </a:solidFill>
                <a:latin typeface="IRANSans"/>
              </a:rPr>
              <a:t>)، برای تراز دوم (  </a:t>
            </a:r>
            <a:r>
              <a:rPr lang="en-US" sz="2400" dirty="0">
                <a:solidFill>
                  <a:srgbClr val="212529"/>
                </a:solidFill>
                <a:latin typeface="IRANSans"/>
              </a:rPr>
              <a:t>n=2</a:t>
            </a:r>
            <a:r>
              <a:rPr lang="fa-IR" sz="2400" dirty="0">
                <a:solidFill>
                  <a:srgbClr val="212529"/>
                </a:solidFill>
                <a:latin typeface="IRANSans"/>
              </a:rPr>
              <a:t>) دو وضعیت وجود دارد که برای اتم هیدروژن این دو وضعیت، انرژی یکسانی دارند: حالتهای </a:t>
            </a:r>
            <a:r>
              <a:rPr lang="en-US" sz="2400" dirty="0">
                <a:solidFill>
                  <a:srgbClr val="212529"/>
                </a:solidFill>
                <a:latin typeface="IRANSans"/>
              </a:rPr>
              <a:t>s</a:t>
            </a:r>
            <a:r>
              <a:rPr lang="fa-IR" sz="2400" dirty="0">
                <a:solidFill>
                  <a:srgbClr val="212529"/>
                </a:solidFill>
                <a:latin typeface="IRANSans"/>
              </a:rPr>
              <a:t> و </a:t>
            </a:r>
            <a:r>
              <a:rPr lang="en-US" sz="2400" dirty="0">
                <a:solidFill>
                  <a:srgbClr val="212529"/>
                </a:solidFill>
                <a:latin typeface="IRANSans"/>
              </a:rPr>
              <a:t>P</a:t>
            </a:r>
            <a:r>
              <a:rPr lang="fa-IR" sz="2400" dirty="0">
                <a:solidFill>
                  <a:srgbClr val="212529"/>
                </a:solidFill>
                <a:latin typeface="IRANSans"/>
              </a:rPr>
              <a:t>  یعنی(   </a:t>
            </a:r>
            <a:r>
              <a:rPr lang="en-US" sz="2400" dirty="0">
                <a:solidFill>
                  <a:srgbClr val="212529"/>
                </a:solidFill>
                <a:latin typeface="IRANSans"/>
              </a:rPr>
              <a:t>2s, 2p</a:t>
            </a:r>
            <a:r>
              <a:rPr lang="fa-IR" sz="2400" dirty="0">
                <a:solidFill>
                  <a:srgbClr val="212529"/>
                </a:solidFill>
                <a:latin typeface="IRANSans"/>
              </a:rPr>
              <a:t>)</a:t>
            </a:r>
            <a:r>
              <a:rPr lang="en-US" sz="2400" dirty="0">
                <a:solidFill>
                  <a:srgbClr val="212529"/>
                </a:solidFill>
                <a:latin typeface="IRANSans"/>
              </a:rPr>
              <a:t>,</a:t>
            </a:r>
            <a:r>
              <a:rPr lang="fa-IR" sz="2400" dirty="0">
                <a:solidFill>
                  <a:srgbClr val="212529"/>
                </a:solidFill>
                <a:latin typeface="IRANSans"/>
              </a:rPr>
              <a:t>و...  و تازه برای وضعیت (</a:t>
            </a:r>
            <a:r>
              <a:rPr lang="en-US" sz="2400" dirty="0">
                <a:solidFill>
                  <a:srgbClr val="212529"/>
                </a:solidFill>
                <a:latin typeface="IRANSans"/>
              </a:rPr>
              <a:t>p</a:t>
            </a:r>
            <a:r>
              <a:rPr lang="fa-IR" sz="2400" dirty="0">
                <a:solidFill>
                  <a:srgbClr val="212529"/>
                </a:solidFill>
                <a:latin typeface="IRANSans"/>
              </a:rPr>
              <a:t> یا  </a:t>
            </a:r>
            <a:r>
              <a:rPr lang="en-US" sz="2400" dirty="0">
                <a:solidFill>
                  <a:srgbClr val="212529"/>
                </a:solidFill>
                <a:latin typeface="IRANSans"/>
              </a:rPr>
              <a:t>2p</a:t>
            </a:r>
            <a:r>
              <a:rPr lang="fa-IR" sz="2400" dirty="0">
                <a:solidFill>
                  <a:srgbClr val="212529"/>
                </a:solidFill>
                <a:latin typeface="IRANSans"/>
              </a:rPr>
              <a:t> ) سه حالت  با انرژیهای یکسان وجود دارد(  </a:t>
            </a:r>
            <a:r>
              <a:rPr lang="en-US" sz="2400" dirty="0">
                <a:solidFill>
                  <a:srgbClr val="212529"/>
                </a:solidFill>
                <a:latin typeface="IRANSans"/>
              </a:rPr>
              <a:t>2px, 2py, 2pz</a:t>
            </a:r>
            <a:r>
              <a:rPr lang="fa-IR" sz="2400" dirty="0">
                <a:solidFill>
                  <a:srgbClr val="212529"/>
                </a:solidFill>
                <a:latin typeface="IRANSans"/>
              </a:rPr>
              <a:t>).  برای  تراز سوم(  </a:t>
            </a:r>
            <a:r>
              <a:rPr lang="en-US" sz="2400" dirty="0">
                <a:solidFill>
                  <a:srgbClr val="212529"/>
                </a:solidFill>
                <a:latin typeface="IRANSans"/>
              </a:rPr>
              <a:t>n=3</a:t>
            </a:r>
            <a:r>
              <a:rPr lang="fa-IR" sz="2400" dirty="0">
                <a:solidFill>
                  <a:srgbClr val="212529"/>
                </a:solidFill>
                <a:latin typeface="IRANSans"/>
              </a:rPr>
              <a:t>)، 3 وضعیت متفاوت یعنی وضعیتهای </a:t>
            </a:r>
            <a:r>
              <a:rPr lang="en-US" sz="2400" dirty="0">
                <a:solidFill>
                  <a:srgbClr val="212529"/>
                </a:solidFill>
                <a:latin typeface="IRANSans"/>
              </a:rPr>
              <a:t>s</a:t>
            </a:r>
            <a:r>
              <a:rPr lang="fa-IR" sz="2400" dirty="0">
                <a:solidFill>
                  <a:srgbClr val="212529"/>
                </a:solidFill>
                <a:latin typeface="IRANSans"/>
              </a:rPr>
              <a:t> و</a:t>
            </a:r>
            <a:r>
              <a:rPr lang="en-US" sz="2400" dirty="0">
                <a:solidFill>
                  <a:srgbClr val="212529"/>
                </a:solidFill>
                <a:latin typeface="IRANSans"/>
              </a:rPr>
              <a:t>p</a:t>
            </a:r>
            <a:r>
              <a:rPr lang="fa-IR" sz="2400" dirty="0">
                <a:solidFill>
                  <a:srgbClr val="212529"/>
                </a:solidFill>
                <a:latin typeface="IRANSans"/>
              </a:rPr>
              <a:t> و </a:t>
            </a:r>
            <a:r>
              <a:rPr lang="en-US" sz="2400" dirty="0">
                <a:solidFill>
                  <a:srgbClr val="212529"/>
                </a:solidFill>
                <a:latin typeface="IRANSans"/>
              </a:rPr>
              <a:t>d</a:t>
            </a:r>
            <a:r>
              <a:rPr lang="fa-IR" sz="2400" dirty="0">
                <a:solidFill>
                  <a:srgbClr val="212529"/>
                </a:solidFill>
                <a:latin typeface="IRANSans"/>
              </a:rPr>
              <a:t> . برای </a:t>
            </a:r>
            <a:r>
              <a:rPr lang="en-US" sz="2400" dirty="0">
                <a:solidFill>
                  <a:srgbClr val="212529"/>
                </a:solidFill>
                <a:latin typeface="IRANSans"/>
              </a:rPr>
              <a:t>s</a:t>
            </a:r>
            <a:r>
              <a:rPr lang="fa-IR" sz="2400" dirty="0">
                <a:solidFill>
                  <a:srgbClr val="212529"/>
                </a:solidFill>
                <a:latin typeface="IRANSans"/>
              </a:rPr>
              <a:t> یک حالت ،  برای </a:t>
            </a:r>
            <a:r>
              <a:rPr lang="en-US" sz="2400" dirty="0">
                <a:solidFill>
                  <a:srgbClr val="212529"/>
                </a:solidFill>
                <a:latin typeface="IRANSans"/>
              </a:rPr>
              <a:t>p</a:t>
            </a:r>
            <a:r>
              <a:rPr lang="fa-IR" sz="2400" dirty="0">
                <a:solidFill>
                  <a:srgbClr val="212529"/>
                </a:solidFill>
                <a:latin typeface="IRANSans"/>
              </a:rPr>
              <a:t> سه حالت و برای  </a:t>
            </a:r>
            <a:r>
              <a:rPr lang="en-US" sz="2400" dirty="0">
                <a:solidFill>
                  <a:srgbClr val="212529"/>
                </a:solidFill>
                <a:latin typeface="IRANSans"/>
              </a:rPr>
              <a:t>d</a:t>
            </a:r>
            <a:r>
              <a:rPr lang="fa-IR" sz="2400" dirty="0">
                <a:solidFill>
                  <a:srgbClr val="212529"/>
                </a:solidFill>
                <a:latin typeface="IRANSans"/>
              </a:rPr>
              <a:t> پنج حالت. هرکدام از این وضعیت ها دارای یک عدد کوانتمی</a:t>
            </a:r>
            <a:r>
              <a:rPr kumimoji="0" lang="en-US" sz="24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 l</a:t>
            </a:r>
            <a:r>
              <a:rPr lang="fa-IR" sz="2400" dirty="0">
                <a:solidFill>
                  <a:srgbClr val="212529"/>
                </a:solidFill>
                <a:latin typeface="IRANSans"/>
              </a:rPr>
              <a:t> می باشد که مقادیر آن به ازائ</a:t>
            </a:r>
            <a:r>
              <a:rPr lang="en-US" sz="2400" dirty="0">
                <a:solidFill>
                  <a:srgbClr val="212529"/>
                </a:solidFill>
                <a:latin typeface="IRANSans"/>
                <a:cs typeface="Arial" panose="020B0604020202020204" pitchFamily="34" charset="0"/>
              </a:rPr>
              <a:t>n</a:t>
            </a:r>
            <a:r>
              <a:rPr lang="fa-IR" sz="2400" dirty="0">
                <a:solidFill>
                  <a:srgbClr val="212529"/>
                </a:solidFill>
                <a:latin typeface="IRANSans"/>
              </a:rPr>
              <a:t> معین عبارتند از :</a:t>
            </a:r>
            <a:r>
              <a:rPr kumimoji="0" lang="fa-IR"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 </a:t>
            </a:r>
          </a:p>
          <a:p>
            <a:pPr algn="just" rtl="1"/>
            <a:r>
              <a:rPr kumimoji="0" lang="en-US" sz="24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 l</a:t>
            </a:r>
            <a:r>
              <a:rPr kumimoji="0" lang="en-US" sz="2400" b="0" i="0" u="none" strike="noStrike" kern="1200" cap="none" spc="0" normalizeH="0" baseline="0" noProof="0" dirty="0">
                <a:ln>
                  <a:noFill/>
                </a:ln>
                <a:solidFill>
                  <a:srgbClr val="212529"/>
                </a:solidFill>
                <a:effectLst/>
                <a:uLnTx/>
                <a:uFillTx/>
                <a:latin typeface="IRANSans"/>
                <a:ea typeface="+mn-ea"/>
                <a:cs typeface="+mn-cs"/>
              </a:rPr>
              <a:t>= 0, 1, …, n-1</a:t>
            </a:r>
            <a:r>
              <a:rPr kumimoji="0" lang="en-US"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    </a:t>
            </a:r>
            <a:r>
              <a:rPr kumimoji="0" lang="fa-IR"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بنابراین </a:t>
            </a:r>
            <a:r>
              <a:rPr kumimoji="0" lang="en-US" sz="24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kumimoji="0" lang="fa-IR"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 نشان‌دهنده وضعیت یا شکل تابع موجی (شکل اوربیتال) است. وضعیتها ویا شکل‌های یک اوربیتال را با نماد‌های </a:t>
            </a:r>
            <a:r>
              <a:rPr kumimoji="0" lang="en-US" sz="2400" b="0" i="0" u="none" strike="noStrike" kern="1200" cap="none" spc="0" normalizeH="0" baseline="0" noProof="0" dirty="0">
                <a:ln>
                  <a:noFill/>
                </a:ln>
                <a:solidFill>
                  <a:srgbClr val="212529"/>
                </a:solidFill>
                <a:effectLst/>
                <a:uLnTx/>
                <a:uFillTx/>
                <a:latin typeface="IRANSans"/>
                <a:ea typeface="+mn-ea"/>
                <a:cs typeface="+mn-cs"/>
              </a:rPr>
              <a:t> </a:t>
            </a:r>
            <a:r>
              <a:rPr kumimoji="0" lang="en-US" sz="2400" b="0" i="0" u="none" strike="noStrike" kern="1200" cap="none" spc="0" normalizeH="0" baseline="0" noProof="0" dirty="0" err="1">
                <a:ln>
                  <a:noFill/>
                </a:ln>
                <a:solidFill>
                  <a:srgbClr val="212529"/>
                </a:solidFill>
                <a:effectLst/>
                <a:uLnTx/>
                <a:uFillTx/>
                <a:latin typeface="IRANSans"/>
                <a:ea typeface="+mn-ea"/>
                <a:cs typeface="+mn-cs"/>
              </a:rPr>
              <a:t>s,p,d,f</a:t>
            </a:r>
            <a:r>
              <a:rPr kumimoji="0" lang="en-US" sz="2400" b="0" i="0" u="none" strike="noStrike" kern="1200" cap="none" spc="0" normalizeH="0" baseline="0" noProof="0" dirty="0">
                <a:ln>
                  <a:noFill/>
                </a:ln>
                <a:solidFill>
                  <a:srgbClr val="212529"/>
                </a:solidFill>
                <a:effectLst/>
                <a:uLnTx/>
                <a:uFillTx/>
                <a:latin typeface="IRANSans"/>
                <a:ea typeface="+mn-ea"/>
                <a:cs typeface="+mn-cs"/>
              </a:rPr>
              <a:t>,… </a:t>
            </a:r>
            <a:r>
              <a:rPr kumimoji="0" lang="fa-IR"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نشان می‌دهند. </a:t>
            </a:r>
          </a:p>
          <a:p>
            <a:pPr algn="just" rtl="1"/>
            <a:r>
              <a:rPr lang="fa-IR" sz="2400" dirty="0">
                <a:solidFill>
                  <a:srgbClr val="212529"/>
                </a:solidFill>
                <a:latin typeface="IRANSans"/>
              </a:rPr>
              <a:t>برای یک تراز معین </a:t>
            </a:r>
            <a:r>
              <a:rPr lang="en-US" sz="2400" dirty="0">
                <a:solidFill>
                  <a:srgbClr val="212529"/>
                </a:solidFill>
                <a:latin typeface="IRANSans"/>
              </a:rPr>
              <a:t>n</a:t>
            </a:r>
            <a:r>
              <a:rPr lang="fa-IR" sz="2400" dirty="0">
                <a:solidFill>
                  <a:srgbClr val="212529"/>
                </a:solidFill>
                <a:latin typeface="IRANSans"/>
              </a:rPr>
              <a:t> ، تعداد </a:t>
            </a:r>
            <a:r>
              <a:rPr lang="en-US" sz="2400" dirty="0">
                <a:solidFill>
                  <a:srgbClr val="212529"/>
                </a:solidFill>
                <a:latin typeface="IRANSans"/>
              </a:rPr>
              <a:t> </a:t>
            </a:r>
            <a:r>
              <a:rPr lang="en-US" sz="2400" dirty="0">
                <a:effectLst/>
                <a:latin typeface="Calibri" panose="020F0502020204030204" pitchFamily="34" charset="0"/>
                <a:ea typeface="Calibri" panose="020F0502020204030204" pitchFamily="34" charset="0"/>
                <a:cs typeface="Arial" panose="020B0604020202020204" pitchFamily="34" charset="0"/>
              </a:rPr>
              <a:t>n</a:t>
            </a:r>
            <a:r>
              <a:rPr lang="en-US" sz="2400" baseline="30000" dirty="0">
                <a:effectLst/>
                <a:latin typeface="Calibri" panose="020F0502020204030204" pitchFamily="34" charset="0"/>
                <a:ea typeface="Calibri" panose="020F0502020204030204" pitchFamily="34" charset="0"/>
                <a:cs typeface="Arial" panose="020B0604020202020204" pitchFamily="34" charset="0"/>
              </a:rPr>
              <a:t>2</a:t>
            </a:r>
            <a:r>
              <a:rPr lang="en-US" sz="2400" dirty="0">
                <a:solidFill>
                  <a:srgbClr val="212529"/>
                </a:solidFill>
                <a:latin typeface="IRANSans"/>
              </a:rPr>
              <a:t> </a:t>
            </a:r>
            <a:r>
              <a:rPr lang="fa-IR" sz="2400" dirty="0">
                <a:solidFill>
                  <a:srgbClr val="212529"/>
                </a:solidFill>
                <a:latin typeface="IRANSans"/>
              </a:rPr>
              <a:t> حالت </a:t>
            </a:r>
          </a:p>
          <a:p>
            <a:pPr algn="just" rtl="1"/>
            <a:r>
              <a:rPr lang="fa-IR" sz="2400" dirty="0">
                <a:solidFill>
                  <a:srgbClr val="212529"/>
                </a:solidFill>
                <a:latin typeface="IRANSans"/>
              </a:rPr>
              <a:t>وجود دارد که  در واقع تراز بور یکی از این حالت ها را شامل می شود.</a:t>
            </a:r>
          </a:p>
          <a:p>
            <a:pPr algn="just" rtl="1"/>
            <a:r>
              <a:rPr lang="fa-IR" sz="2800" dirty="0">
                <a:solidFill>
                  <a:srgbClr val="212529"/>
                </a:solidFill>
                <a:latin typeface="IRANSans"/>
              </a:rPr>
              <a:t>   </a:t>
            </a:r>
            <a:r>
              <a:rPr lang="en-US" sz="2800" b="0" i="0" dirty="0">
                <a:solidFill>
                  <a:srgbClr val="212529"/>
                </a:solidFill>
                <a:effectLst/>
                <a:latin typeface="IRANSans"/>
              </a:rPr>
              <a:t>  </a:t>
            </a:r>
            <a:r>
              <a:rPr lang="fa-IR" sz="2800" b="0" i="0" dirty="0">
                <a:solidFill>
                  <a:srgbClr val="212529"/>
                </a:solidFill>
                <a:effectLst/>
                <a:latin typeface="IRANSans"/>
              </a:rPr>
              <a:t>         </a:t>
            </a:r>
          </a:p>
          <a:p>
            <a:pPr algn="just" rtl="1"/>
            <a:endParaRPr lang="en-US" sz="2800" b="0" i="0" dirty="0">
              <a:solidFill>
                <a:srgbClr val="212529"/>
              </a:solidFill>
              <a:effectLst/>
              <a:latin typeface="IRANSans"/>
            </a:endParaRPr>
          </a:p>
          <a:p>
            <a:pPr algn="just" rtl="1"/>
            <a:r>
              <a:rPr lang="en-US" sz="2800" b="0" i="0" dirty="0">
                <a:solidFill>
                  <a:srgbClr val="212529"/>
                </a:solidFill>
                <a:effectLst/>
                <a:latin typeface="IRANSans"/>
              </a:rPr>
              <a:t>   </a:t>
            </a:r>
          </a:p>
          <a:p>
            <a:pPr algn="just" rtl="1"/>
            <a:r>
              <a:rPr lang="en-US" sz="2800" b="0" i="0" dirty="0">
                <a:solidFill>
                  <a:srgbClr val="212529"/>
                </a:solidFill>
                <a:effectLst/>
                <a:latin typeface="IRANSans"/>
              </a:rPr>
              <a:t>    </a:t>
            </a:r>
            <a:endParaRPr lang="fa-IR" sz="2800" b="0" i="0" dirty="0">
              <a:solidFill>
                <a:srgbClr val="212529"/>
              </a:solidFill>
              <a:effectLst/>
              <a:latin typeface="IRANSans"/>
            </a:endParaRPr>
          </a:p>
        </p:txBody>
      </p:sp>
      <p:pic>
        <p:nvPicPr>
          <p:cNvPr id="4" name="Picture 3">
            <a:extLst>
              <a:ext uri="{FF2B5EF4-FFF2-40B4-BE49-F238E27FC236}">
                <a16:creationId xmlns:a16="http://schemas.microsoft.com/office/drawing/2014/main" id="{A1A86935-8411-4F47-BA05-6A0DF5149CD8}"/>
              </a:ext>
            </a:extLst>
          </p:cNvPr>
          <p:cNvPicPr>
            <a:picLocks noChangeAspect="1"/>
          </p:cNvPicPr>
          <p:nvPr/>
        </p:nvPicPr>
        <p:blipFill>
          <a:blip r:embed="rId3"/>
          <a:stretch>
            <a:fillRect/>
          </a:stretch>
        </p:blipFill>
        <p:spPr>
          <a:xfrm>
            <a:off x="152400" y="4695506"/>
            <a:ext cx="7060565" cy="722817"/>
          </a:xfrm>
          <a:prstGeom prst="rect">
            <a:avLst/>
          </a:prstGeom>
        </p:spPr>
      </p:pic>
    </p:spTree>
    <p:extLst>
      <p:ext uri="{BB962C8B-B14F-4D97-AF65-F5344CB8AC3E}">
        <p14:creationId xmlns:p14="http://schemas.microsoft.com/office/powerpoint/2010/main" val="31987701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orbitals">
            <a:extLst>
              <a:ext uri="{FF2B5EF4-FFF2-40B4-BE49-F238E27FC236}">
                <a16:creationId xmlns:a16="http://schemas.microsoft.com/office/drawing/2014/main" id="{ED2D3D46-E4DE-4923-AAAE-C60A99877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38475"/>
            <a:ext cx="777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EF1C783-F05D-4169-BB46-8FD1C6E04141}"/>
              </a:ext>
            </a:extLst>
          </p:cNvPr>
          <p:cNvPicPr>
            <a:picLocks noChangeAspect="1"/>
          </p:cNvPicPr>
          <p:nvPr/>
        </p:nvPicPr>
        <p:blipFill>
          <a:blip r:embed="rId3"/>
          <a:stretch>
            <a:fillRect/>
          </a:stretch>
        </p:blipFill>
        <p:spPr>
          <a:xfrm>
            <a:off x="-7572" y="613317"/>
            <a:ext cx="12051638" cy="2107581"/>
          </a:xfrm>
          <a:prstGeom prst="rect">
            <a:avLst/>
          </a:prstGeom>
        </p:spPr>
      </p:pic>
    </p:spTree>
    <p:extLst>
      <p:ext uri="{BB962C8B-B14F-4D97-AF65-F5344CB8AC3E}">
        <p14:creationId xmlns:p14="http://schemas.microsoft.com/office/powerpoint/2010/main" val="17386226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5A25F-7F9A-454B-BDFA-FFC677CF5F8E}"/>
              </a:ext>
            </a:extLst>
          </p:cNvPr>
          <p:cNvPicPr>
            <a:picLocks noChangeAspect="1"/>
          </p:cNvPicPr>
          <p:nvPr/>
        </p:nvPicPr>
        <p:blipFill>
          <a:blip r:embed="rId2"/>
          <a:stretch>
            <a:fillRect/>
          </a:stretch>
        </p:blipFill>
        <p:spPr>
          <a:xfrm>
            <a:off x="141515" y="167364"/>
            <a:ext cx="11400063" cy="6690636"/>
          </a:xfrm>
          <a:prstGeom prst="rect">
            <a:avLst/>
          </a:prstGeom>
        </p:spPr>
      </p:pic>
    </p:spTree>
    <p:extLst>
      <p:ext uri="{BB962C8B-B14F-4D97-AF65-F5344CB8AC3E}">
        <p14:creationId xmlns:p14="http://schemas.microsoft.com/office/powerpoint/2010/main" val="26799580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1DDDB-8AFC-482D-8161-4B6270354503}"/>
              </a:ext>
            </a:extLst>
          </p:cNvPr>
          <p:cNvSpPr txBox="1"/>
          <p:nvPr/>
        </p:nvSpPr>
        <p:spPr>
          <a:xfrm>
            <a:off x="-1" y="145445"/>
            <a:ext cx="11944667" cy="3539430"/>
          </a:xfrm>
          <a:prstGeom prst="rect">
            <a:avLst/>
          </a:prstGeom>
          <a:noFill/>
        </p:spPr>
        <p:txBody>
          <a:bodyPr wrap="square">
            <a:spAutoFit/>
          </a:bodyPr>
          <a:lstStyle/>
          <a:p>
            <a:pPr algn="r" rtl="1"/>
            <a:r>
              <a:rPr lang="fa-IR" sz="1800" dirty="0">
                <a:solidFill>
                  <a:srgbClr val="212529"/>
                </a:solidFill>
                <a:latin typeface="IRANSans"/>
              </a:rPr>
              <a:t>            : </a:t>
            </a:r>
            <a:r>
              <a:rPr lang="fa-IR" sz="2800" dirty="0">
                <a:solidFill>
                  <a:srgbClr val="212529"/>
                </a:solidFill>
                <a:latin typeface="IRANSans"/>
              </a:rPr>
              <a:t>عدد کوانتمی مغناطیسی</a:t>
            </a:r>
          </a:p>
          <a:p>
            <a:pPr algn="r" rtl="1"/>
            <a:r>
              <a:rPr lang="fa-IR" sz="2800" dirty="0">
                <a:solidFill>
                  <a:srgbClr val="212529"/>
                </a:solidFill>
                <a:latin typeface="IRANSans"/>
              </a:rPr>
              <a:t> از حل معادله شرودینگر نتیجه می شود که نتنها گشتاور زاویه ای کل الکترون(</a:t>
            </a:r>
            <a:r>
              <a:rPr kumimoji="0" lang="en-US" sz="28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lang="fa-IR" sz="2800" dirty="0">
                <a:solidFill>
                  <a:srgbClr val="212529"/>
                </a:solidFill>
                <a:latin typeface="IRANSans"/>
              </a:rPr>
              <a:t> ) کوانتیده است، بلکه سهم گشتاور زاویه ای الکترون در هر راستای معین ( مثلا راستای محور</a:t>
            </a:r>
            <a:r>
              <a:rPr lang="en-US" sz="2800" dirty="0">
                <a:solidFill>
                  <a:srgbClr val="212529"/>
                </a:solidFill>
                <a:latin typeface="IRANSans"/>
              </a:rPr>
              <a:t>z</a:t>
            </a:r>
            <a:r>
              <a:rPr lang="fa-IR" sz="2800" dirty="0">
                <a:solidFill>
                  <a:srgbClr val="212529"/>
                </a:solidFill>
                <a:latin typeface="IRANSans"/>
              </a:rPr>
              <a:t>  ) نیز کوانتیده است. به ازائ </a:t>
            </a:r>
            <a:r>
              <a:rPr kumimoji="0" lang="en-US" sz="28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lang="fa-IR" sz="2800" dirty="0">
                <a:solidFill>
                  <a:srgbClr val="212529"/>
                </a:solidFill>
                <a:latin typeface="IRANSans"/>
              </a:rPr>
              <a:t> معین تعداد    ( </a:t>
            </a:r>
            <a:r>
              <a:rPr lang="en-US" sz="2800" dirty="0">
                <a:solidFill>
                  <a:srgbClr val="212529"/>
                </a:solidFill>
                <a:latin typeface="IRANSans"/>
              </a:rPr>
              <a:t>2 </a:t>
            </a:r>
            <a:r>
              <a:rPr kumimoji="0" lang="en-US" sz="28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lang="en-US" sz="2800" dirty="0">
                <a:solidFill>
                  <a:srgbClr val="212529"/>
                </a:solidFill>
                <a:latin typeface="IRANSans"/>
              </a:rPr>
              <a:t> + 1</a:t>
            </a:r>
            <a:r>
              <a:rPr lang="fa-IR" sz="2800" dirty="0">
                <a:solidFill>
                  <a:srgbClr val="212529"/>
                </a:solidFill>
                <a:latin typeface="IRANSans"/>
              </a:rPr>
              <a:t>) حالت برای هر وضعیت الکترون وجود دارد که گشتاور زاویه ای کل برای آنها باهم برابر است (           </a:t>
            </a:r>
            <a:r>
              <a:rPr lang="en-US" sz="2800" dirty="0">
                <a:solidFill>
                  <a:srgbClr val="212529"/>
                </a:solidFill>
                <a:latin typeface="IRANSans"/>
              </a:rPr>
              <a:t>      </a:t>
            </a:r>
            <a:r>
              <a:rPr lang="fa-IR" sz="2800" dirty="0">
                <a:solidFill>
                  <a:srgbClr val="212529"/>
                </a:solidFill>
                <a:latin typeface="IRANSans"/>
              </a:rPr>
              <a:t> ).  این حالت ها تا زمانیکه اتم تحت تاثیرهیچ میدانی خارجی نباشد، انرژی یکسانی دارند اما وقتی یک میدان خارجی بر یک اتم اعمال شود با توجه به نحوه برهمکنش هر کدام از این حالتها با میدان خارجی، گشتاور زاویه ای آن در راستای میدان (بطور قراردادی محور </a:t>
            </a:r>
            <a:r>
              <a:rPr lang="en-US" sz="2800" dirty="0">
                <a:solidFill>
                  <a:srgbClr val="212529"/>
                </a:solidFill>
                <a:latin typeface="IRANSans"/>
              </a:rPr>
              <a:t>z</a:t>
            </a:r>
            <a:r>
              <a:rPr lang="fa-IR" sz="2800" dirty="0">
                <a:solidFill>
                  <a:srgbClr val="212529"/>
                </a:solidFill>
                <a:latin typeface="IRANSans"/>
              </a:rPr>
              <a:t> انتخاب می شود) ، مقادیر کوانتمی از             از        تا        - خواهد داشت.   </a:t>
            </a:r>
            <a:endParaRPr lang="en-US" sz="2800" dirty="0"/>
          </a:p>
        </p:txBody>
      </p:sp>
      <p:pic>
        <p:nvPicPr>
          <p:cNvPr id="2" name="Picture 1">
            <a:extLst>
              <a:ext uri="{FF2B5EF4-FFF2-40B4-BE49-F238E27FC236}">
                <a16:creationId xmlns:a16="http://schemas.microsoft.com/office/drawing/2014/main" id="{6D1AC733-8CF3-4ACB-829E-56CE17888723}"/>
              </a:ext>
            </a:extLst>
          </p:cNvPr>
          <p:cNvPicPr>
            <a:picLocks noChangeAspect="1"/>
          </p:cNvPicPr>
          <p:nvPr/>
        </p:nvPicPr>
        <p:blipFill>
          <a:blip r:embed="rId2"/>
          <a:stretch>
            <a:fillRect/>
          </a:stretch>
        </p:blipFill>
        <p:spPr>
          <a:xfrm>
            <a:off x="11382691" y="144145"/>
            <a:ext cx="561975" cy="495300"/>
          </a:xfrm>
          <a:prstGeom prst="rect">
            <a:avLst/>
          </a:prstGeom>
        </p:spPr>
      </p:pic>
      <p:pic>
        <p:nvPicPr>
          <p:cNvPr id="10" name="Picture 9">
            <a:extLst>
              <a:ext uri="{FF2B5EF4-FFF2-40B4-BE49-F238E27FC236}">
                <a16:creationId xmlns:a16="http://schemas.microsoft.com/office/drawing/2014/main" id="{1F911169-C03C-43ED-9FCA-5D507C57A129}"/>
              </a:ext>
            </a:extLst>
          </p:cNvPr>
          <p:cNvPicPr>
            <a:picLocks noChangeAspect="1"/>
          </p:cNvPicPr>
          <p:nvPr/>
        </p:nvPicPr>
        <p:blipFill>
          <a:blip r:embed="rId3"/>
          <a:stretch>
            <a:fillRect/>
          </a:stretch>
        </p:blipFill>
        <p:spPr>
          <a:xfrm>
            <a:off x="6849813" y="1915160"/>
            <a:ext cx="1800829" cy="484361"/>
          </a:xfrm>
          <a:prstGeom prst="rect">
            <a:avLst/>
          </a:prstGeom>
        </p:spPr>
      </p:pic>
      <p:pic>
        <p:nvPicPr>
          <p:cNvPr id="12" name="Picture 11">
            <a:extLst>
              <a:ext uri="{FF2B5EF4-FFF2-40B4-BE49-F238E27FC236}">
                <a16:creationId xmlns:a16="http://schemas.microsoft.com/office/drawing/2014/main" id="{F85573EA-86E9-4F95-B460-1CEA2F1CFA07}"/>
              </a:ext>
            </a:extLst>
          </p:cNvPr>
          <p:cNvPicPr>
            <a:picLocks noChangeAspect="1"/>
          </p:cNvPicPr>
          <p:nvPr/>
        </p:nvPicPr>
        <p:blipFill>
          <a:blip r:embed="rId4"/>
          <a:stretch>
            <a:fillRect/>
          </a:stretch>
        </p:blipFill>
        <p:spPr>
          <a:xfrm>
            <a:off x="4323872" y="3191838"/>
            <a:ext cx="1114425" cy="409575"/>
          </a:xfrm>
          <a:prstGeom prst="rect">
            <a:avLst/>
          </a:prstGeom>
        </p:spPr>
      </p:pic>
      <p:pic>
        <p:nvPicPr>
          <p:cNvPr id="14" name="Picture 13">
            <a:extLst>
              <a:ext uri="{FF2B5EF4-FFF2-40B4-BE49-F238E27FC236}">
                <a16:creationId xmlns:a16="http://schemas.microsoft.com/office/drawing/2014/main" id="{EC358DE6-267F-4230-9D21-C40D0FF62FA3}"/>
              </a:ext>
            </a:extLst>
          </p:cNvPr>
          <p:cNvPicPr>
            <a:picLocks noChangeAspect="1"/>
          </p:cNvPicPr>
          <p:nvPr/>
        </p:nvPicPr>
        <p:blipFill>
          <a:blip r:embed="rId5"/>
          <a:stretch>
            <a:fillRect/>
          </a:stretch>
        </p:blipFill>
        <p:spPr>
          <a:xfrm>
            <a:off x="3275647" y="3191838"/>
            <a:ext cx="581025" cy="514350"/>
          </a:xfrm>
          <a:prstGeom prst="rect">
            <a:avLst/>
          </a:prstGeom>
        </p:spPr>
      </p:pic>
      <p:pic>
        <p:nvPicPr>
          <p:cNvPr id="16" name="Picture 15">
            <a:extLst>
              <a:ext uri="{FF2B5EF4-FFF2-40B4-BE49-F238E27FC236}">
                <a16:creationId xmlns:a16="http://schemas.microsoft.com/office/drawing/2014/main" id="{6CF793C5-E321-4DA8-BC11-14AFE754F098}"/>
              </a:ext>
            </a:extLst>
          </p:cNvPr>
          <p:cNvPicPr>
            <a:picLocks noChangeAspect="1"/>
          </p:cNvPicPr>
          <p:nvPr/>
        </p:nvPicPr>
        <p:blipFill>
          <a:blip r:embed="rId5"/>
          <a:stretch>
            <a:fillRect/>
          </a:stretch>
        </p:blipFill>
        <p:spPr>
          <a:xfrm>
            <a:off x="2227422" y="3171825"/>
            <a:ext cx="581025" cy="514350"/>
          </a:xfrm>
          <a:prstGeom prst="rect">
            <a:avLst/>
          </a:prstGeom>
        </p:spPr>
      </p:pic>
      <p:pic>
        <p:nvPicPr>
          <p:cNvPr id="18" name="Picture 17">
            <a:extLst>
              <a:ext uri="{FF2B5EF4-FFF2-40B4-BE49-F238E27FC236}">
                <a16:creationId xmlns:a16="http://schemas.microsoft.com/office/drawing/2014/main" id="{1DBD5901-2C22-4572-A3DB-256E60BBA5B4}"/>
              </a:ext>
            </a:extLst>
          </p:cNvPr>
          <p:cNvPicPr>
            <a:picLocks noChangeAspect="1"/>
          </p:cNvPicPr>
          <p:nvPr/>
        </p:nvPicPr>
        <p:blipFill>
          <a:blip r:embed="rId6"/>
          <a:stretch>
            <a:fillRect/>
          </a:stretch>
        </p:blipFill>
        <p:spPr>
          <a:xfrm>
            <a:off x="1156514" y="2526468"/>
            <a:ext cx="4084559" cy="4303731"/>
          </a:xfrm>
          <a:prstGeom prst="rect">
            <a:avLst/>
          </a:prstGeom>
        </p:spPr>
      </p:pic>
    </p:spTree>
    <p:extLst>
      <p:ext uri="{BB962C8B-B14F-4D97-AF65-F5344CB8AC3E}">
        <p14:creationId xmlns:p14="http://schemas.microsoft.com/office/powerpoint/2010/main" val="32065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41744"/>
            <a:ext cx="12192000" cy="4708981"/>
          </a:xfrm>
          <a:prstGeom prst="rect">
            <a:avLst/>
          </a:prstGeom>
        </p:spPr>
        <p:txBody>
          <a:bodyPr wrap="square">
            <a:spAutoFit/>
          </a:bodyPr>
          <a:lstStyle/>
          <a:p>
            <a:pPr algn="just" rtl="1"/>
            <a:r>
              <a:rPr lang="fa-IR" sz="2400" dirty="0"/>
              <a:t>پلانک فرض کرد که می توان معادله حرکت نوررا برای مجموعه‌ای از نوسانگرهای هماهنگ در همه بسامدهای ممکن در نظر گرفت. او می‌خواست با این فرض معادله‌ای برای طیف تابش جسم سیاه به دست بیاورد. در این بین برای بدست آوردن جواب یکتا فرض کرد که انرژی هر </a:t>
            </a:r>
            <a:r>
              <a:rPr lang="en-US" sz="2400" dirty="0"/>
              <a:t>N </a:t>
            </a:r>
            <a:r>
              <a:rPr lang="fa-IR" sz="2400" dirty="0"/>
              <a:t>نوسانگر هماهنگ به‌جای پذیرش مقادیر پیوسته، تنها مقادیر گسسته‌ای را اختیار می‌کند. او نشان داد که برای اینکه بتوان از این روش قانون جابجایی وین را بدست آورد، لازم است که این واحدهای کوچک انرژی با بسامد نوسانگرهای هماهنگ متناسب باشد. این رابطه امروزه به نام رابطه پلانک شناخته می‌شود.</a:t>
            </a:r>
          </a:p>
          <a:p>
            <a:pPr algn="just"/>
            <a:r>
              <a:rPr lang="en-US" sz="3600" dirty="0">
                <a:cs typeface="+mj-cs"/>
              </a:rPr>
              <a:t>E= </a:t>
            </a:r>
            <a:r>
              <a:rPr lang="en-US" sz="3600" dirty="0" err="1">
                <a:cs typeface="+mj-cs"/>
              </a:rPr>
              <a:t>h</a:t>
            </a:r>
            <a:r>
              <a:rPr lang="en-US" sz="3600" i="1" dirty="0" err="1">
                <a:cs typeface="+mj-cs"/>
              </a:rPr>
              <a:t>v</a:t>
            </a:r>
            <a:r>
              <a:rPr lang="en-US" sz="3600" i="1" dirty="0">
                <a:cs typeface="+mj-cs"/>
              </a:rPr>
              <a:t>          ,                          </a:t>
            </a:r>
            <a:endParaRPr lang="fa-IR" sz="3600" i="1" dirty="0">
              <a:cs typeface="+mj-cs"/>
            </a:endParaRPr>
          </a:p>
          <a:p>
            <a:pPr algn="just" rtl="1"/>
            <a:endParaRPr lang="fa-IR" sz="2400" dirty="0"/>
          </a:p>
          <a:p>
            <a:pPr algn="just" rtl="1"/>
            <a:r>
              <a:rPr lang="fa-IR" sz="2400" dirty="0"/>
              <a:t>در این فرمول </a:t>
            </a:r>
            <a:r>
              <a:rPr lang="en-US" sz="2400" dirty="0"/>
              <a:t>h </a:t>
            </a:r>
            <a:r>
              <a:rPr lang="fa-IR" sz="2400" dirty="0"/>
              <a:t>را ثابت پلانک می‌نامیم. ثابت</a:t>
            </a:r>
            <a:r>
              <a:rPr lang="en-US" sz="2400" dirty="0"/>
              <a:t> </a:t>
            </a:r>
            <a:r>
              <a:rPr lang="fa-IR" sz="2400" dirty="0"/>
              <a:t>پلانک، یک ثابت طبیعی در فیزیک است که بیان کننده اندازه کوچک‌ترین واحد انتقال انرژی و از مفاهیم اساسی در مکانیک کوانتومی است. این ثابت به اسم ماکس پلانک فیزیکدان آلمانی نامیده شده است که در سال ۱۹۰۰ میلادی آن را کشف کرد. </a:t>
            </a:r>
          </a:p>
          <a:p>
            <a:pPr algn="just" rtl="1"/>
            <a:r>
              <a:rPr lang="fa-IR" sz="2400" dirty="0"/>
              <a:t> </a:t>
            </a:r>
            <a:endParaRPr lang="en-US" sz="2400" dirty="0"/>
          </a:p>
        </p:txBody>
      </p:sp>
      <p:pic>
        <p:nvPicPr>
          <p:cNvPr id="3" name="Picture 2"/>
          <p:cNvPicPr>
            <a:picLocks noChangeAspect="1"/>
          </p:cNvPicPr>
          <p:nvPr/>
        </p:nvPicPr>
        <p:blipFill>
          <a:blip r:embed="rId2"/>
          <a:stretch>
            <a:fillRect/>
          </a:stretch>
        </p:blipFill>
        <p:spPr>
          <a:xfrm>
            <a:off x="3769178" y="2496234"/>
            <a:ext cx="5459307" cy="353844"/>
          </a:xfrm>
          <a:prstGeom prst="rect">
            <a:avLst/>
          </a:prstGeom>
        </p:spPr>
      </p:pic>
    </p:spTree>
    <p:extLst>
      <p:ext uri="{BB962C8B-B14F-4D97-AF65-F5344CB8AC3E}">
        <p14:creationId xmlns:p14="http://schemas.microsoft.com/office/powerpoint/2010/main" val="36077263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79CB9-511D-4548-AEEE-413A74350371}"/>
              </a:ext>
            </a:extLst>
          </p:cNvPr>
          <p:cNvSpPr txBox="1"/>
          <p:nvPr/>
        </p:nvSpPr>
        <p:spPr>
          <a:xfrm>
            <a:off x="1393902" y="779914"/>
            <a:ext cx="9921797" cy="707886"/>
          </a:xfrm>
          <a:prstGeom prst="rect">
            <a:avLst/>
          </a:prstGeom>
          <a:noFill/>
        </p:spPr>
        <p:txBody>
          <a:bodyPr wrap="square">
            <a:spAutoFit/>
          </a:bodyPr>
          <a:lstStyle/>
          <a:p>
            <a:pPr algn="r" rtl="1"/>
            <a:r>
              <a:rPr lang="fa-IR" sz="4000" dirty="0">
                <a:solidFill>
                  <a:srgbClr val="212529"/>
                </a:solidFill>
                <a:latin typeface="IRANSans"/>
              </a:rPr>
              <a:t>عدد کوانتمی مغناطیسی اسپینی :     </a:t>
            </a:r>
            <a:r>
              <a:rPr lang="en-US" sz="4000" dirty="0">
                <a:solidFill>
                  <a:srgbClr val="212529"/>
                </a:solidFill>
                <a:latin typeface="IRANSans"/>
              </a:rPr>
              <a:t>         </a:t>
            </a:r>
            <a:r>
              <a:rPr lang="fa-IR" sz="4000" dirty="0">
                <a:solidFill>
                  <a:srgbClr val="212529"/>
                </a:solidFill>
                <a:latin typeface="IRANSans"/>
              </a:rPr>
              <a:t> </a:t>
            </a:r>
            <a:r>
              <a:rPr lang="en-US" sz="4000" dirty="0">
                <a:solidFill>
                  <a:srgbClr val="212529"/>
                </a:solidFill>
                <a:latin typeface="IRANSans"/>
              </a:rPr>
              <a:t>         </a:t>
            </a:r>
            <a:r>
              <a:rPr lang="en-US" sz="4000" dirty="0" err="1">
                <a:solidFill>
                  <a:srgbClr val="212529"/>
                </a:solidFill>
                <a:latin typeface="IRANSans"/>
              </a:rPr>
              <a:t>mS</a:t>
            </a:r>
            <a:r>
              <a:rPr lang="en-US" sz="4000" dirty="0">
                <a:solidFill>
                  <a:srgbClr val="212529"/>
                </a:solidFill>
                <a:latin typeface="IRANSans"/>
              </a:rPr>
              <a:t>=</a:t>
            </a:r>
            <a:endParaRPr lang="fa-IR" sz="4000" dirty="0">
              <a:solidFill>
                <a:srgbClr val="212529"/>
              </a:solidFill>
              <a:latin typeface="IRANSans"/>
            </a:endParaRPr>
          </a:p>
        </p:txBody>
      </p:sp>
      <p:pic>
        <p:nvPicPr>
          <p:cNvPr id="4" name="Picture 3">
            <a:extLst>
              <a:ext uri="{FF2B5EF4-FFF2-40B4-BE49-F238E27FC236}">
                <a16:creationId xmlns:a16="http://schemas.microsoft.com/office/drawing/2014/main" id="{08A5FBD0-7EF0-407E-9F5A-2BA0322DBE10}"/>
              </a:ext>
            </a:extLst>
          </p:cNvPr>
          <p:cNvPicPr>
            <a:picLocks noChangeAspect="1"/>
          </p:cNvPicPr>
          <p:nvPr/>
        </p:nvPicPr>
        <p:blipFill>
          <a:blip r:embed="rId2"/>
          <a:stretch>
            <a:fillRect/>
          </a:stretch>
        </p:blipFill>
        <p:spPr>
          <a:xfrm>
            <a:off x="4130540" y="584692"/>
            <a:ext cx="1343837" cy="1098329"/>
          </a:xfrm>
          <a:prstGeom prst="rect">
            <a:avLst/>
          </a:prstGeom>
        </p:spPr>
      </p:pic>
    </p:spTree>
    <p:extLst>
      <p:ext uri="{BB962C8B-B14F-4D97-AF65-F5344CB8AC3E}">
        <p14:creationId xmlns:p14="http://schemas.microsoft.com/office/powerpoint/2010/main" val="17008224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276" y="598716"/>
            <a:ext cx="6915532" cy="4103914"/>
          </a:xfrm>
          <a:prstGeom prst="rect">
            <a:avLst/>
          </a:prstGeom>
        </p:spPr>
      </p:pic>
      <p:sp>
        <p:nvSpPr>
          <p:cNvPr id="3" name="Rectangle 2"/>
          <p:cNvSpPr/>
          <p:nvPr/>
        </p:nvSpPr>
        <p:spPr>
          <a:xfrm>
            <a:off x="6823256" y="0"/>
            <a:ext cx="5246914" cy="6124754"/>
          </a:xfrm>
          <a:prstGeom prst="rect">
            <a:avLst/>
          </a:prstGeom>
        </p:spPr>
        <p:txBody>
          <a:bodyPr wrap="square">
            <a:spAutoFit/>
          </a:bodyPr>
          <a:lstStyle/>
          <a:p>
            <a:pPr algn="r" rtl="1"/>
            <a:r>
              <a:rPr lang="fa-IR" sz="2800" dirty="0"/>
              <a:t>با توجه به  این شکل ها، اوربیتال </a:t>
            </a:r>
            <a:r>
              <a:rPr lang="en-US" sz="2800" dirty="0"/>
              <a:t>s </a:t>
            </a:r>
            <a:r>
              <a:rPr lang="fa-IR" sz="2800" dirty="0"/>
              <a:t>کروی بوده و تنها به یک صورت می‌تواند در فضا قرار گیرد. اما مثلا اوربیتال </a:t>
            </a:r>
            <a:r>
              <a:rPr lang="en-US" sz="2800" dirty="0"/>
              <a:t>p </a:t>
            </a:r>
            <a:r>
              <a:rPr lang="fa-IR" sz="2800" dirty="0"/>
              <a:t>می‌تواند هم در راستای محور </a:t>
            </a:r>
            <a:r>
              <a:rPr lang="en-US" sz="2800" dirty="0"/>
              <a:t>z </a:t>
            </a:r>
            <a:r>
              <a:rPr lang="fa-IR" sz="2800" dirty="0"/>
              <a:t>و هم در راستای محورهای </a:t>
            </a:r>
            <a:r>
              <a:rPr lang="en-US" sz="2800" dirty="0"/>
              <a:t>x, y </a:t>
            </a:r>
            <a:r>
              <a:rPr lang="fa-IR" sz="2800" dirty="0"/>
              <a:t>جهت‌گیری کند. از این رو به عدد سومی تحت عنوان </a:t>
            </a:r>
            <a:r>
              <a:rPr lang="en-US" sz="2800" dirty="0"/>
              <a:t>m </a:t>
            </a:r>
            <a:r>
              <a:rPr lang="fa-IR" sz="2800" dirty="0"/>
              <a:t>یا عدد کوانتومی مغناطیسی نیازمندیم تا این جهت‌گیری اوربیتال‌ها را نشان دهیم. بنابراین عدد </a:t>
            </a:r>
            <a:r>
              <a:rPr lang="en-US" sz="2800" dirty="0"/>
              <a:t>m </a:t>
            </a:r>
            <a:r>
              <a:rPr lang="fa-IR" sz="2800" dirty="0"/>
              <a:t>جهت‌گیری اوربیتال را در فضا نشان می‌دهد. عدد کوانتومی مغناطیسیِ یک اوربیتال، بین </a:t>
            </a:r>
            <a:r>
              <a:rPr lang="en-US" sz="2800" dirty="0"/>
              <a:t>-L </a:t>
            </a:r>
            <a:r>
              <a:rPr lang="fa-IR" sz="2800" dirty="0"/>
              <a:t>و </a:t>
            </a:r>
            <a:r>
              <a:rPr lang="en-US" sz="2800" dirty="0"/>
              <a:t>+L </a:t>
            </a:r>
            <a:r>
              <a:rPr lang="fa-IR" sz="2800" dirty="0"/>
              <a:t>قرار دارد. برای نمونه اعداد کوانتومی مغناطیسی برای اوربیتال </a:t>
            </a:r>
            <a:r>
              <a:rPr lang="en-US" sz="2800" dirty="0"/>
              <a:t>p </a:t>
            </a:r>
            <a:r>
              <a:rPr lang="fa-IR" sz="2800" dirty="0"/>
              <a:t>که </a:t>
            </a:r>
            <a:r>
              <a:rPr lang="en-US" sz="2800" dirty="0"/>
              <a:t>L </a:t>
            </a:r>
            <a:r>
              <a:rPr lang="fa-IR" sz="2800" dirty="0"/>
              <a:t>مربوط با آن ۱ است، برابر با 1+,1,0- در نظر گرفته می‌شوند.</a:t>
            </a:r>
            <a:endParaRPr lang="en-US" sz="2800" dirty="0"/>
          </a:p>
        </p:txBody>
      </p:sp>
    </p:spTree>
    <p:extLst>
      <p:ext uri="{BB962C8B-B14F-4D97-AF65-F5344CB8AC3E}">
        <p14:creationId xmlns:p14="http://schemas.microsoft.com/office/powerpoint/2010/main" val="35278161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D33F25-11E2-488B-9C24-738586B42B30}"/>
              </a:ext>
            </a:extLst>
          </p:cNvPr>
          <p:cNvSpPr txBox="1"/>
          <p:nvPr/>
        </p:nvSpPr>
        <p:spPr>
          <a:xfrm>
            <a:off x="0" y="694174"/>
            <a:ext cx="12192000" cy="3539430"/>
          </a:xfrm>
          <a:prstGeom prst="rect">
            <a:avLst/>
          </a:prstGeom>
          <a:noFill/>
        </p:spPr>
        <p:txBody>
          <a:bodyPr wrap="square">
            <a:spAutoFit/>
          </a:bodyPr>
          <a:lstStyle/>
          <a:p>
            <a:pPr algn="just" rtl="1"/>
            <a:r>
              <a:rPr lang="fa-IR" sz="1800" dirty="0">
                <a:solidFill>
                  <a:srgbClr val="212529"/>
                </a:solidFill>
                <a:latin typeface="IRANSans"/>
              </a:rPr>
              <a:t> </a:t>
            </a:r>
            <a:r>
              <a:rPr lang="fa-IR" sz="3200" dirty="0">
                <a:solidFill>
                  <a:srgbClr val="212529"/>
                </a:solidFill>
                <a:latin typeface="IRANSans"/>
              </a:rPr>
              <a:t>در نظریه بور الکترون روی مدارمعینی با شعاع ثابت( مثلا برای مدار اول با شعاع </a:t>
            </a:r>
            <a:r>
              <a:rPr lang="en-US" sz="3200" dirty="0">
                <a:effectLst/>
                <a:latin typeface="Calibri" panose="020F0502020204030204" pitchFamily="34" charset="0"/>
                <a:ea typeface="Calibri" panose="020F0502020204030204" pitchFamily="34" charset="0"/>
                <a:cs typeface="Arial" panose="020B0604020202020204" pitchFamily="34" charset="0"/>
              </a:rPr>
              <a:t>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و برای مدارهای بالاتر با شعاع </a:t>
            </a:r>
            <a:r>
              <a:rPr lang="en-US" sz="3200" dirty="0">
                <a:effectLst/>
                <a:latin typeface="Calibri" panose="020F0502020204030204" pitchFamily="34" charset="0"/>
                <a:ea typeface="Calibri" panose="020F0502020204030204" pitchFamily="34" charset="0"/>
                <a:cs typeface="Arial" panose="020B0604020202020204" pitchFamily="34" charset="0"/>
              </a:rPr>
              <a:t>n</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در گردش است در حالی که نظریه کوانتمی، الکترون را بوسیله اوربیتالی توصیف می کند که این اوربیتال حداکثر احتمال حضور الکترون رادر فاصله ای برابر با شعاع بور از هسته نسبت می دهد و همچنین برای نقاط کوچکتر از</a:t>
            </a:r>
            <a:r>
              <a:rPr lang="en-US" sz="3200" dirty="0">
                <a:effectLst/>
                <a:latin typeface="Calibri" panose="020F0502020204030204" pitchFamily="34" charset="0"/>
                <a:ea typeface="Calibri" panose="020F0502020204030204" pitchFamily="34" charset="0"/>
                <a:cs typeface="Arial" panose="020B0604020202020204" pitchFamily="34" charset="0"/>
              </a:rPr>
              <a:t> 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و یا بزرگتر از</a:t>
            </a:r>
            <a:r>
              <a:rPr lang="en-US" sz="3200" dirty="0">
                <a:effectLst/>
                <a:latin typeface="Calibri" panose="020F0502020204030204" pitchFamily="34" charset="0"/>
                <a:ea typeface="Calibri" panose="020F0502020204030204" pitchFamily="34" charset="0"/>
                <a:cs typeface="Arial" panose="020B0604020202020204" pitchFamily="34" charset="0"/>
              </a:rPr>
              <a:t> 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نیز احتمالات معینی را بیان می کند. بطورکلی در هرجایی که نمودار تابع توزیع شعاعی تنها دارای یک ماکزیمم است (  </a:t>
            </a:r>
            <a:r>
              <a:rPr lang="en-US" sz="3200" dirty="0">
                <a:solidFill>
                  <a:srgbClr val="212529"/>
                </a:solidFill>
                <a:latin typeface="IRANSans"/>
              </a:rPr>
              <a:t> 1s, 2p, 3d, …</a:t>
            </a:r>
            <a:r>
              <a:rPr lang="fa-IR" sz="3200" dirty="0">
                <a:solidFill>
                  <a:srgbClr val="212529"/>
                </a:solidFill>
                <a:latin typeface="IRANSans"/>
              </a:rPr>
              <a:t> ) بالاترین احتمال یافتن الکترون در فواصل </a:t>
            </a:r>
            <a:r>
              <a:rPr lang="en-US" sz="3200" dirty="0">
                <a:effectLst/>
                <a:latin typeface="Calibri" panose="020F0502020204030204" pitchFamily="34" charset="0"/>
                <a:ea typeface="Calibri" panose="020F0502020204030204" pitchFamily="34" charset="0"/>
                <a:cs typeface="Arial" panose="020B0604020202020204" pitchFamily="34" charset="0"/>
              </a:rPr>
              <a:t>n</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یعنی شعاع مدارهای الکترون در نظریه  ساده بور دیده می شود.</a:t>
            </a:r>
            <a:endParaRPr lang="en-US" sz="3200" dirty="0"/>
          </a:p>
        </p:txBody>
      </p:sp>
    </p:spTree>
    <p:extLst>
      <p:ext uri="{BB962C8B-B14F-4D97-AF65-F5344CB8AC3E}">
        <p14:creationId xmlns:p14="http://schemas.microsoft.com/office/powerpoint/2010/main" val="37040324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4743" y="755694"/>
            <a:ext cx="6096000" cy="5509200"/>
          </a:xfrm>
          <a:prstGeom prst="rect">
            <a:avLst/>
          </a:prstGeom>
        </p:spPr>
        <p:txBody>
          <a:bodyPr>
            <a:spAutoFit/>
          </a:bodyPr>
          <a:lstStyle/>
          <a:p>
            <a:pPr algn="just" rtl="1"/>
            <a:r>
              <a:rPr lang="fa-IR" sz="3200" dirty="0"/>
              <a:t>اگر الکترون را به صورت‌ یک کره در نظر بگیریم،‌ با استفاده از ۳ عدد معرفی شده در بالا می‌تواند جهت حرکت آن را در فضا مشخص کرد. اما این الکترون، به دور خودش نیز در حال چرخش است. این چرخش را با عدد کوانتومی اسپینی یا </a:t>
            </a:r>
            <a:r>
              <a:rPr lang="en-US" sz="3200" dirty="0" err="1"/>
              <a:t>ms</a:t>
            </a:r>
            <a:r>
              <a:rPr lang="en-US" sz="3200" dirty="0"/>
              <a:t> </a:t>
            </a:r>
            <a:r>
              <a:rPr lang="fa-IR" sz="3200" dirty="0"/>
              <a:t>نشان می‌دهند. بنابراین یک الکترون می‌تواند تنها ساعتگرد (</a:t>
            </a:r>
            <a:r>
              <a:rPr lang="en-US" sz="3200" dirty="0"/>
              <a:t>s=-1/2) </a:t>
            </a:r>
            <a:r>
              <a:rPr lang="fa-IR" sz="3200" dirty="0"/>
              <a:t>و یا پادساعتگرد (</a:t>
            </a:r>
            <a:r>
              <a:rPr lang="en-US" sz="3200" dirty="0"/>
              <a:t>s=+1/2) </a:t>
            </a:r>
            <a:r>
              <a:rPr lang="fa-IR" sz="3200" dirty="0"/>
              <a:t>چرخش کند. در شکل زیر چرخش الکترون در این دو حالت نشان داده شده است.</a:t>
            </a:r>
            <a:endParaRPr lang="en-US" sz="3200" dirty="0"/>
          </a:p>
        </p:txBody>
      </p:sp>
      <p:pic>
        <p:nvPicPr>
          <p:cNvPr id="3" name="Picture 2"/>
          <p:cNvPicPr>
            <a:picLocks noChangeAspect="1"/>
          </p:cNvPicPr>
          <p:nvPr/>
        </p:nvPicPr>
        <p:blipFill>
          <a:blip r:embed="rId2"/>
          <a:stretch>
            <a:fillRect/>
          </a:stretch>
        </p:blipFill>
        <p:spPr>
          <a:xfrm>
            <a:off x="-108775" y="1719262"/>
            <a:ext cx="5012789" cy="3832452"/>
          </a:xfrm>
          <a:prstGeom prst="rect">
            <a:avLst/>
          </a:prstGeom>
        </p:spPr>
      </p:pic>
    </p:spTree>
    <p:extLst>
      <p:ext uri="{BB962C8B-B14F-4D97-AF65-F5344CB8AC3E}">
        <p14:creationId xmlns:p14="http://schemas.microsoft.com/office/powerpoint/2010/main" val="18907682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352" y="239210"/>
            <a:ext cx="10792505" cy="3108543"/>
          </a:xfrm>
          <a:prstGeom prst="rect">
            <a:avLst/>
          </a:prstGeom>
        </p:spPr>
        <p:txBody>
          <a:bodyPr wrap="square">
            <a:spAutoFit/>
          </a:bodyPr>
          <a:lstStyle/>
          <a:p>
            <a:pPr algn="r" rtl="1"/>
            <a:r>
              <a:rPr lang="fa-IR" sz="2800" dirty="0">
                <a:solidFill>
                  <a:schemeClr val="accent5"/>
                </a:solidFill>
              </a:rPr>
              <a:t>شکل اوربیتال</a:t>
            </a:r>
          </a:p>
          <a:p>
            <a:pPr algn="just" rtl="1"/>
            <a:r>
              <a:rPr lang="fa-IR" sz="2800" dirty="0"/>
              <a:t>در هر لایه یا به عبارتی در هر </a:t>
            </a:r>
            <a:r>
              <a:rPr lang="en-US" sz="2800" dirty="0"/>
              <a:t>n، </a:t>
            </a:r>
            <a:r>
              <a:rPr lang="fa-IR" sz="2800" dirty="0"/>
              <a:t>تعداد </a:t>
            </a:r>
            <a:r>
              <a:rPr lang="en-US" sz="2800" dirty="0"/>
              <a:t>n-1 </a:t>
            </a:r>
            <a:r>
              <a:rPr lang="fa-IR" sz="2800" dirty="0"/>
              <a:t>اوربیتال متفاوت می‌تواند قرار گیرد. برای نمونه در لایه اول تنها اوربیتال </a:t>
            </a:r>
            <a:r>
              <a:rPr lang="en-US" sz="2800" dirty="0"/>
              <a:t>l=0 </a:t>
            </a:r>
            <a:r>
              <a:rPr lang="fa-IR" sz="2800" dirty="0"/>
              <a:t>یا همان اوربیتال کروی وجود دارد. در </a:t>
            </a:r>
            <a:r>
              <a:rPr lang="en-US" sz="2800" dirty="0"/>
              <a:t>n=2 </a:t>
            </a:r>
            <a:r>
              <a:rPr lang="fa-IR" sz="2800" dirty="0"/>
              <a:t>دو اوربیتالِ کرویِ (</a:t>
            </a:r>
            <a:r>
              <a:rPr lang="en-US" sz="2800" dirty="0"/>
              <a:t>l=0) </a:t>
            </a:r>
            <a:r>
              <a:rPr lang="fa-IR" sz="2800" dirty="0"/>
              <a:t>و دمبلی (</a:t>
            </a:r>
            <a:r>
              <a:rPr lang="en-US" sz="2800" dirty="0"/>
              <a:t>l=1) </a:t>
            </a:r>
            <a:r>
              <a:rPr lang="fa-IR" sz="2800" dirty="0"/>
              <a:t>می‌توانند قرار گیرند. از طرفی اوربیتال کروی تنها به یک شکل می‌تواند در فضا قرار گیرد،‌ از این رو </a:t>
            </a:r>
            <a:r>
              <a:rPr lang="en-US" sz="2800" dirty="0"/>
              <a:t>m </a:t>
            </a:r>
            <a:r>
              <a:rPr lang="fa-IR" sz="2800" dirty="0"/>
              <a:t>آن تنها برابر با ۰ می‌تواند باشد. این در حالی است که اوربیتال دمبلی به ۳ شکل می‌تواند در فضا قرار گیرد، در نتیجه </a:t>
            </a:r>
            <a:r>
              <a:rPr lang="en-US" sz="2800" dirty="0"/>
              <a:t>m=-1,0,+1 </a:t>
            </a:r>
            <a:r>
              <a:rPr lang="fa-IR" sz="2800" dirty="0"/>
              <a:t>است. شکل زیر دو اوربیتال </a:t>
            </a:r>
            <a:r>
              <a:rPr lang="en-US" sz="2800" dirty="0"/>
              <a:t>s </a:t>
            </a:r>
            <a:r>
              <a:rPr lang="fa-IR" sz="2800" dirty="0"/>
              <a:t>و </a:t>
            </a:r>
            <a:r>
              <a:rPr lang="en-US" sz="2800" dirty="0"/>
              <a:t>p </a:t>
            </a:r>
            <a:r>
              <a:rPr lang="fa-IR" sz="2800" dirty="0"/>
              <a:t>را نشان می‌دهد.</a:t>
            </a:r>
            <a:endParaRPr lang="en-US" sz="2800" dirty="0"/>
          </a:p>
        </p:txBody>
      </p:sp>
      <p:pic>
        <p:nvPicPr>
          <p:cNvPr id="3" name="Picture 2"/>
          <p:cNvPicPr>
            <a:picLocks noChangeAspect="1"/>
          </p:cNvPicPr>
          <p:nvPr/>
        </p:nvPicPr>
        <p:blipFill>
          <a:blip r:embed="rId2"/>
          <a:stretch>
            <a:fillRect/>
          </a:stretch>
        </p:blipFill>
        <p:spPr>
          <a:xfrm>
            <a:off x="904352" y="3512683"/>
            <a:ext cx="10323583" cy="2855459"/>
          </a:xfrm>
          <a:prstGeom prst="rect">
            <a:avLst/>
          </a:prstGeom>
        </p:spPr>
      </p:pic>
    </p:spTree>
    <p:extLst>
      <p:ext uri="{BB962C8B-B14F-4D97-AF65-F5344CB8AC3E}">
        <p14:creationId xmlns:p14="http://schemas.microsoft.com/office/powerpoint/2010/main" val="18260780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9" y="291797"/>
            <a:ext cx="11734799" cy="6740307"/>
          </a:xfrm>
          <a:prstGeom prst="rect">
            <a:avLst/>
          </a:prstGeom>
        </p:spPr>
        <p:txBody>
          <a:bodyPr wrap="square">
            <a:spAutoFit/>
          </a:bodyPr>
          <a:lstStyle/>
          <a:p>
            <a:pPr algn="just" rtl="1"/>
            <a:r>
              <a:rPr lang="fa-IR" sz="3600" dirty="0"/>
              <a:t>به همین صورت اعداد هر اوربیتال معلوم می‌شوند. برای نمونه اوربیتال </a:t>
            </a:r>
            <a:r>
              <a:rPr lang="en-US" sz="3600" dirty="0"/>
              <a:t>p (</a:t>
            </a:r>
            <a:r>
              <a:rPr lang="fa-IR" sz="3600" dirty="0"/>
              <a:t>یا همان دمبلی) را در نظر بگیرید که در لایه سوم قرار گرفته است. برای این اوربیتال اعداد کوانتومی به‌صورت زیر هستند.</a:t>
            </a:r>
          </a:p>
          <a:p>
            <a:pPr algn="just" rtl="1"/>
            <a:endParaRPr lang="fa-IR" sz="3600" dirty="0"/>
          </a:p>
          <a:p>
            <a:pPr algn="just" rtl="1"/>
            <a:r>
              <a:rPr lang="en-US" sz="3600" dirty="0"/>
              <a:t>n=3</a:t>
            </a:r>
          </a:p>
          <a:p>
            <a:pPr algn="just" rtl="1"/>
            <a:r>
              <a:rPr lang="en-US" sz="3600" dirty="0"/>
              <a:t>L=1</a:t>
            </a:r>
          </a:p>
          <a:p>
            <a:pPr algn="just" rtl="1"/>
            <a:r>
              <a:rPr lang="en-US" sz="3600" dirty="0"/>
              <a:t>m=-1,0,+1</a:t>
            </a:r>
          </a:p>
          <a:p>
            <a:pPr algn="just" rtl="1"/>
            <a:endParaRPr lang="en-US" sz="3600" dirty="0"/>
          </a:p>
          <a:p>
            <a:pPr algn="just" rtl="1"/>
            <a:r>
              <a:rPr lang="fa-IR" sz="3600" dirty="0"/>
              <a:t>توجه داشته باشید که عدد کوانتومی اسپینی برای یک الکترون تعریف می‌شود، به همین دلیل این عدد در بالا ارائه نشده. اوربیتال‌های با </a:t>
            </a:r>
            <a:r>
              <a:rPr lang="en-US" sz="3600" dirty="0"/>
              <a:t>l=1 (</a:t>
            </a:r>
            <a:r>
              <a:rPr lang="fa-IR" sz="3600" dirty="0"/>
              <a:t>اوربیتال </a:t>
            </a:r>
            <a:r>
              <a:rPr lang="en-US" sz="3600" dirty="0"/>
              <a:t>p) </a:t>
            </a:r>
            <a:r>
              <a:rPr lang="fa-IR" sz="3600" dirty="0"/>
              <a:t>به بالا دارای شکل‌هایی بسیار پیچیده هستند که به‌صورت‌ گوناگونی می‌توانند در فضا قرار گیرند.</a:t>
            </a:r>
            <a:endParaRPr lang="en-US" sz="3600" dirty="0"/>
          </a:p>
        </p:txBody>
      </p:sp>
    </p:spTree>
    <p:extLst>
      <p:ext uri="{BB962C8B-B14F-4D97-AF65-F5344CB8AC3E}">
        <p14:creationId xmlns:p14="http://schemas.microsoft.com/office/powerpoint/2010/main" val="15387502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86" y="242892"/>
            <a:ext cx="12104914" cy="523220"/>
          </a:xfrm>
          <a:prstGeom prst="rect">
            <a:avLst/>
          </a:prstGeom>
        </p:spPr>
        <p:txBody>
          <a:bodyPr wrap="square">
            <a:spAutoFit/>
          </a:bodyPr>
          <a:lstStyle/>
          <a:p>
            <a:pPr algn="just" rtl="1"/>
            <a:r>
              <a:rPr lang="fa-IR" sz="2800" dirty="0"/>
              <a:t>در جدول زیر ترتیب لایه‌ها و زیرلایه‌ها  (اوربیتال‌ها) برای چهار لایه اول ارائه شده است.</a:t>
            </a:r>
            <a:endParaRPr lang="en-US" sz="2800" dirty="0"/>
          </a:p>
        </p:txBody>
      </p:sp>
      <p:pic>
        <p:nvPicPr>
          <p:cNvPr id="3" name="Picture 2"/>
          <p:cNvPicPr>
            <a:picLocks noChangeAspect="1"/>
          </p:cNvPicPr>
          <p:nvPr/>
        </p:nvPicPr>
        <p:blipFill>
          <a:blip r:embed="rId2"/>
          <a:stretch>
            <a:fillRect/>
          </a:stretch>
        </p:blipFill>
        <p:spPr>
          <a:xfrm>
            <a:off x="87086" y="946628"/>
            <a:ext cx="7896907" cy="5443499"/>
          </a:xfrm>
          <a:prstGeom prst="rect">
            <a:avLst/>
          </a:prstGeom>
        </p:spPr>
      </p:pic>
      <p:sp>
        <p:nvSpPr>
          <p:cNvPr id="4" name="Rectangle 3"/>
          <p:cNvSpPr/>
          <p:nvPr/>
        </p:nvSpPr>
        <p:spPr>
          <a:xfrm>
            <a:off x="8360227" y="766112"/>
            <a:ext cx="3483429" cy="6001643"/>
          </a:xfrm>
          <a:prstGeom prst="rect">
            <a:avLst/>
          </a:prstGeom>
        </p:spPr>
        <p:txBody>
          <a:bodyPr wrap="square">
            <a:spAutoFit/>
          </a:bodyPr>
          <a:lstStyle/>
          <a:p>
            <a:pPr algn="just" rtl="1"/>
            <a:r>
              <a:rPr lang="fa-IR" sz="2400" dirty="0"/>
              <a:t>در جدول بالا ستونی تحت عنوان تعداد الکترون‌ها وجود دارد. این ستون ظرفیت تعداد الکترون‌های قرار گرفته در هر اوربیتال را نشان می‌دهد. برای نمونه اوربیتال </a:t>
            </a:r>
            <a:r>
              <a:rPr lang="en-US" sz="2400" dirty="0"/>
              <a:t>p </a:t>
            </a:r>
            <a:r>
              <a:rPr lang="fa-IR" sz="2400" dirty="0"/>
              <a:t>در سه‌ جهت می‌تواند در فضا قرار گیرد. از طرفی در هرکدام از این حالات ۲ الکترون می‌تواند در اوربیتال مذکور وجود داشته باشد؛ بنابراین ظرفیت این اوربیتال برابر با ۶=۳×۲ است. البته ظرفیت هر اوربیتال با عدد </a:t>
            </a:r>
            <a:r>
              <a:rPr lang="en-US" sz="2400" dirty="0"/>
              <a:t>L </a:t>
            </a:r>
            <a:r>
              <a:rPr lang="fa-IR" sz="2400" dirty="0"/>
              <a:t>را می‌توان با استفاده از فرمولِ </a:t>
            </a:r>
            <a:endParaRPr lang="en-US" sz="2400" dirty="0"/>
          </a:p>
          <a:p>
            <a:pPr algn="just" rtl="1"/>
            <a:r>
              <a:rPr lang="fa-IR" sz="2400" dirty="0"/>
              <a:t>    </a:t>
            </a:r>
          </a:p>
          <a:p>
            <a:pPr algn="just" rtl="1"/>
            <a:endParaRPr lang="en-US" sz="2400" dirty="0"/>
          </a:p>
          <a:p>
            <a:pPr algn="just" rtl="1"/>
            <a:r>
              <a:rPr lang="fa-IR" sz="2400" dirty="0"/>
              <a:t>نیز بدست آورد.</a:t>
            </a:r>
            <a:endParaRPr lang="en-US" sz="2400" dirty="0"/>
          </a:p>
        </p:txBody>
      </p:sp>
      <p:pic>
        <p:nvPicPr>
          <p:cNvPr id="6" name="Picture 5"/>
          <p:cNvPicPr>
            <a:picLocks noChangeAspect="1"/>
          </p:cNvPicPr>
          <p:nvPr/>
        </p:nvPicPr>
        <p:blipFill>
          <a:blip r:embed="rId3"/>
          <a:stretch>
            <a:fillRect/>
          </a:stretch>
        </p:blipFill>
        <p:spPr>
          <a:xfrm>
            <a:off x="8784771" y="5631699"/>
            <a:ext cx="1317170" cy="616797"/>
          </a:xfrm>
          <a:prstGeom prst="rect">
            <a:avLst/>
          </a:prstGeom>
        </p:spPr>
      </p:pic>
    </p:spTree>
    <p:extLst>
      <p:ext uri="{BB962C8B-B14F-4D97-AF65-F5344CB8AC3E}">
        <p14:creationId xmlns:p14="http://schemas.microsoft.com/office/powerpoint/2010/main" val="15621677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515" y="167364"/>
            <a:ext cx="11400063" cy="6690636"/>
          </a:xfrm>
          <a:prstGeom prst="rect">
            <a:avLst/>
          </a:prstGeom>
        </p:spPr>
      </p:pic>
    </p:spTree>
    <p:extLst>
      <p:ext uri="{BB962C8B-B14F-4D97-AF65-F5344CB8AC3E}">
        <p14:creationId xmlns:p14="http://schemas.microsoft.com/office/powerpoint/2010/main" val="30015152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1371" y="523276"/>
            <a:ext cx="8752115" cy="6126480"/>
          </a:xfrm>
          <a:prstGeom prst="rect">
            <a:avLst/>
          </a:prstGeom>
        </p:spPr>
      </p:pic>
    </p:spTree>
    <p:extLst>
      <p:ext uri="{BB962C8B-B14F-4D97-AF65-F5344CB8AC3E}">
        <p14:creationId xmlns:p14="http://schemas.microsoft.com/office/powerpoint/2010/main" val="33988115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028" y="378215"/>
            <a:ext cx="11767457" cy="6740307"/>
          </a:xfrm>
          <a:prstGeom prst="rect">
            <a:avLst/>
          </a:prstGeom>
        </p:spPr>
        <p:txBody>
          <a:bodyPr wrap="square">
            <a:spAutoFit/>
          </a:bodyPr>
          <a:lstStyle/>
          <a:p>
            <a:pPr algn="just" rtl="1"/>
            <a:r>
              <a:rPr lang="fa-IR" dirty="0"/>
              <a:t> </a:t>
            </a:r>
            <a:r>
              <a:rPr lang="en-US" dirty="0"/>
              <a:t>                        </a:t>
            </a:r>
            <a:r>
              <a:rPr lang="fa-IR" sz="2800" dirty="0"/>
              <a:t>احتمال حضور الکترون در واحد حجم است و هنوز بایستی در حجم ضرب شود تا خود احتمال حضور الکترون را نتیجه دهد. بنابراین اندازه حجم نیز در تعیین بزرگی احتمال حضور الکترون موثر است، در حالیکه </a:t>
            </a:r>
            <a:r>
              <a:rPr lang="en-US" sz="2800" dirty="0"/>
              <a:t>        </a:t>
            </a:r>
            <a:r>
              <a:rPr lang="fa-IR" sz="2800" dirty="0"/>
              <a:t> فاکتور اندازه حجم در تعیین مقدار احتمال حضور الکترون را در نظر نمی گیرد. بعبارت دیگر یک منطقه از فضا ممکن است  </a:t>
            </a:r>
            <a:r>
              <a:rPr lang="en-US" sz="2800" dirty="0"/>
              <a:t>     </a:t>
            </a:r>
            <a:r>
              <a:rPr lang="fa-IR" sz="2800" dirty="0"/>
              <a:t>نسبتا کوچکی داشته باشد، اما بعلت حجم بزرگتر و تاثیر بیشتر آن احتمال حضور الکترون بالایی در کل آن منطقه وجود داشته باشد. با افزایش فاصله نسبت به هسته، فضای امکان پذیر برای الکترون افزایش می یابد و برای بررسی احتمال حضور الکترون در یک فاصله بخصوص از هسته علاوه بر احتمال حضور الکترون در هر نقطه از آن فاصله، بایستی تعداد نقاط در آن فاصله نیز در نظر گرفته شود. نقاط با یک فاصله مشخص از هسته در واقع نقاط روی یک پوسته کروی یا سطح یک کره با مرکزیت هسته و با شعاع برابر همان فاصله نقاط از هسته هستند که بزرگی مساحت سطح کره یعنی </a:t>
            </a:r>
            <a:r>
              <a:rPr lang="en-US" sz="3200" dirty="0">
                <a:effectLst/>
                <a:latin typeface="Calibri" panose="020F0502020204030204" pitchFamily="34" charset="0"/>
                <a:ea typeface="Calibri" panose="020F0502020204030204" pitchFamily="34" charset="0"/>
                <a:cs typeface="Arial" panose="020B0604020202020204" pitchFamily="34" charset="0"/>
              </a:rPr>
              <a:t>4</a:t>
            </a:r>
            <a:r>
              <a:rPr lang="en-US" sz="3200" dirty="0">
                <a:effectLst/>
                <a:latin typeface="Calibri" panose="020F0502020204030204" pitchFamily="34" charset="0"/>
                <a:ea typeface="Calibri" panose="020F0502020204030204" pitchFamily="34" charset="0"/>
                <a:cs typeface="Calibri" panose="020F0502020204030204" pitchFamily="34" charset="0"/>
              </a:rPr>
              <a:t>π</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1800" baseline="30000" dirty="0">
                <a:effectLst/>
                <a:latin typeface="Calibri" panose="020F0502020204030204" pitchFamily="34" charset="0"/>
                <a:ea typeface="Calibri" panose="020F0502020204030204" pitchFamily="34" charset="0"/>
                <a:cs typeface="Arial" panose="020B0604020202020204" pitchFamily="34" charset="0"/>
              </a:rPr>
              <a:t> </a:t>
            </a:r>
            <a:r>
              <a:rPr lang="fa-IR" sz="1800" baseline="30000" dirty="0">
                <a:effectLst/>
                <a:latin typeface="Calibri" panose="020F0502020204030204" pitchFamily="34" charset="0"/>
                <a:ea typeface="Calibri" panose="020F0502020204030204" pitchFamily="34" charset="0"/>
                <a:cs typeface="Arial" panose="020B0604020202020204" pitchFamily="34" charset="0"/>
              </a:rPr>
              <a:t> </a:t>
            </a:r>
            <a:r>
              <a:rPr lang="en-US" sz="1800" baseline="30000" dirty="0">
                <a:effectLst/>
                <a:latin typeface="Calibri" panose="020F0502020204030204" pitchFamily="34" charset="0"/>
                <a:ea typeface="Calibri" panose="020F0502020204030204" pitchFamily="34" charset="0"/>
                <a:cs typeface="Arial" panose="020B0604020202020204" pitchFamily="34" charset="0"/>
              </a:rPr>
              <a:t>    </a:t>
            </a:r>
            <a:r>
              <a:rPr lang="fa-IR" sz="1800" baseline="30000" dirty="0">
                <a:effectLst/>
                <a:latin typeface="Calibri" panose="020F0502020204030204" pitchFamily="34" charset="0"/>
                <a:ea typeface="Calibri" panose="020F0502020204030204" pitchFamily="34" charset="0"/>
                <a:cs typeface="Arial" panose="020B0604020202020204" pitchFamily="34" charset="0"/>
              </a:rPr>
              <a:t> </a:t>
            </a:r>
            <a:r>
              <a:rPr lang="fa-IR" sz="2800" dirty="0"/>
              <a:t>بیانگر بزرگی تعداد نقاط روی پوسته کروی خواهد بود. بنابراین بزرگی </a:t>
            </a:r>
            <a:r>
              <a:rPr lang="en-US" sz="2800" dirty="0"/>
              <a:t>       </a:t>
            </a:r>
            <a:r>
              <a:rPr lang="fa-IR" sz="2800" dirty="0"/>
              <a:t> بیانگر بزرگی احتمال حضور الکترون بر روی پوسته های کروی خواهد بود و نمودار آن بر حسب </a:t>
            </a:r>
            <a:r>
              <a:rPr lang="en-US" sz="2800" dirty="0"/>
              <a:t>r ( </a:t>
            </a:r>
            <a:r>
              <a:rPr lang="fa-IR" sz="2800" dirty="0"/>
              <a:t>فاصله الکترون از هسته) نحوه تغییراتش بر حسب فاصله نسبت به هسته را نمایش خواهد داد. این نمودار برای تعیین موقعیت نواحی غلیظ یا پر الکترون ابر الکترونی  بعلت دخالت دادن اثر بزرگی حجم بهتر از نمودار مجذور تابع موجی است</a:t>
            </a:r>
            <a:endParaRPr lang="en-US" sz="2800" dirty="0"/>
          </a:p>
        </p:txBody>
      </p:sp>
      <p:pic>
        <p:nvPicPr>
          <p:cNvPr id="3" name="Picture 2"/>
          <p:cNvPicPr>
            <a:picLocks noChangeAspect="1"/>
          </p:cNvPicPr>
          <p:nvPr/>
        </p:nvPicPr>
        <p:blipFill>
          <a:blip r:embed="rId2"/>
          <a:stretch>
            <a:fillRect/>
          </a:stretch>
        </p:blipFill>
        <p:spPr>
          <a:xfrm>
            <a:off x="10827204" y="368036"/>
            <a:ext cx="552450" cy="504825"/>
          </a:xfrm>
          <a:prstGeom prst="rect">
            <a:avLst/>
          </a:prstGeom>
        </p:spPr>
      </p:pic>
      <p:pic>
        <p:nvPicPr>
          <p:cNvPr id="4" name="Picture 3"/>
          <p:cNvPicPr>
            <a:picLocks noChangeAspect="1"/>
          </p:cNvPicPr>
          <p:nvPr/>
        </p:nvPicPr>
        <p:blipFill>
          <a:blip r:embed="rId2"/>
          <a:stretch>
            <a:fillRect/>
          </a:stretch>
        </p:blipFill>
        <p:spPr>
          <a:xfrm>
            <a:off x="7692118" y="1162730"/>
            <a:ext cx="552450" cy="504825"/>
          </a:xfrm>
          <a:prstGeom prst="rect">
            <a:avLst/>
          </a:prstGeom>
        </p:spPr>
      </p:pic>
      <p:pic>
        <p:nvPicPr>
          <p:cNvPr id="5" name="Picture 4"/>
          <p:cNvPicPr>
            <a:picLocks noChangeAspect="1"/>
          </p:cNvPicPr>
          <p:nvPr/>
        </p:nvPicPr>
        <p:blipFill>
          <a:blip r:embed="rId2"/>
          <a:stretch>
            <a:fillRect/>
          </a:stretch>
        </p:blipFill>
        <p:spPr>
          <a:xfrm>
            <a:off x="3886201" y="1673746"/>
            <a:ext cx="458692" cy="419150"/>
          </a:xfrm>
          <a:prstGeom prst="rect">
            <a:avLst/>
          </a:prstGeom>
        </p:spPr>
      </p:pic>
      <p:pic>
        <p:nvPicPr>
          <p:cNvPr id="6" name="Picture 5"/>
          <p:cNvPicPr>
            <a:picLocks noChangeAspect="1"/>
          </p:cNvPicPr>
          <p:nvPr/>
        </p:nvPicPr>
        <p:blipFill>
          <a:blip r:embed="rId3"/>
          <a:stretch>
            <a:fillRect/>
          </a:stretch>
        </p:blipFill>
        <p:spPr>
          <a:xfrm>
            <a:off x="4115547" y="4660379"/>
            <a:ext cx="876300" cy="523875"/>
          </a:xfrm>
          <a:prstGeom prst="rect">
            <a:avLst/>
          </a:prstGeom>
        </p:spPr>
      </p:pic>
    </p:spTree>
    <p:extLst>
      <p:ext uri="{BB962C8B-B14F-4D97-AF65-F5344CB8AC3E}">
        <p14:creationId xmlns:p14="http://schemas.microsoft.com/office/powerpoint/2010/main" val="262018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31425" y="786470"/>
            <a:ext cx="5200339" cy="4865030"/>
          </a:xfrm>
          <a:prstGeom prst="rect">
            <a:avLst/>
          </a:prstGeom>
        </p:spPr>
      </p:pic>
      <p:pic>
        <p:nvPicPr>
          <p:cNvPr id="4" name="Picture 3">
            <a:extLst>
              <a:ext uri="{FF2B5EF4-FFF2-40B4-BE49-F238E27FC236}">
                <a16:creationId xmlns:a16="http://schemas.microsoft.com/office/drawing/2014/main" id="{E48231D5-A769-4AFD-B8EC-656E0714F9ED}"/>
              </a:ext>
            </a:extLst>
          </p:cNvPr>
          <p:cNvPicPr>
            <a:picLocks noChangeAspect="1"/>
          </p:cNvPicPr>
          <p:nvPr/>
        </p:nvPicPr>
        <p:blipFill>
          <a:blip r:embed="rId3"/>
          <a:stretch>
            <a:fillRect/>
          </a:stretch>
        </p:blipFill>
        <p:spPr>
          <a:xfrm>
            <a:off x="548033" y="1003609"/>
            <a:ext cx="5448530" cy="3902927"/>
          </a:xfrm>
          <a:prstGeom prst="rect">
            <a:avLst/>
          </a:prstGeom>
        </p:spPr>
      </p:pic>
    </p:spTree>
    <p:extLst>
      <p:ext uri="{BB962C8B-B14F-4D97-AF65-F5344CB8AC3E}">
        <p14:creationId xmlns:p14="http://schemas.microsoft.com/office/powerpoint/2010/main" val="28997300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5D00E-2DD1-4950-B361-59C7805DE869}"/>
              </a:ext>
            </a:extLst>
          </p:cNvPr>
          <p:cNvPicPr>
            <a:picLocks noChangeAspect="1"/>
          </p:cNvPicPr>
          <p:nvPr/>
        </p:nvPicPr>
        <p:blipFill>
          <a:blip r:embed="rId2"/>
          <a:stretch>
            <a:fillRect/>
          </a:stretch>
        </p:blipFill>
        <p:spPr>
          <a:xfrm>
            <a:off x="0" y="623423"/>
            <a:ext cx="7783899" cy="5042558"/>
          </a:xfrm>
          <a:prstGeom prst="rect">
            <a:avLst/>
          </a:prstGeom>
        </p:spPr>
      </p:pic>
      <p:pic>
        <p:nvPicPr>
          <p:cNvPr id="7" name="Picture 6">
            <a:extLst>
              <a:ext uri="{FF2B5EF4-FFF2-40B4-BE49-F238E27FC236}">
                <a16:creationId xmlns:a16="http://schemas.microsoft.com/office/drawing/2014/main" id="{2E7E5DF0-3036-48C5-A135-D8AEEF9E8C54}"/>
              </a:ext>
            </a:extLst>
          </p:cNvPr>
          <p:cNvPicPr>
            <a:picLocks noChangeAspect="1"/>
          </p:cNvPicPr>
          <p:nvPr/>
        </p:nvPicPr>
        <p:blipFill>
          <a:blip r:embed="rId3"/>
          <a:stretch>
            <a:fillRect/>
          </a:stretch>
        </p:blipFill>
        <p:spPr>
          <a:xfrm>
            <a:off x="4839993" y="1082387"/>
            <a:ext cx="374573" cy="341523"/>
          </a:xfrm>
          <a:prstGeom prst="rect">
            <a:avLst/>
          </a:prstGeom>
        </p:spPr>
      </p:pic>
      <p:pic>
        <p:nvPicPr>
          <p:cNvPr id="8" name="Picture 7">
            <a:extLst>
              <a:ext uri="{FF2B5EF4-FFF2-40B4-BE49-F238E27FC236}">
                <a16:creationId xmlns:a16="http://schemas.microsoft.com/office/drawing/2014/main" id="{E196EF83-EA88-43A7-BA04-B86C4AAB3539}"/>
              </a:ext>
            </a:extLst>
          </p:cNvPr>
          <p:cNvPicPr>
            <a:picLocks noChangeAspect="1"/>
          </p:cNvPicPr>
          <p:nvPr/>
        </p:nvPicPr>
        <p:blipFill>
          <a:blip r:embed="rId4"/>
          <a:stretch>
            <a:fillRect/>
          </a:stretch>
        </p:blipFill>
        <p:spPr>
          <a:xfrm>
            <a:off x="1251601" y="889592"/>
            <a:ext cx="589402" cy="352540"/>
          </a:xfrm>
          <a:prstGeom prst="rect">
            <a:avLst/>
          </a:prstGeom>
        </p:spPr>
      </p:pic>
      <p:pic>
        <p:nvPicPr>
          <p:cNvPr id="9" name="Picture 5" descr="C05-11C-828378-08">
            <a:extLst>
              <a:ext uri="{FF2B5EF4-FFF2-40B4-BE49-F238E27FC236}">
                <a16:creationId xmlns:a16="http://schemas.microsoft.com/office/drawing/2014/main" id="{45F4AAC4-6C16-4672-86AF-791035A2B1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8420" y="770200"/>
            <a:ext cx="4363503" cy="235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6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05797" y="0"/>
            <a:ext cx="4862383" cy="5741534"/>
          </a:xfrm>
          <a:prstGeom prst="rect">
            <a:avLst/>
          </a:prstGeom>
        </p:spPr>
      </p:pic>
      <p:sp>
        <p:nvSpPr>
          <p:cNvPr id="7" name="Rectangle 6"/>
          <p:cNvSpPr/>
          <p:nvPr/>
        </p:nvSpPr>
        <p:spPr>
          <a:xfrm>
            <a:off x="5529943" y="1048434"/>
            <a:ext cx="6096000" cy="1569660"/>
          </a:xfrm>
          <a:prstGeom prst="rect">
            <a:avLst/>
          </a:prstGeom>
        </p:spPr>
        <p:txBody>
          <a:bodyPr>
            <a:spAutoFit/>
          </a:bodyPr>
          <a:lstStyle/>
          <a:p>
            <a:pPr algn="r" rtl="1"/>
            <a:r>
              <a:rPr lang="fa-IR" sz="3200" dirty="0"/>
              <a:t>نمودارتغييرات جزء شعاعي توابع  اوربیتال  </a:t>
            </a:r>
            <a:r>
              <a:rPr lang="en-US" sz="3200" dirty="0"/>
              <a:t>1s</a:t>
            </a:r>
            <a:r>
              <a:rPr lang="fa-IR" sz="3200" dirty="0"/>
              <a:t>اتم هيدروژن نسبت به فاصله الكترون از هسته</a:t>
            </a:r>
            <a:endParaRPr lang="en-US" sz="3200" dirty="0"/>
          </a:p>
        </p:txBody>
      </p:sp>
      <p:sp>
        <p:nvSpPr>
          <p:cNvPr id="6" name="TextBox 5">
            <a:extLst>
              <a:ext uri="{FF2B5EF4-FFF2-40B4-BE49-F238E27FC236}">
                <a16:creationId xmlns:a16="http://schemas.microsoft.com/office/drawing/2014/main" id="{1D9A371B-544C-4486-A28B-85AA39E18740}"/>
              </a:ext>
            </a:extLst>
          </p:cNvPr>
          <p:cNvSpPr txBox="1"/>
          <p:nvPr/>
        </p:nvSpPr>
        <p:spPr>
          <a:xfrm>
            <a:off x="4165600" y="3356832"/>
            <a:ext cx="975360" cy="595932"/>
          </a:xfrm>
          <a:prstGeom prst="rect">
            <a:avLst/>
          </a:prstGeom>
          <a:noFill/>
        </p:spPr>
        <p:txBody>
          <a:bodyPr wrap="square">
            <a:spAutoFit/>
          </a:bodyPr>
          <a:lstStyle/>
          <a:p>
            <a:pPr marL="0" marR="0">
              <a:lnSpc>
                <a:spcPct val="107000"/>
              </a:lnSpc>
              <a:spcBef>
                <a:spcPts val="0"/>
              </a:spcBef>
              <a:spcAft>
                <a:spcPts val="800"/>
              </a:spcAft>
            </a:pPr>
            <a:r>
              <a:rPr lang="en-US" sz="3200" dirty="0">
                <a:solidFill>
                  <a:srgbClr val="5B9BD5"/>
                </a:solidFill>
                <a:effectLst/>
                <a:latin typeface="Calibri" panose="020F0502020204030204" pitchFamily="34" charset="0"/>
                <a:ea typeface="Calibri" panose="020F0502020204030204" pitchFamily="34" charset="0"/>
                <a:cs typeface="Arial" panose="020B0604020202020204" pitchFamily="34" charset="0"/>
              </a:rPr>
              <a:t>1s</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95237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9677" y="87563"/>
            <a:ext cx="3267621" cy="3482393"/>
          </a:xfrm>
          <a:prstGeom prst="rect">
            <a:avLst/>
          </a:prstGeom>
        </p:spPr>
      </p:pic>
      <p:pic>
        <p:nvPicPr>
          <p:cNvPr id="3" name="Picture 2"/>
          <p:cNvPicPr>
            <a:picLocks noChangeAspect="1"/>
          </p:cNvPicPr>
          <p:nvPr/>
        </p:nvPicPr>
        <p:blipFill>
          <a:blip r:embed="rId3"/>
          <a:stretch>
            <a:fillRect/>
          </a:stretch>
        </p:blipFill>
        <p:spPr>
          <a:xfrm>
            <a:off x="781864" y="3582080"/>
            <a:ext cx="3843504" cy="2698976"/>
          </a:xfrm>
          <a:prstGeom prst="rect">
            <a:avLst/>
          </a:prstGeom>
        </p:spPr>
      </p:pic>
      <p:pic>
        <p:nvPicPr>
          <p:cNvPr id="4" name="Picture 3"/>
          <p:cNvPicPr>
            <a:picLocks noChangeAspect="1"/>
          </p:cNvPicPr>
          <p:nvPr/>
        </p:nvPicPr>
        <p:blipFill>
          <a:blip r:embed="rId4"/>
          <a:stretch>
            <a:fillRect/>
          </a:stretch>
        </p:blipFill>
        <p:spPr>
          <a:xfrm>
            <a:off x="5036024" y="268655"/>
            <a:ext cx="1996293" cy="1796144"/>
          </a:xfrm>
          <a:prstGeom prst="rect">
            <a:avLst/>
          </a:prstGeom>
        </p:spPr>
      </p:pic>
      <p:pic>
        <p:nvPicPr>
          <p:cNvPr id="5" name="Picture 4"/>
          <p:cNvPicPr>
            <a:picLocks noChangeAspect="1"/>
          </p:cNvPicPr>
          <p:nvPr/>
        </p:nvPicPr>
        <p:blipFill>
          <a:blip r:embed="rId5"/>
          <a:stretch>
            <a:fillRect/>
          </a:stretch>
        </p:blipFill>
        <p:spPr>
          <a:xfrm>
            <a:off x="4958722" y="2132112"/>
            <a:ext cx="2309132" cy="2068959"/>
          </a:xfrm>
          <a:prstGeom prst="rect">
            <a:avLst/>
          </a:prstGeom>
        </p:spPr>
      </p:pic>
      <p:pic>
        <p:nvPicPr>
          <p:cNvPr id="6" name="Picture 5"/>
          <p:cNvPicPr>
            <a:picLocks noChangeAspect="1"/>
          </p:cNvPicPr>
          <p:nvPr/>
        </p:nvPicPr>
        <p:blipFill>
          <a:blip r:embed="rId6"/>
          <a:stretch>
            <a:fillRect/>
          </a:stretch>
        </p:blipFill>
        <p:spPr>
          <a:xfrm>
            <a:off x="4764047" y="4201886"/>
            <a:ext cx="3503176" cy="2656114"/>
          </a:xfrm>
          <a:prstGeom prst="rect">
            <a:avLst/>
          </a:prstGeom>
        </p:spPr>
      </p:pic>
      <p:sp>
        <p:nvSpPr>
          <p:cNvPr id="7" name="Rectangle 6"/>
          <p:cNvSpPr/>
          <p:nvPr/>
        </p:nvSpPr>
        <p:spPr>
          <a:xfrm>
            <a:off x="8044540" y="87563"/>
            <a:ext cx="3679372" cy="1815882"/>
          </a:xfrm>
          <a:prstGeom prst="rect">
            <a:avLst/>
          </a:prstGeom>
        </p:spPr>
        <p:txBody>
          <a:bodyPr wrap="square">
            <a:spAutoFit/>
          </a:bodyPr>
          <a:lstStyle/>
          <a:p>
            <a:pPr algn="just" rtl="1"/>
            <a:r>
              <a:rPr lang="fa-IR" sz="2800" dirty="0">
                <a:solidFill>
                  <a:srgbClr val="00B0F0"/>
                </a:solidFill>
              </a:rPr>
              <a:t>نمودارهاي تغييرات جزء شعاعي توابع موجی(   </a:t>
            </a:r>
            <a:r>
              <a:rPr lang="en-US" sz="2800" dirty="0">
                <a:solidFill>
                  <a:srgbClr val="00B0F0"/>
                </a:solidFill>
              </a:rPr>
              <a:t> </a:t>
            </a:r>
            <a:r>
              <a:rPr lang="fa-IR" sz="2800" dirty="0">
                <a:solidFill>
                  <a:srgbClr val="00B0F0"/>
                </a:solidFill>
              </a:rPr>
              <a:t>)</a:t>
            </a:r>
            <a:r>
              <a:rPr lang="en-US" sz="2800" dirty="0">
                <a:solidFill>
                  <a:srgbClr val="00B0F0"/>
                </a:solidFill>
              </a:rPr>
              <a:t>  </a:t>
            </a:r>
            <a:r>
              <a:rPr lang="fa-IR" sz="2800" dirty="0">
                <a:solidFill>
                  <a:srgbClr val="00B0F0"/>
                </a:solidFill>
              </a:rPr>
              <a:t>اتم هيدروژن نسبت به فاصله الكترون از هسته</a:t>
            </a:r>
            <a:endParaRPr lang="en-US" sz="2800" dirty="0">
              <a:solidFill>
                <a:srgbClr val="00B0F0"/>
              </a:solidFill>
            </a:endParaRPr>
          </a:p>
        </p:txBody>
      </p:sp>
      <p:pic>
        <p:nvPicPr>
          <p:cNvPr id="8" name="Picture 7"/>
          <p:cNvPicPr>
            <a:picLocks noChangeAspect="1"/>
          </p:cNvPicPr>
          <p:nvPr/>
        </p:nvPicPr>
        <p:blipFill>
          <a:blip r:embed="rId7"/>
          <a:stretch>
            <a:fillRect/>
          </a:stretch>
        </p:blipFill>
        <p:spPr>
          <a:xfrm>
            <a:off x="8855576" y="616004"/>
            <a:ext cx="362588" cy="379500"/>
          </a:xfrm>
          <a:prstGeom prst="rect">
            <a:avLst/>
          </a:prstGeom>
        </p:spPr>
      </p:pic>
      <p:pic>
        <p:nvPicPr>
          <p:cNvPr id="9" name="Picture 8"/>
          <p:cNvPicPr>
            <a:picLocks noChangeAspect="1"/>
          </p:cNvPicPr>
          <p:nvPr/>
        </p:nvPicPr>
        <p:blipFill>
          <a:blip r:embed="rId8"/>
          <a:stretch>
            <a:fillRect/>
          </a:stretch>
        </p:blipFill>
        <p:spPr>
          <a:xfrm>
            <a:off x="2866806" y="1742424"/>
            <a:ext cx="340613" cy="324500"/>
          </a:xfrm>
          <a:prstGeom prst="rect">
            <a:avLst/>
          </a:prstGeom>
        </p:spPr>
      </p:pic>
      <p:pic>
        <p:nvPicPr>
          <p:cNvPr id="10" name="Picture 9"/>
          <p:cNvPicPr>
            <a:picLocks noChangeAspect="1"/>
          </p:cNvPicPr>
          <p:nvPr/>
        </p:nvPicPr>
        <p:blipFill>
          <a:blip r:embed="rId9"/>
          <a:stretch>
            <a:fillRect/>
          </a:stretch>
        </p:blipFill>
        <p:spPr>
          <a:xfrm>
            <a:off x="2866806" y="4888088"/>
            <a:ext cx="340613" cy="335500"/>
          </a:xfrm>
          <a:prstGeom prst="rect">
            <a:avLst/>
          </a:prstGeom>
        </p:spPr>
      </p:pic>
      <p:pic>
        <p:nvPicPr>
          <p:cNvPr id="11" name="Picture 10"/>
          <p:cNvPicPr>
            <a:picLocks noChangeAspect="1"/>
          </p:cNvPicPr>
          <p:nvPr/>
        </p:nvPicPr>
        <p:blipFill>
          <a:blip r:embed="rId10"/>
          <a:stretch>
            <a:fillRect/>
          </a:stretch>
        </p:blipFill>
        <p:spPr>
          <a:xfrm>
            <a:off x="5518224" y="1238644"/>
            <a:ext cx="313144" cy="308000"/>
          </a:xfrm>
          <a:prstGeom prst="rect">
            <a:avLst/>
          </a:prstGeom>
        </p:spPr>
      </p:pic>
      <p:pic>
        <p:nvPicPr>
          <p:cNvPr id="12" name="Picture 11"/>
          <p:cNvPicPr>
            <a:picLocks noChangeAspect="1"/>
          </p:cNvPicPr>
          <p:nvPr/>
        </p:nvPicPr>
        <p:blipFill>
          <a:blip r:embed="rId11"/>
          <a:stretch>
            <a:fillRect/>
          </a:stretch>
        </p:blipFill>
        <p:spPr>
          <a:xfrm>
            <a:off x="5831368" y="2611288"/>
            <a:ext cx="313144" cy="423500"/>
          </a:xfrm>
          <a:prstGeom prst="rect">
            <a:avLst/>
          </a:prstGeom>
        </p:spPr>
      </p:pic>
      <p:pic>
        <p:nvPicPr>
          <p:cNvPr id="13" name="Picture 12"/>
          <p:cNvPicPr>
            <a:picLocks noChangeAspect="1"/>
          </p:cNvPicPr>
          <p:nvPr/>
        </p:nvPicPr>
        <p:blipFill>
          <a:blip r:embed="rId12"/>
          <a:stretch>
            <a:fillRect/>
          </a:stretch>
        </p:blipFill>
        <p:spPr>
          <a:xfrm>
            <a:off x="6648154" y="5178002"/>
            <a:ext cx="373575" cy="385000"/>
          </a:xfrm>
          <a:prstGeom prst="rect">
            <a:avLst/>
          </a:prstGeom>
        </p:spPr>
      </p:pic>
      <p:pic>
        <p:nvPicPr>
          <p:cNvPr id="16" name="Picture 15"/>
          <p:cNvPicPr>
            <a:picLocks noChangeAspect="1"/>
          </p:cNvPicPr>
          <p:nvPr/>
        </p:nvPicPr>
        <p:blipFill>
          <a:blip r:embed="rId13"/>
          <a:stretch>
            <a:fillRect/>
          </a:stretch>
        </p:blipFill>
        <p:spPr>
          <a:xfrm>
            <a:off x="7953817" y="2586152"/>
            <a:ext cx="3860817" cy="962119"/>
          </a:xfrm>
          <a:prstGeom prst="rect">
            <a:avLst/>
          </a:prstGeom>
        </p:spPr>
      </p:pic>
      <p:pic>
        <p:nvPicPr>
          <p:cNvPr id="15" name="Picture 14">
            <a:extLst>
              <a:ext uri="{FF2B5EF4-FFF2-40B4-BE49-F238E27FC236}">
                <a16:creationId xmlns:a16="http://schemas.microsoft.com/office/drawing/2014/main" id="{27A2210D-9CAC-4A9B-9B39-92C8D47683F0}"/>
              </a:ext>
            </a:extLst>
          </p:cNvPr>
          <p:cNvPicPr>
            <a:picLocks noChangeAspect="1"/>
          </p:cNvPicPr>
          <p:nvPr/>
        </p:nvPicPr>
        <p:blipFill>
          <a:blip r:embed="rId14"/>
          <a:stretch>
            <a:fillRect/>
          </a:stretch>
        </p:blipFill>
        <p:spPr>
          <a:xfrm>
            <a:off x="424159" y="770813"/>
            <a:ext cx="444790" cy="502143"/>
          </a:xfrm>
          <a:prstGeom prst="rect">
            <a:avLst/>
          </a:prstGeom>
        </p:spPr>
      </p:pic>
      <p:pic>
        <p:nvPicPr>
          <p:cNvPr id="17" name="Picture 16">
            <a:extLst>
              <a:ext uri="{FF2B5EF4-FFF2-40B4-BE49-F238E27FC236}">
                <a16:creationId xmlns:a16="http://schemas.microsoft.com/office/drawing/2014/main" id="{612AEAB1-72FC-409D-AA9E-E6F19B87E3CA}"/>
              </a:ext>
            </a:extLst>
          </p:cNvPr>
          <p:cNvPicPr>
            <a:picLocks noChangeAspect="1"/>
          </p:cNvPicPr>
          <p:nvPr/>
        </p:nvPicPr>
        <p:blipFill>
          <a:blip r:embed="rId14"/>
          <a:stretch>
            <a:fillRect/>
          </a:stretch>
        </p:blipFill>
        <p:spPr>
          <a:xfrm>
            <a:off x="4502816" y="325872"/>
            <a:ext cx="444790" cy="502143"/>
          </a:xfrm>
          <a:prstGeom prst="rect">
            <a:avLst/>
          </a:prstGeom>
        </p:spPr>
      </p:pic>
      <p:pic>
        <p:nvPicPr>
          <p:cNvPr id="18" name="Picture 17">
            <a:extLst>
              <a:ext uri="{FF2B5EF4-FFF2-40B4-BE49-F238E27FC236}">
                <a16:creationId xmlns:a16="http://schemas.microsoft.com/office/drawing/2014/main" id="{DE0E4F01-EB1D-46A3-8323-3771B252ACAB}"/>
              </a:ext>
            </a:extLst>
          </p:cNvPr>
          <p:cNvPicPr>
            <a:picLocks noChangeAspect="1"/>
          </p:cNvPicPr>
          <p:nvPr/>
        </p:nvPicPr>
        <p:blipFill>
          <a:blip r:embed="rId14"/>
          <a:stretch>
            <a:fillRect/>
          </a:stretch>
        </p:blipFill>
        <p:spPr>
          <a:xfrm>
            <a:off x="337074" y="4156467"/>
            <a:ext cx="444790" cy="502143"/>
          </a:xfrm>
          <a:prstGeom prst="rect">
            <a:avLst/>
          </a:prstGeom>
        </p:spPr>
      </p:pic>
      <p:pic>
        <p:nvPicPr>
          <p:cNvPr id="19" name="Picture 18">
            <a:extLst>
              <a:ext uri="{FF2B5EF4-FFF2-40B4-BE49-F238E27FC236}">
                <a16:creationId xmlns:a16="http://schemas.microsoft.com/office/drawing/2014/main" id="{FA45A601-E7DC-4426-9A74-AABE7E7D9B74}"/>
              </a:ext>
            </a:extLst>
          </p:cNvPr>
          <p:cNvPicPr>
            <a:picLocks noChangeAspect="1"/>
          </p:cNvPicPr>
          <p:nvPr/>
        </p:nvPicPr>
        <p:blipFill>
          <a:blip r:embed="rId14"/>
          <a:stretch>
            <a:fillRect/>
          </a:stretch>
        </p:blipFill>
        <p:spPr>
          <a:xfrm>
            <a:off x="4569650" y="4648317"/>
            <a:ext cx="444790" cy="502143"/>
          </a:xfrm>
          <a:prstGeom prst="rect">
            <a:avLst/>
          </a:prstGeom>
        </p:spPr>
      </p:pic>
    </p:spTree>
    <p:extLst>
      <p:ext uri="{BB962C8B-B14F-4D97-AF65-F5344CB8AC3E}">
        <p14:creationId xmlns:p14="http://schemas.microsoft.com/office/powerpoint/2010/main" val="24480477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2494" y="157162"/>
            <a:ext cx="3728545" cy="4680857"/>
          </a:xfrm>
          <a:prstGeom prst="rect">
            <a:avLst/>
          </a:prstGeom>
        </p:spPr>
      </p:pic>
      <p:pic>
        <p:nvPicPr>
          <p:cNvPr id="5" name="Picture 4"/>
          <p:cNvPicPr>
            <a:picLocks noChangeAspect="1"/>
          </p:cNvPicPr>
          <p:nvPr/>
        </p:nvPicPr>
        <p:blipFill>
          <a:blip r:embed="rId3"/>
          <a:stretch>
            <a:fillRect/>
          </a:stretch>
        </p:blipFill>
        <p:spPr>
          <a:xfrm>
            <a:off x="7421448" y="0"/>
            <a:ext cx="3510247" cy="4894488"/>
          </a:xfrm>
          <a:prstGeom prst="rect">
            <a:avLst/>
          </a:prstGeom>
        </p:spPr>
      </p:pic>
      <p:pic>
        <p:nvPicPr>
          <p:cNvPr id="6" name="Picture 5"/>
          <p:cNvPicPr>
            <a:picLocks noChangeAspect="1"/>
          </p:cNvPicPr>
          <p:nvPr/>
        </p:nvPicPr>
        <p:blipFill>
          <a:blip r:embed="rId4"/>
          <a:stretch>
            <a:fillRect/>
          </a:stretch>
        </p:blipFill>
        <p:spPr>
          <a:xfrm>
            <a:off x="2676664" y="3686022"/>
            <a:ext cx="263700" cy="291500"/>
          </a:xfrm>
          <a:prstGeom prst="rect">
            <a:avLst/>
          </a:prstGeom>
        </p:spPr>
      </p:pic>
      <p:pic>
        <p:nvPicPr>
          <p:cNvPr id="7" name="Picture 6"/>
          <p:cNvPicPr>
            <a:picLocks noChangeAspect="1"/>
          </p:cNvPicPr>
          <p:nvPr/>
        </p:nvPicPr>
        <p:blipFill>
          <a:blip r:embed="rId5"/>
          <a:stretch>
            <a:fillRect/>
          </a:stretch>
        </p:blipFill>
        <p:spPr>
          <a:xfrm>
            <a:off x="6762878" y="3478744"/>
            <a:ext cx="296663" cy="324500"/>
          </a:xfrm>
          <a:prstGeom prst="rect">
            <a:avLst/>
          </a:prstGeom>
        </p:spPr>
      </p:pic>
      <p:pic>
        <p:nvPicPr>
          <p:cNvPr id="9" name="Picture 8"/>
          <p:cNvPicPr>
            <a:picLocks noChangeAspect="1"/>
          </p:cNvPicPr>
          <p:nvPr/>
        </p:nvPicPr>
        <p:blipFill>
          <a:blip r:embed="rId6"/>
          <a:stretch>
            <a:fillRect/>
          </a:stretch>
        </p:blipFill>
        <p:spPr>
          <a:xfrm>
            <a:off x="10393719" y="2447244"/>
            <a:ext cx="461475" cy="324500"/>
          </a:xfrm>
          <a:prstGeom prst="rect">
            <a:avLst/>
          </a:prstGeom>
        </p:spPr>
      </p:pic>
      <p:pic>
        <p:nvPicPr>
          <p:cNvPr id="10" name="Picture 9"/>
          <p:cNvPicPr>
            <a:picLocks noChangeAspect="1"/>
          </p:cNvPicPr>
          <p:nvPr/>
        </p:nvPicPr>
        <p:blipFill>
          <a:blip r:embed="rId7"/>
          <a:stretch>
            <a:fillRect/>
          </a:stretch>
        </p:blipFill>
        <p:spPr>
          <a:xfrm>
            <a:off x="10473378" y="3342272"/>
            <a:ext cx="302156" cy="363000"/>
          </a:xfrm>
          <a:prstGeom prst="rect">
            <a:avLst/>
          </a:prstGeom>
        </p:spPr>
      </p:pic>
      <p:pic>
        <p:nvPicPr>
          <p:cNvPr id="11" name="Picture 10"/>
          <p:cNvPicPr>
            <a:picLocks noChangeAspect="1"/>
          </p:cNvPicPr>
          <p:nvPr/>
        </p:nvPicPr>
        <p:blipFill>
          <a:blip r:embed="rId8"/>
          <a:stretch>
            <a:fillRect/>
          </a:stretch>
        </p:blipFill>
        <p:spPr>
          <a:xfrm>
            <a:off x="414548" y="142844"/>
            <a:ext cx="3250384" cy="5257800"/>
          </a:xfrm>
          <a:prstGeom prst="rect">
            <a:avLst/>
          </a:prstGeom>
        </p:spPr>
      </p:pic>
      <p:pic>
        <p:nvPicPr>
          <p:cNvPr id="12" name="Picture 11"/>
          <p:cNvPicPr>
            <a:picLocks noChangeAspect="1"/>
          </p:cNvPicPr>
          <p:nvPr/>
        </p:nvPicPr>
        <p:blipFill>
          <a:blip r:embed="rId9"/>
          <a:stretch>
            <a:fillRect/>
          </a:stretch>
        </p:blipFill>
        <p:spPr>
          <a:xfrm>
            <a:off x="2679513" y="2573637"/>
            <a:ext cx="225244" cy="324500"/>
          </a:xfrm>
          <a:prstGeom prst="rect">
            <a:avLst/>
          </a:prstGeom>
        </p:spPr>
      </p:pic>
      <p:sp>
        <p:nvSpPr>
          <p:cNvPr id="13" name="TextBox 12">
            <a:extLst>
              <a:ext uri="{FF2B5EF4-FFF2-40B4-BE49-F238E27FC236}">
                <a16:creationId xmlns:a16="http://schemas.microsoft.com/office/drawing/2014/main" id="{CB8DE366-E16B-469E-BDAF-A153857C5004}"/>
              </a:ext>
            </a:extLst>
          </p:cNvPr>
          <p:cNvSpPr txBox="1"/>
          <p:nvPr/>
        </p:nvSpPr>
        <p:spPr>
          <a:xfrm>
            <a:off x="1739589" y="5733365"/>
            <a:ext cx="9735015" cy="523220"/>
          </a:xfrm>
          <a:prstGeom prst="rect">
            <a:avLst/>
          </a:prstGeom>
          <a:noFill/>
        </p:spPr>
        <p:txBody>
          <a:bodyPr wrap="square">
            <a:spAutoFit/>
          </a:bodyPr>
          <a:lstStyle/>
          <a:p>
            <a:pPr algn="r" rtl="1"/>
            <a:r>
              <a:rPr lang="fa-IR" sz="2800" dirty="0">
                <a:solidFill>
                  <a:srgbClr val="00B0F0"/>
                </a:solidFill>
              </a:rPr>
              <a:t>نمودار تغييرات </a:t>
            </a:r>
            <a:r>
              <a:rPr lang="fa-IR" sz="2800" b="1" i="1" dirty="0">
                <a:solidFill>
                  <a:schemeClr val="accent4">
                    <a:lumMod val="75000"/>
                  </a:schemeClr>
                </a:solidFill>
              </a:rPr>
              <a:t>تابع احتمال شعاعي (       )    </a:t>
            </a:r>
            <a:r>
              <a:rPr lang="fa-IR" sz="2800" dirty="0">
                <a:solidFill>
                  <a:srgbClr val="00B0F0"/>
                </a:solidFill>
              </a:rPr>
              <a:t>اوربيتالهاي اتم هيدروژن</a:t>
            </a:r>
            <a:endParaRPr lang="en-US" sz="2800" dirty="0">
              <a:solidFill>
                <a:srgbClr val="00B0F0"/>
              </a:solidFill>
            </a:endParaRPr>
          </a:p>
        </p:txBody>
      </p:sp>
      <p:pic>
        <p:nvPicPr>
          <p:cNvPr id="14" name="Picture 13">
            <a:extLst>
              <a:ext uri="{FF2B5EF4-FFF2-40B4-BE49-F238E27FC236}">
                <a16:creationId xmlns:a16="http://schemas.microsoft.com/office/drawing/2014/main" id="{E2E61713-0049-4FC6-B017-67D6E3151CE6}"/>
              </a:ext>
            </a:extLst>
          </p:cNvPr>
          <p:cNvPicPr>
            <a:picLocks noChangeAspect="1"/>
          </p:cNvPicPr>
          <p:nvPr/>
        </p:nvPicPr>
        <p:blipFill>
          <a:blip r:embed="rId10"/>
          <a:stretch>
            <a:fillRect/>
          </a:stretch>
        </p:blipFill>
        <p:spPr>
          <a:xfrm>
            <a:off x="6470139" y="5818705"/>
            <a:ext cx="589402" cy="352540"/>
          </a:xfrm>
          <a:prstGeom prst="rect">
            <a:avLst/>
          </a:prstGeom>
        </p:spPr>
      </p:pic>
    </p:spTree>
    <p:extLst>
      <p:ext uri="{BB962C8B-B14F-4D97-AF65-F5344CB8AC3E}">
        <p14:creationId xmlns:p14="http://schemas.microsoft.com/office/powerpoint/2010/main" val="7415385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52" y="1007609"/>
            <a:ext cx="3639734" cy="3812388"/>
          </a:xfrm>
          <a:prstGeom prst="rect">
            <a:avLst/>
          </a:prstGeom>
        </p:spPr>
      </p:pic>
      <p:pic>
        <p:nvPicPr>
          <p:cNvPr id="3" name="Picture 2"/>
          <p:cNvPicPr>
            <a:picLocks noChangeAspect="1"/>
          </p:cNvPicPr>
          <p:nvPr/>
        </p:nvPicPr>
        <p:blipFill>
          <a:blip r:embed="rId3"/>
          <a:stretch>
            <a:fillRect/>
          </a:stretch>
        </p:blipFill>
        <p:spPr>
          <a:xfrm>
            <a:off x="3744686" y="641924"/>
            <a:ext cx="4288437" cy="4178073"/>
          </a:xfrm>
          <a:prstGeom prst="rect">
            <a:avLst/>
          </a:prstGeom>
        </p:spPr>
      </p:pic>
      <p:pic>
        <p:nvPicPr>
          <p:cNvPr id="4" name="Picture 3"/>
          <p:cNvPicPr>
            <a:picLocks noChangeAspect="1"/>
          </p:cNvPicPr>
          <p:nvPr/>
        </p:nvPicPr>
        <p:blipFill>
          <a:blip r:embed="rId4"/>
          <a:stretch>
            <a:fillRect/>
          </a:stretch>
        </p:blipFill>
        <p:spPr>
          <a:xfrm>
            <a:off x="8059617" y="924611"/>
            <a:ext cx="4132383" cy="3799788"/>
          </a:xfrm>
          <a:prstGeom prst="rect">
            <a:avLst/>
          </a:prstGeom>
        </p:spPr>
      </p:pic>
      <p:sp>
        <p:nvSpPr>
          <p:cNvPr id="5" name="Rectangle 4"/>
          <p:cNvSpPr/>
          <p:nvPr/>
        </p:nvSpPr>
        <p:spPr>
          <a:xfrm>
            <a:off x="2387595" y="5421477"/>
            <a:ext cx="7162538" cy="523220"/>
          </a:xfrm>
          <a:prstGeom prst="rect">
            <a:avLst/>
          </a:prstGeom>
        </p:spPr>
        <p:txBody>
          <a:bodyPr wrap="none">
            <a:spAutoFit/>
          </a:bodyPr>
          <a:lstStyle/>
          <a:p>
            <a:r>
              <a:rPr lang="fa-IR" sz="2800" dirty="0">
                <a:solidFill>
                  <a:srgbClr val="00B0F0"/>
                </a:solidFill>
              </a:rPr>
              <a:t>نمودار تغييرات </a:t>
            </a:r>
            <a:r>
              <a:rPr lang="fa-IR" sz="2800" b="1" i="1" dirty="0">
                <a:solidFill>
                  <a:schemeClr val="accent4">
                    <a:lumMod val="75000"/>
                  </a:schemeClr>
                </a:solidFill>
              </a:rPr>
              <a:t>تابع احتمال شعاعي </a:t>
            </a:r>
            <a:r>
              <a:rPr lang="fa-IR" sz="2800" dirty="0">
                <a:solidFill>
                  <a:srgbClr val="00B0F0"/>
                </a:solidFill>
              </a:rPr>
              <a:t>اوربيتالهاي اتم هيدروژن</a:t>
            </a:r>
            <a:endParaRPr lang="en-US" sz="2800" dirty="0">
              <a:solidFill>
                <a:srgbClr val="00B0F0"/>
              </a:solidFill>
            </a:endParaRPr>
          </a:p>
        </p:txBody>
      </p:sp>
      <p:pic>
        <p:nvPicPr>
          <p:cNvPr id="6" name="Picture 5"/>
          <p:cNvPicPr>
            <a:picLocks noChangeAspect="1"/>
          </p:cNvPicPr>
          <p:nvPr/>
        </p:nvPicPr>
        <p:blipFill>
          <a:blip r:embed="rId5"/>
          <a:stretch>
            <a:fillRect/>
          </a:stretch>
        </p:blipFill>
        <p:spPr>
          <a:xfrm>
            <a:off x="2777179" y="3593436"/>
            <a:ext cx="302156" cy="302500"/>
          </a:xfrm>
          <a:prstGeom prst="rect">
            <a:avLst/>
          </a:prstGeom>
        </p:spPr>
      </p:pic>
      <p:pic>
        <p:nvPicPr>
          <p:cNvPr id="7" name="Picture 6"/>
          <p:cNvPicPr>
            <a:picLocks noChangeAspect="1"/>
          </p:cNvPicPr>
          <p:nvPr/>
        </p:nvPicPr>
        <p:blipFill>
          <a:blip r:embed="rId6"/>
          <a:stretch>
            <a:fillRect/>
          </a:stretch>
        </p:blipFill>
        <p:spPr>
          <a:xfrm>
            <a:off x="6719069" y="3420186"/>
            <a:ext cx="335119" cy="346500"/>
          </a:xfrm>
          <a:prstGeom prst="rect">
            <a:avLst/>
          </a:prstGeom>
        </p:spPr>
      </p:pic>
      <p:pic>
        <p:nvPicPr>
          <p:cNvPr id="8" name="Picture 7"/>
          <p:cNvPicPr>
            <a:picLocks noChangeAspect="1"/>
          </p:cNvPicPr>
          <p:nvPr/>
        </p:nvPicPr>
        <p:blipFill>
          <a:blip r:embed="rId7"/>
          <a:stretch>
            <a:fillRect/>
          </a:stretch>
        </p:blipFill>
        <p:spPr>
          <a:xfrm>
            <a:off x="11491563" y="3590686"/>
            <a:ext cx="362588" cy="308000"/>
          </a:xfrm>
          <a:prstGeom prst="rect">
            <a:avLst/>
          </a:prstGeom>
        </p:spPr>
      </p:pic>
    </p:spTree>
    <p:extLst>
      <p:ext uri="{BB962C8B-B14F-4D97-AF65-F5344CB8AC3E}">
        <p14:creationId xmlns:p14="http://schemas.microsoft.com/office/powerpoint/2010/main" val="8844085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img.sparknotes.com/figures/0/083ee1e849c82204c3d7c342d336a448/sorbital.gif">
            <a:extLst>
              <a:ext uri="{FF2B5EF4-FFF2-40B4-BE49-F238E27FC236}">
                <a16:creationId xmlns:a16="http://schemas.microsoft.com/office/drawing/2014/main" id="{B2D9EF06-BD2A-4F4B-AACE-F8096CA0C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380"/>
            <a:ext cx="4635608" cy="436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83107DD-5FA0-4FCF-9EC0-715F4AC199AC}"/>
              </a:ext>
            </a:extLst>
          </p:cNvPr>
          <p:cNvSpPr txBox="1"/>
          <p:nvPr/>
        </p:nvSpPr>
        <p:spPr>
          <a:xfrm>
            <a:off x="448836" y="31767"/>
            <a:ext cx="6094140" cy="646331"/>
          </a:xfrm>
          <a:prstGeom prst="rect">
            <a:avLst/>
          </a:prstGeom>
          <a:noFill/>
        </p:spPr>
        <p:txBody>
          <a:bodyPr wrap="square">
            <a:spAutoFit/>
          </a:bodyPr>
          <a:lstStyle/>
          <a:p>
            <a:r>
              <a:rPr lang="en-US" altLang="en-US" sz="3600" dirty="0"/>
              <a:t>s-orbital</a:t>
            </a:r>
            <a:endParaRPr lang="en-US" sz="3600" dirty="0"/>
          </a:p>
        </p:txBody>
      </p:sp>
      <p:sp>
        <p:nvSpPr>
          <p:cNvPr id="6" name="TextBox 5">
            <a:extLst>
              <a:ext uri="{FF2B5EF4-FFF2-40B4-BE49-F238E27FC236}">
                <a16:creationId xmlns:a16="http://schemas.microsoft.com/office/drawing/2014/main" id="{0A20AAB1-1BCA-424E-890F-91569B4AA6C5}"/>
              </a:ext>
            </a:extLst>
          </p:cNvPr>
          <p:cNvSpPr txBox="1"/>
          <p:nvPr/>
        </p:nvSpPr>
        <p:spPr>
          <a:xfrm>
            <a:off x="4585939" y="902577"/>
            <a:ext cx="6094140" cy="769441"/>
          </a:xfrm>
          <a:prstGeom prst="rect">
            <a:avLst/>
          </a:prstGeom>
          <a:noFill/>
        </p:spPr>
        <p:txBody>
          <a:bodyPr wrap="square">
            <a:spAutoFit/>
          </a:bodyPr>
          <a:lstStyle/>
          <a:p>
            <a:pPr algn="r" rtl="1"/>
            <a:r>
              <a:rPr lang="fa-IR" altLang="en-US" sz="4400" dirty="0">
                <a:solidFill>
                  <a:schemeClr val="accent5"/>
                </a:solidFill>
              </a:rPr>
              <a:t>تقارن اوربیتال های اتمی:</a:t>
            </a:r>
            <a:endParaRPr lang="en-US" sz="4400" dirty="0">
              <a:solidFill>
                <a:schemeClr val="accent5"/>
              </a:solidFill>
            </a:endParaRPr>
          </a:p>
        </p:txBody>
      </p:sp>
      <p:sp>
        <p:nvSpPr>
          <p:cNvPr id="7" name="TextBox 6">
            <a:extLst>
              <a:ext uri="{FF2B5EF4-FFF2-40B4-BE49-F238E27FC236}">
                <a16:creationId xmlns:a16="http://schemas.microsoft.com/office/drawing/2014/main" id="{9D8A85B2-FF39-443F-AAC9-E20E31C74483}"/>
              </a:ext>
            </a:extLst>
          </p:cNvPr>
          <p:cNvSpPr txBox="1"/>
          <p:nvPr/>
        </p:nvSpPr>
        <p:spPr>
          <a:xfrm>
            <a:off x="-919977" y="5736865"/>
            <a:ext cx="6094140" cy="769441"/>
          </a:xfrm>
          <a:prstGeom prst="rect">
            <a:avLst/>
          </a:prstGeom>
          <a:noFill/>
        </p:spPr>
        <p:txBody>
          <a:bodyPr wrap="square">
            <a:spAutoFit/>
          </a:bodyPr>
          <a:lstStyle/>
          <a:p>
            <a:pPr algn="r" rtl="1"/>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اوربیتال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s</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گراد(</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g</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است </a:t>
            </a:r>
            <a:endParaRPr lang="en-US" dirty="0"/>
          </a:p>
        </p:txBody>
      </p:sp>
      <p:sp>
        <p:nvSpPr>
          <p:cNvPr id="8" name="TextBox 7">
            <a:extLst>
              <a:ext uri="{FF2B5EF4-FFF2-40B4-BE49-F238E27FC236}">
                <a16:creationId xmlns:a16="http://schemas.microsoft.com/office/drawing/2014/main" id="{D7886BA9-B59D-4008-894E-768D11F48F62}"/>
              </a:ext>
            </a:extLst>
          </p:cNvPr>
          <p:cNvSpPr txBox="1"/>
          <p:nvPr/>
        </p:nvSpPr>
        <p:spPr>
          <a:xfrm>
            <a:off x="6096000" y="2318349"/>
            <a:ext cx="6094140" cy="3046988"/>
          </a:xfrm>
          <a:prstGeom prst="rect">
            <a:avLst/>
          </a:prstGeom>
          <a:noFill/>
        </p:spPr>
        <p:txBody>
          <a:bodyPr wrap="square">
            <a:spAutoFit/>
          </a:bodyPr>
          <a:lstStyle/>
          <a:p>
            <a:pPr algn="just" rtl="1"/>
            <a:r>
              <a:rPr lang="fa-IR" altLang="en-US" sz="3200" dirty="0">
                <a:solidFill>
                  <a:schemeClr val="accent2"/>
                </a:solidFill>
              </a:rPr>
              <a:t> اگر از هر نقطه از اوربیتال به مرکز(مبدا مختصات) وصل کنیم و به همان اندازه در همان راستا حرکت کنیم وبه نقطه مشابه برسیم در آنصورت آن اوربیتال را  گراد ( </a:t>
            </a:r>
            <a:r>
              <a:rPr lang="en-US" altLang="en-US" sz="3200" dirty="0">
                <a:solidFill>
                  <a:schemeClr val="accent2"/>
                </a:solidFill>
              </a:rPr>
              <a:t>g</a:t>
            </a:r>
            <a:r>
              <a:rPr lang="fa-IR" altLang="en-US" sz="3200" dirty="0">
                <a:solidFill>
                  <a:schemeClr val="accent2"/>
                </a:solidFill>
              </a:rPr>
              <a:t> ) گویند و اگر به نقطه غیر مشابه برسیم آن را آنگراد( </a:t>
            </a:r>
            <a:r>
              <a:rPr lang="en-US" altLang="en-US" sz="3200" dirty="0">
                <a:solidFill>
                  <a:schemeClr val="accent2"/>
                </a:solidFill>
              </a:rPr>
              <a:t>u</a:t>
            </a:r>
            <a:r>
              <a:rPr lang="fa-IR" altLang="en-US" sz="3200" dirty="0">
                <a:solidFill>
                  <a:schemeClr val="accent2"/>
                </a:solidFill>
              </a:rPr>
              <a:t> ) گویند </a:t>
            </a:r>
            <a:endParaRPr lang="en-US" sz="3200" dirty="0">
              <a:solidFill>
                <a:schemeClr val="accent2"/>
              </a:solidFill>
            </a:endParaRPr>
          </a:p>
        </p:txBody>
      </p:sp>
    </p:spTree>
    <p:extLst>
      <p:ext uri="{BB962C8B-B14F-4D97-AF65-F5344CB8AC3E}">
        <p14:creationId xmlns:p14="http://schemas.microsoft.com/office/powerpoint/2010/main" val="2827051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g.sparknotes.com/figures/5/5578bdf1aec90e46e14325a580fdbf6a/porbital.gif">
            <a:extLst>
              <a:ext uri="{FF2B5EF4-FFF2-40B4-BE49-F238E27FC236}">
                <a16:creationId xmlns:a16="http://schemas.microsoft.com/office/drawing/2014/main" id="{9FE38CAF-CB61-4B1D-BE5E-0EBF9A76D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651" y="383478"/>
            <a:ext cx="4717279" cy="451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A536059-34BB-4FA1-8679-106C39552436}"/>
              </a:ext>
            </a:extLst>
          </p:cNvPr>
          <p:cNvSpPr txBox="1"/>
          <p:nvPr/>
        </p:nvSpPr>
        <p:spPr>
          <a:xfrm>
            <a:off x="738768" y="383478"/>
            <a:ext cx="6094140" cy="769441"/>
          </a:xfrm>
          <a:prstGeom prst="rect">
            <a:avLst/>
          </a:prstGeom>
          <a:noFill/>
        </p:spPr>
        <p:txBody>
          <a:bodyPr wrap="square">
            <a:spAutoFit/>
          </a:bodyPr>
          <a:lstStyle/>
          <a:p>
            <a:r>
              <a:rPr lang="en-US" altLang="en-US" sz="4400" dirty="0"/>
              <a:t>p-orbitals</a:t>
            </a:r>
            <a:endParaRPr lang="en-US" sz="4400" dirty="0"/>
          </a:p>
        </p:txBody>
      </p:sp>
      <p:sp>
        <p:nvSpPr>
          <p:cNvPr id="6" name="TextBox 5">
            <a:extLst>
              <a:ext uri="{FF2B5EF4-FFF2-40B4-BE49-F238E27FC236}">
                <a16:creationId xmlns:a16="http://schemas.microsoft.com/office/drawing/2014/main" id="{5C325953-3DD2-44D8-A2FC-5085C765A209}"/>
              </a:ext>
            </a:extLst>
          </p:cNvPr>
          <p:cNvSpPr txBox="1"/>
          <p:nvPr/>
        </p:nvSpPr>
        <p:spPr>
          <a:xfrm>
            <a:off x="6097860" y="5820933"/>
            <a:ext cx="6094140"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اوربیتالهای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p</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آنگراد(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u</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هستند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3131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Lena\Desktop\google pics\d-orbitals.gif">
            <a:extLst>
              <a:ext uri="{FF2B5EF4-FFF2-40B4-BE49-F238E27FC236}">
                <a16:creationId xmlns:a16="http://schemas.microsoft.com/office/drawing/2014/main" id="{7AC8576F-05A4-4986-ADEA-787540921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56" y="900926"/>
            <a:ext cx="43910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BF050C3-72FE-4F8A-B1D9-7427C31EB515}"/>
              </a:ext>
            </a:extLst>
          </p:cNvPr>
          <p:cNvSpPr txBox="1"/>
          <p:nvPr/>
        </p:nvSpPr>
        <p:spPr>
          <a:xfrm>
            <a:off x="299225" y="69929"/>
            <a:ext cx="6094140" cy="830997"/>
          </a:xfrm>
          <a:prstGeom prst="rect">
            <a:avLst/>
          </a:prstGeom>
          <a:noFill/>
        </p:spPr>
        <p:txBody>
          <a:bodyPr wrap="square">
            <a:spAutoFit/>
          </a:bodyPr>
          <a:lstStyle/>
          <a:p>
            <a:r>
              <a:rPr lang="en-US" altLang="en-US" sz="4800" dirty="0"/>
              <a:t>d-orbitals</a:t>
            </a:r>
            <a:endParaRPr lang="en-US" sz="4800" dirty="0"/>
          </a:p>
        </p:txBody>
      </p:sp>
      <p:sp>
        <p:nvSpPr>
          <p:cNvPr id="5" name="TextBox 4">
            <a:extLst>
              <a:ext uri="{FF2B5EF4-FFF2-40B4-BE49-F238E27FC236}">
                <a16:creationId xmlns:a16="http://schemas.microsoft.com/office/drawing/2014/main" id="{81935D08-D981-4407-8596-17BC469D249F}"/>
              </a:ext>
            </a:extLst>
          </p:cNvPr>
          <p:cNvSpPr txBox="1"/>
          <p:nvPr/>
        </p:nvSpPr>
        <p:spPr>
          <a:xfrm>
            <a:off x="5667608" y="2659559"/>
            <a:ext cx="6094140"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اوربیتالهای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d</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گراد(</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g</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هستند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5803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6A2FE-1FCA-409B-BB53-451E29FF52B7}"/>
              </a:ext>
            </a:extLst>
          </p:cNvPr>
          <p:cNvPicPr>
            <a:picLocks noChangeAspect="1"/>
          </p:cNvPicPr>
          <p:nvPr/>
        </p:nvPicPr>
        <p:blipFill>
          <a:blip r:embed="rId2"/>
          <a:stretch>
            <a:fillRect/>
          </a:stretch>
        </p:blipFill>
        <p:spPr>
          <a:xfrm>
            <a:off x="206171" y="939902"/>
            <a:ext cx="2419350" cy="5391150"/>
          </a:xfrm>
          <a:prstGeom prst="rect">
            <a:avLst/>
          </a:prstGeom>
        </p:spPr>
      </p:pic>
      <p:pic>
        <p:nvPicPr>
          <p:cNvPr id="5" name="Picture 4">
            <a:extLst>
              <a:ext uri="{FF2B5EF4-FFF2-40B4-BE49-F238E27FC236}">
                <a16:creationId xmlns:a16="http://schemas.microsoft.com/office/drawing/2014/main" id="{51E640E0-3813-48CA-B95E-08E2E908AFFC}"/>
              </a:ext>
            </a:extLst>
          </p:cNvPr>
          <p:cNvPicPr>
            <a:picLocks noChangeAspect="1"/>
          </p:cNvPicPr>
          <p:nvPr/>
        </p:nvPicPr>
        <p:blipFill>
          <a:blip r:embed="rId3"/>
          <a:stretch>
            <a:fillRect/>
          </a:stretch>
        </p:blipFill>
        <p:spPr>
          <a:xfrm>
            <a:off x="3947482" y="2178268"/>
            <a:ext cx="7877175" cy="2981325"/>
          </a:xfrm>
          <a:prstGeom prst="rect">
            <a:avLst/>
          </a:prstGeom>
        </p:spPr>
      </p:pic>
    </p:spTree>
    <p:extLst>
      <p:ext uri="{BB962C8B-B14F-4D97-AF65-F5344CB8AC3E}">
        <p14:creationId xmlns:p14="http://schemas.microsoft.com/office/powerpoint/2010/main" val="7456916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angelfire.com/falcon2/dirgni/f.gif">
            <a:extLst>
              <a:ext uri="{FF2B5EF4-FFF2-40B4-BE49-F238E27FC236}">
                <a16:creationId xmlns:a16="http://schemas.microsoft.com/office/drawing/2014/main" id="{314CCB00-E91D-463B-B303-3C38DF7CB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43062"/>
            <a:ext cx="73152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15F39D2-CE48-4DBB-90AE-12268FF9829F}"/>
              </a:ext>
            </a:extLst>
          </p:cNvPr>
          <p:cNvSpPr txBox="1"/>
          <p:nvPr/>
        </p:nvSpPr>
        <p:spPr>
          <a:xfrm>
            <a:off x="459989" y="153435"/>
            <a:ext cx="6094140" cy="830997"/>
          </a:xfrm>
          <a:prstGeom prst="rect">
            <a:avLst/>
          </a:prstGeom>
          <a:noFill/>
        </p:spPr>
        <p:txBody>
          <a:bodyPr wrap="square">
            <a:spAutoFit/>
          </a:bodyPr>
          <a:lstStyle/>
          <a:p>
            <a:r>
              <a:rPr lang="en-US" altLang="en-US" sz="4800" dirty="0"/>
              <a:t>f-orbitals</a:t>
            </a:r>
            <a:endParaRPr lang="en-US" sz="4800" dirty="0"/>
          </a:p>
        </p:txBody>
      </p:sp>
      <p:sp>
        <p:nvSpPr>
          <p:cNvPr id="7" name="TextBox 6">
            <a:extLst>
              <a:ext uri="{FF2B5EF4-FFF2-40B4-BE49-F238E27FC236}">
                <a16:creationId xmlns:a16="http://schemas.microsoft.com/office/drawing/2014/main" id="{0DD46813-E93C-47C7-8867-15936AA489BA}"/>
              </a:ext>
            </a:extLst>
          </p:cNvPr>
          <p:cNvSpPr txBox="1"/>
          <p:nvPr/>
        </p:nvSpPr>
        <p:spPr>
          <a:xfrm>
            <a:off x="5570034" y="5576273"/>
            <a:ext cx="6094140"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اوربیتالهای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f</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آنگراد(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u</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هستند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95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0254F-615A-4EE7-88D4-C0A8F6662846}"/>
              </a:ext>
            </a:extLst>
          </p:cNvPr>
          <p:cNvPicPr>
            <a:picLocks noChangeAspect="1"/>
          </p:cNvPicPr>
          <p:nvPr/>
        </p:nvPicPr>
        <p:blipFill>
          <a:blip r:embed="rId2"/>
          <a:stretch>
            <a:fillRect/>
          </a:stretch>
        </p:blipFill>
        <p:spPr>
          <a:xfrm>
            <a:off x="8030472" y="2601953"/>
            <a:ext cx="2373086" cy="1942020"/>
          </a:xfrm>
          <a:prstGeom prst="rect">
            <a:avLst/>
          </a:prstGeom>
        </p:spPr>
      </p:pic>
      <p:pic>
        <p:nvPicPr>
          <p:cNvPr id="3" name="Picture 2">
            <a:extLst>
              <a:ext uri="{FF2B5EF4-FFF2-40B4-BE49-F238E27FC236}">
                <a16:creationId xmlns:a16="http://schemas.microsoft.com/office/drawing/2014/main" id="{B99E76D5-CDA5-477D-921D-3DA877569A46}"/>
              </a:ext>
            </a:extLst>
          </p:cNvPr>
          <p:cNvPicPr>
            <a:picLocks noChangeAspect="1"/>
          </p:cNvPicPr>
          <p:nvPr/>
        </p:nvPicPr>
        <p:blipFill>
          <a:blip r:embed="rId3"/>
          <a:stretch>
            <a:fillRect/>
          </a:stretch>
        </p:blipFill>
        <p:spPr>
          <a:xfrm>
            <a:off x="647470" y="1237785"/>
            <a:ext cx="5448530" cy="3902927"/>
          </a:xfrm>
          <a:prstGeom prst="rect">
            <a:avLst/>
          </a:prstGeom>
        </p:spPr>
      </p:pic>
    </p:spTree>
    <p:extLst>
      <p:ext uri="{BB962C8B-B14F-4D97-AF65-F5344CB8AC3E}">
        <p14:creationId xmlns:p14="http://schemas.microsoft.com/office/powerpoint/2010/main" val="32315312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9996" y="12390"/>
            <a:ext cx="9191501" cy="6845610"/>
          </a:xfrm>
          <a:prstGeom prst="rect">
            <a:avLst/>
          </a:prstGeom>
        </p:spPr>
      </p:pic>
      <p:pic>
        <p:nvPicPr>
          <p:cNvPr id="3" name="Picture 2"/>
          <p:cNvPicPr>
            <a:picLocks noChangeAspect="1"/>
          </p:cNvPicPr>
          <p:nvPr/>
        </p:nvPicPr>
        <p:blipFill>
          <a:blip r:embed="rId3"/>
          <a:stretch>
            <a:fillRect/>
          </a:stretch>
        </p:blipFill>
        <p:spPr>
          <a:xfrm>
            <a:off x="8863197" y="3517026"/>
            <a:ext cx="1638300" cy="1333500"/>
          </a:xfrm>
          <a:prstGeom prst="rect">
            <a:avLst/>
          </a:prstGeom>
        </p:spPr>
      </p:pic>
      <p:pic>
        <p:nvPicPr>
          <p:cNvPr id="4" name="Picture 3"/>
          <p:cNvPicPr>
            <a:picLocks noChangeAspect="1"/>
          </p:cNvPicPr>
          <p:nvPr/>
        </p:nvPicPr>
        <p:blipFill>
          <a:blip r:embed="rId4"/>
          <a:stretch>
            <a:fillRect/>
          </a:stretch>
        </p:blipFill>
        <p:spPr>
          <a:xfrm>
            <a:off x="7675665" y="421683"/>
            <a:ext cx="3305175" cy="1343025"/>
          </a:xfrm>
          <a:prstGeom prst="rect">
            <a:avLst/>
          </a:prstGeom>
        </p:spPr>
      </p:pic>
      <p:sp>
        <p:nvSpPr>
          <p:cNvPr id="5" name="Rectangle 4"/>
          <p:cNvSpPr/>
          <p:nvPr/>
        </p:nvSpPr>
        <p:spPr>
          <a:xfrm>
            <a:off x="6405633" y="237017"/>
            <a:ext cx="3491661" cy="369332"/>
          </a:xfrm>
          <a:prstGeom prst="rect">
            <a:avLst/>
          </a:prstGeom>
        </p:spPr>
        <p:txBody>
          <a:bodyPr wrap="none">
            <a:spAutoFit/>
          </a:bodyPr>
          <a:lstStyle/>
          <a:p>
            <a:pPr lvl="0" algn="r" rtl="1">
              <a:defRPr/>
            </a:pPr>
            <a:r>
              <a:rPr lang="fa-IR" altLang="en-US" dirty="0">
                <a:solidFill>
                  <a:srgbClr val="4472C4"/>
                </a:solidFill>
              </a:rPr>
              <a:t> صفحات گرهی در اوربیتال های </a:t>
            </a:r>
            <a:r>
              <a:rPr lang="en-US" altLang="en-US" dirty="0">
                <a:solidFill>
                  <a:srgbClr val="4472C4"/>
                </a:solidFill>
              </a:rPr>
              <a:t>s, p, d,  f</a:t>
            </a:r>
            <a:endParaRPr lang="en-US" dirty="0">
              <a:solidFill>
                <a:prstClr val="black"/>
              </a:solidFill>
            </a:endParaRPr>
          </a:p>
        </p:txBody>
      </p:sp>
      <p:sp>
        <p:nvSpPr>
          <p:cNvPr id="6" name="Rectangle 5"/>
          <p:cNvSpPr/>
          <p:nvPr/>
        </p:nvSpPr>
        <p:spPr>
          <a:xfrm>
            <a:off x="9188606" y="4665860"/>
            <a:ext cx="1606530" cy="369332"/>
          </a:xfrm>
          <a:prstGeom prst="rect">
            <a:avLst/>
          </a:prstGeom>
        </p:spPr>
        <p:txBody>
          <a:bodyPr wrap="none">
            <a:spAutoFit/>
          </a:bodyPr>
          <a:lstStyle/>
          <a:p>
            <a:r>
              <a:rPr lang="fa-IR" altLang="en-US" dirty="0">
                <a:solidFill>
                  <a:srgbClr val="4472C4"/>
                </a:solidFill>
              </a:rPr>
              <a:t> فاقد صفحه گرهی </a:t>
            </a:r>
            <a:endParaRPr lang="en-US" dirty="0"/>
          </a:p>
        </p:txBody>
      </p:sp>
    </p:spTree>
    <p:extLst>
      <p:ext uri="{BB962C8B-B14F-4D97-AF65-F5344CB8AC3E}">
        <p14:creationId xmlns:p14="http://schemas.microsoft.com/office/powerpoint/2010/main" val="37751847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E9DD2-F6A3-4FF6-99A9-ED4CEF1B8427}"/>
              </a:ext>
            </a:extLst>
          </p:cNvPr>
          <p:cNvPicPr>
            <a:picLocks noChangeAspect="1"/>
          </p:cNvPicPr>
          <p:nvPr/>
        </p:nvPicPr>
        <p:blipFill>
          <a:blip r:embed="rId2"/>
          <a:stretch>
            <a:fillRect/>
          </a:stretch>
        </p:blipFill>
        <p:spPr>
          <a:xfrm>
            <a:off x="71437" y="1876425"/>
            <a:ext cx="12049125" cy="3105150"/>
          </a:xfrm>
          <a:prstGeom prst="rect">
            <a:avLst/>
          </a:prstGeom>
        </p:spPr>
      </p:pic>
    </p:spTree>
    <p:extLst>
      <p:ext uri="{BB962C8B-B14F-4D97-AF65-F5344CB8AC3E}">
        <p14:creationId xmlns:p14="http://schemas.microsoft.com/office/powerpoint/2010/main" val="5657857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A549C5-74FF-436A-9AB3-2B5A628D20BF}"/>
              </a:ext>
            </a:extLst>
          </p:cNvPr>
          <p:cNvPicPr>
            <a:picLocks noChangeAspect="1"/>
          </p:cNvPicPr>
          <p:nvPr/>
        </p:nvPicPr>
        <p:blipFill>
          <a:blip r:embed="rId2"/>
          <a:stretch>
            <a:fillRect/>
          </a:stretch>
        </p:blipFill>
        <p:spPr>
          <a:xfrm>
            <a:off x="-13295" y="-188173"/>
            <a:ext cx="7199511" cy="5824656"/>
          </a:xfrm>
          <a:prstGeom prst="rect">
            <a:avLst/>
          </a:prstGeom>
        </p:spPr>
      </p:pic>
      <p:pic>
        <p:nvPicPr>
          <p:cNvPr id="3" name="Picture 2">
            <a:extLst>
              <a:ext uri="{FF2B5EF4-FFF2-40B4-BE49-F238E27FC236}">
                <a16:creationId xmlns:a16="http://schemas.microsoft.com/office/drawing/2014/main" id="{19C9672C-BEA8-4D3A-9A3E-F9784F1554A2}"/>
              </a:ext>
            </a:extLst>
          </p:cNvPr>
          <p:cNvPicPr>
            <a:picLocks noChangeAspect="1"/>
          </p:cNvPicPr>
          <p:nvPr/>
        </p:nvPicPr>
        <p:blipFill>
          <a:blip r:embed="rId3"/>
          <a:stretch>
            <a:fillRect/>
          </a:stretch>
        </p:blipFill>
        <p:spPr>
          <a:xfrm>
            <a:off x="7260192" y="3327824"/>
            <a:ext cx="4931808" cy="1364117"/>
          </a:xfrm>
          <a:prstGeom prst="rect">
            <a:avLst/>
          </a:prstGeom>
        </p:spPr>
      </p:pic>
      <p:graphicFrame>
        <p:nvGraphicFramePr>
          <p:cNvPr id="5" name="Object 4">
            <a:extLst>
              <a:ext uri="{FF2B5EF4-FFF2-40B4-BE49-F238E27FC236}">
                <a16:creationId xmlns:a16="http://schemas.microsoft.com/office/drawing/2014/main" id="{9E979C1B-2CB8-4E84-A654-0EBB2D438D6E}"/>
              </a:ext>
            </a:extLst>
          </p:cNvPr>
          <p:cNvGraphicFramePr>
            <a:graphicFrameLocks noChangeAspect="1"/>
          </p:cNvGraphicFramePr>
          <p:nvPr>
            <p:extLst>
              <p:ext uri="{D42A27DB-BD31-4B8C-83A1-F6EECF244321}">
                <p14:modId xmlns:p14="http://schemas.microsoft.com/office/powerpoint/2010/main" val="2609235306"/>
              </p:ext>
            </p:extLst>
          </p:nvPr>
        </p:nvGraphicFramePr>
        <p:xfrm>
          <a:off x="9159922" y="941618"/>
          <a:ext cx="2250341" cy="2153001"/>
        </p:xfrm>
        <a:graphic>
          <a:graphicData uri="http://schemas.openxmlformats.org/presentationml/2006/ole">
            <mc:AlternateContent xmlns:mc="http://schemas.openxmlformats.org/markup-compatibility/2006">
              <mc:Choice xmlns:v="urn:schemas-microsoft-com:vml" Requires="v">
                <p:oleObj name="CS ChemDraw Drawing" r:id="rId4" imgW="2788920" imgH="2669040" progId="ChemDraw.Document.6.0">
                  <p:embed/>
                </p:oleObj>
              </mc:Choice>
              <mc:Fallback>
                <p:oleObj name="CS ChemDraw Drawing" r:id="rId4" imgW="2788920" imgH="2669040" progId="ChemDraw.Document.6.0">
                  <p:embed/>
                  <p:pic>
                    <p:nvPicPr>
                      <p:cNvPr id="0" name=""/>
                      <p:cNvPicPr/>
                      <p:nvPr/>
                    </p:nvPicPr>
                    <p:blipFill>
                      <a:blip r:embed="rId5"/>
                      <a:stretch>
                        <a:fillRect/>
                      </a:stretch>
                    </p:blipFill>
                    <p:spPr>
                      <a:xfrm>
                        <a:off x="9159922" y="941618"/>
                        <a:ext cx="2250341" cy="2153001"/>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252ABC-EF36-433A-9EEC-595E346713EA}"/>
              </a:ext>
            </a:extLst>
          </p:cNvPr>
          <p:cNvSpPr txBox="1"/>
          <p:nvPr/>
        </p:nvSpPr>
        <p:spPr>
          <a:xfrm>
            <a:off x="7844118" y="263021"/>
            <a:ext cx="4347881" cy="83099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48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رسم توابع زاویه ای</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ECB3698-3ABC-4A27-8416-7531FAEF2CA0}"/>
              </a:ext>
            </a:extLst>
          </p:cNvPr>
          <p:cNvPicPr>
            <a:picLocks noChangeAspect="1"/>
          </p:cNvPicPr>
          <p:nvPr/>
        </p:nvPicPr>
        <p:blipFill>
          <a:blip r:embed="rId6"/>
          <a:stretch>
            <a:fillRect/>
          </a:stretch>
        </p:blipFill>
        <p:spPr>
          <a:xfrm>
            <a:off x="11378887" y="4786431"/>
            <a:ext cx="599432" cy="628251"/>
          </a:xfrm>
          <a:prstGeom prst="rect">
            <a:avLst/>
          </a:prstGeom>
        </p:spPr>
      </p:pic>
      <p:pic>
        <p:nvPicPr>
          <p:cNvPr id="11" name="Picture 10">
            <a:extLst>
              <a:ext uri="{FF2B5EF4-FFF2-40B4-BE49-F238E27FC236}">
                <a16:creationId xmlns:a16="http://schemas.microsoft.com/office/drawing/2014/main" id="{6446E06B-BF62-45C1-A535-C56FA9528CAD}"/>
              </a:ext>
            </a:extLst>
          </p:cNvPr>
          <p:cNvPicPr>
            <a:picLocks noChangeAspect="1"/>
          </p:cNvPicPr>
          <p:nvPr/>
        </p:nvPicPr>
        <p:blipFill>
          <a:blip r:embed="rId7"/>
          <a:stretch>
            <a:fillRect/>
          </a:stretch>
        </p:blipFill>
        <p:spPr>
          <a:xfrm>
            <a:off x="8708564" y="1138512"/>
            <a:ext cx="566786" cy="706815"/>
          </a:xfrm>
          <a:prstGeom prst="rect">
            <a:avLst/>
          </a:prstGeom>
        </p:spPr>
      </p:pic>
      <p:pic>
        <p:nvPicPr>
          <p:cNvPr id="15" name="Picture 14">
            <a:extLst>
              <a:ext uri="{FF2B5EF4-FFF2-40B4-BE49-F238E27FC236}">
                <a16:creationId xmlns:a16="http://schemas.microsoft.com/office/drawing/2014/main" id="{12090C7C-CE0B-493A-B803-181574EFDB5D}"/>
              </a:ext>
            </a:extLst>
          </p:cNvPr>
          <p:cNvPicPr>
            <a:picLocks noChangeAspect="1"/>
          </p:cNvPicPr>
          <p:nvPr/>
        </p:nvPicPr>
        <p:blipFill>
          <a:blip r:embed="rId8"/>
          <a:stretch>
            <a:fillRect/>
          </a:stretch>
        </p:blipFill>
        <p:spPr>
          <a:xfrm>
            <a:off x="10222650" y="4786431"/>
            <a:ext cx="418567" cy="717544"/>
          </a:xfrm>
          <a:prstGeom prst="rect">
            <a:avLst/>
          </a:prstGeom>
        </p:spPr>
      </p:pic>
      <p:pic>
        <p:nvPicPr>
          <p:cNvPr id="17" name="Picture 16">
            <a:extLst>
              <a:ext uri="{FF2B5EF4-FFF2-40B4-BE49-F238E27FC236}">
                <a16:creationId xmlns:a16="http://schemas.microsoft.com/office/drawing/2014/main" id="{4768FFCE-42F9-4F56-85A8-7732F3E21D81}"/>
              </a:ext>
            </a:extLst>
          </p:cNvPr>
          <p:cNvPicPr>
            <a:picLocks noChangeAspect="1"/>
          </p:cNvPicPr>
          <p:nvPr/>
        </p:nvPicPr>
        <p:blipFill>
          <a:blip r:embed="rId9"/>
          <a:stretch>
            <a:fillRect/>
          </a:stretch>
        </p:blipFill>
        <p:spPr>
          <a:xfrm>
            <a:off x="8976395" y="4925146"/>
            <a:ext cx="597911" cy="578829"/>
          </a:xfrm>
          <a:prstGeom prst="rect">
            <a:avLst/>
          </a:prstGeom>
        </p:spPr>
      </p:pic>
      <p:sp>
        <p:nvSpPr>
          <p:cNvPr id="12" name="TextBox 11">
            <a:extLst>
              <a:ext uri="{FF2B5EF4-FFF2-40B4-BE49-F238E27FC236}">
                <a16:creationId xmlns:a16="http://schemas.microsoft.com/office/drawing/2014/main" id="{5FE13BCD-29FF-43C7-826E-FED73F3EB8BC}"/>
              </a:ext>
            </a:extLst>
          </p:cNvPr>
          <p:cNvSpPr txBox="1"/>
          <p:nvPr/>
        </p:nvSpPr>
        <p:spPr>
          <a:xfrm>
            <a:off x="2664542" y="5858283"/>
            <a:ext cx="9160847" cy="584775"/>
          </a:xfrm>
          <a:prstGeom prst="rect">
            <a:avLst/>
          </a:prstGeom>
          <a:noFill/>
        </p:spPr>
        <p:txBody>
          <a:bodyPr wrap="square">
            <a:spAutoFit/>
          </a:bodyPr>
          <a:lstStyle/>
          <a:p>
            <a:pPr algn="r" rtl="1"/>
            <a:r>
              <a:rPr lang="fa-IR" sz="2800" dirty="0"/>
              <a:t>تعداد گرههای زاویه ای برای یک اوربیتال برابر است با:    مقدار</a:t>
            </a:r>
            <a:r>
              <a:rPr kumimoji="0" lang="en-US" sz="28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 </a:t>
            </a:r>
            <a:r>
              <a:rPr kumimoji="0" lang="en-US" sz="32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lang="fa-IR" sz="1800" dirty="0"/>
              <a:t>  </a:t>
            </a:r>
            <a:endParaRPr lang="en-US" dirty="0"/>
          </a:p>
        </p:txBody>
      </p:sp>
    </p:spTree>
    <p:extLst>
      <p:ext uri="{BB962C8B-B14F-4D97-AF65-F5344CB8AC3E}">
        <p14:creationId xmlns:p14="http://schemas.microsoft.com/office/powerpoint/2010/main" val="9948090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97346"/>
            <a:ext cx="11974286" cy="6186309"/>
          </a:xfrm>
          <a:prstGeom prst="rect">
            <a:avLst/>
          </a:prstGeom>
        </p:spPr>
        <p:txBody>
          <a:bodyPr wrap="square">
            <a:spAutoFit/>
          </a:bodyPr>
          <a:lstStyle/>
          <a:p>
            <a:pPr algn="just" rtl="1"/>
            <a:r>
              <a:rPr lang="fa-IR" sz="2400" dirty="0"/>
              <a:t>بطور کلی، هر تابع موجی یا هر سای معادل یك نحوه ی خاص اشغال اطراف هسته توسط الكترون است و به همین علت متناظر با یك سطح انرژی خاص و مشخص برای الكترونی ست كه ادعا می شود رفتار آن با آن تابع موجی توصیف می شود. هر تابع موجی یک اوربیتال نامیده می شود. به عبارتی اوربیتال توصیف کننده رفتار موجی الکترون است و متناظر با یك نحوه ی خاص اشغال اطراف هسته توسط الكترون و یك سطح انرژی خاص برای الكترونی ست كه ادعا می شود در آن اوربیتال قرار دارد. کمیت های فیزیکی مورد علاقه از قبیل احتمال حضور الكترون در هر نقطه، مختصات نقاط با احتمال حضور الكترون بالاتر، فاصله میانگین الکترون از هسته، سطح انرژی الکترون و ... برای هر الکترون با در دست داشتن تابع موجی الکترون مربوطه بدست می آیند و برای هر تابع موجی چنین کمیت هایی مقادیر بخصوص خودشان را خواهند داشت.</a:t>
            </a:r>
          </a:p>
          <a:p>
            <a:pPr algn="just" rtl="1"/>
            <a:endParaRPr lang="fa-IR" sz="2400" dirty="0"/>
          </a:p>
          <a:p>
            <a:pPr algn="just" rtl="1"/>
            <a:r>
              <a:rPr lang="fa-IR" sz="2400" dirty="0"/>
              <a:t>با وجود داشتن خصلت موجی در این مدل، برخی خصوصیات ذره مانند، نیز همچنان پا بر جا هستند. مثلا مجموع ابرهای الکترونی معادل تعداد صحیحی از الکترون ها هستند یا در واقع هر ابر الکترونی می تواند فقط معادل یک الکترون و نه مثلا یک و نیم الکترون باشد. بار منفی هر ابر الکترونی نیز همان بار منفی  یک الکترون و نه کمتر و نه بیشتر خواهد بود. الکترون می تواند از حالت مربوط به یک ابر الکترونی یا اوربیتال به حالت یک ابر الکترونی یا اوربیتال دیگر تغییر حالت دهد و این انتقالات الکترونی ذره مانند خواهند بود، مثلا با جذب یا نشر یک فوتون انتقال یک الکترون را خواهیم داشت.</a:t>
            </a:r>
          </a:p>
          <a:p>
            <a:endParaRPr lang="fa-IR" dirty="0"/>
          </a:p>
          <a:p>
            <a:pPr algn="r" rtl="1"/>
            <a:r>
              <a:rPr lang="fa-IR" dirty="0"/>
              <a:t> </a:t>
            </a:r>
            <a:endParaRPr lang="en-US" dirty="0"/>
          </a:p>
        </p:txBody>
      </p:sp>
    </p:spTree>
    <p:extLst>
      <p:ext uri="{BB962C8B-B14F-4D97-AF65-F5344CB8AC3E}">
        <p14:creationId xmlns:p14="http://schemas.microsoft.com/office/powerpoint/2010/main" val="5815193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228" y="279738"/>
            <a:ext cx="11647714" cy="3539430"/>
          </a:xfrm>
          <a:prstGeom prst="rect">
            <a:avLst/>
          </a:prstGeom>
        </p:spPr>
        <p:txBody>
          <a:bodyPr wrap="square">
            <a:spAutoFit/>
          </a:bodyPr>
          <a:lstStyle/>
          <a:p>
            <a:pPr algn="just" rtl="1"/>
            <a:r>
              <a:rPr lang="fa-IR" sz="2800" dirty="0"/>
              <a:t>بعنوان مثال یكی از جواب های معادله شرودینگر برای اتم </a:t>
            </a:r>
            <a:r>
              <a:rPr lang="en-US" sz="2800" dirty="0"/>
              <a:t>H ، </a:t>
            </a:r>
            <a:r>
              <a:rPr lang="fa-IR" sz="2800" dirty="0"/>
              <a:t>    </a:t>
            </a:r>
            <a:r>
              <a:rPr lang="en-US" sz="2800" dirty="0"/>
              <a:t>    </a:t>
            </a:r>
            <a:r>
              <a:rPr lang="fa-IR" sz="2800" dirty="0"/>
              <a:t>یا اوربیتال </a:t>
            </a:r>
            <a:r>
              <a:rPr lang="en-US" sz="2800" dirty="0"/>
              <a:t>s</a:t>
            </a:r>
            <a:r>
              <a:rPr lang="fa-IR" sz="2800" dirty="0"/>
              <a:t>1 است كه كمترین سطح انرژی را مابین مابقی اوربیتال ها دارد. بطور معادل میتوان گفت که الكترون اتم  </a:t>
            </a:r>
            <a:r>
              <a:rPr lang="en-US" sz="2800" dirty="0"/>
              <a:t>H </a:t>
            </a:r>
            <a:r>
              <a:rPr lang="fa-IR" sz="2800" dirty="0"/>
              <a:t>در حالت پایه از </a:t>
            </a:r>
            <a:r>
              <a:rPr lang="en-US" sz="2800" dirty="0"/>
              <a:t>    </a:t>
            </a:r>
            <a:r>
              <a:rPr lang="fa-IR" sz="2800" dirty="0"/>
              <a:t> تبعیت می كند یا به عبارتی در اوربیتال </a:t>
            </a:r>
            <a:r>
              <a:rPr lang="en-US" sz="2800" dirty="0"/>
              <a:t>s </a:t>
            </a:r>
            <a:r>
              <a:rPr lang="fa-IR" sz="2800" dirty="0"/>
              <a:t> 1 قرار دارد یا      توصیف كننده رفتار الكترون اتم </a:t>
            </a:r>
            <a:r>
              <a:rPr lang="en-US" sz="2800" dirty="0"/>
              <a:t>H </a:t>
            </a:r>
            <a:r>
              <a:rPr lang="fa-IR" sz="2800" dirty="0"/>
              <a:t>در حالت پایه است. در ادامه با این اوربیتال و خواصش بعنوان نمونه بیشتر آشنا می شویم.</a:t>
            </a:r>
          </a:p>
          <a:p>
            <a:pPr algn="just" rtl="1"/>
            <a:endParaRPr lang="fa-IR" sz="2800" dirty="0"/>
          </a:p>
          <a:p>
            <a:pPr algn="just" rtl="1"/>
            <a:r>
              <a:rPr lang="fa-IR" sz="2800" dirty="0"/>
              <a:t>از حل معادله شرودینگر  برای اتم هیدروژن تابعی به شکل زیر بدست می آید:</a:t>
            </a:r>
          </a:p>
          <a:p>
            <a:pPr algn="just" rtl="1"/>
            <a:endParaRPr lang="en-US" sz="2800" dirty="0"/>
          </a:p>
        </p:txBody>
      </p:sp>
      <p:pic>
        <p:nvPicPr>
          <p:cNvPr id="6" name="Picture 5"/>
          <p:cNvPicPr>
            <a:picLocks noChangeAspect="1"/>
          </p:cNvPicPr>
          <p:nvPr/>
        </p:nvPicPr>
        <p:blipFill>
          <a:blip r:embed="rId2"/>
          <a:stretch>
            <a:fillRect/>
          </a:stretch>
        </p:blipFill>
        <p:spPr>
          <a:xfrm>
            <a:off x="4101979" y="279738"/>
            <a:ext cx="654357" cy="525805"/>
          </a:xfrm>
          <a:prstGeom prst="rect">
            <a:avLst/>
          </a:prstGeom>
        </p:spPr>
      </p:pic>
      <p:pic>
        <p:nvPicPr>
          <p:cNvPr id="7" name="Picture 6"/>
          <p:cNvPicPr>
            <a:picLocks noChangeAspect="1"/>
          </p:cNvPicPr>
          <p:nvPr/>
        </p:nvPicPr>
        <p:blipFill>
          <a:blip r:embed="rId2"/>
          <a:stretch>
            <a:fillRect/>
          </a:stretch>
        </p:blipFill>
        <p:spPr>
          <a:xfrm>
            <a:off x="10589865" y="1203850"/>
            <a:ext cx="524449" cy="421418"/>
          </a:xfrm>
          <a:prstGeom prst="rect">
            <a:avLst/>
          </a:prstGeom>
        </p:spPr>
      </p:pic>
      <p:pic>
        <p:nvPicPr>
          <p:cNvPr id="8" name="Picture 7"/>
          <p:cNvPicPr>
            <a:picLocks noChangeAspect="1"/>
          </p:cNvPicPr>
          <p:nvPr/>
        </p:nvPicPr>
        <p:blipFill>
          <a:blip r:embed="rId2"/>
          <a:stretch>
            <a:fillRect/>
          </a:stretch>
        </p:blipFill>
        <p:spPr>
          <a:xfrm>
            <a:off x="2882780" y="1141832"/>
            <a:ext cx="601629" cy="483436"/>
          </a:xfrm>
          <a:prstGeom prst="rect">
            <a:avLst/>
          </a:prstGeom>
        </p:spPr>
      </p:pic>
      <p:pic>
        <p:nvPicPr>
          <p:cNvPr id="4" name="Picture 3">
            <a:extLst>
              <a:ext uri="{FF2B5EF4-FFF2-40B4-BE49-F238E27FC236}">
                <a16:creationId xmlns:a16="http://schemas.microsoft.com/office/drawing/2014/main" id="{1D60BC1D-F5A7-4444-B0DE-E4AA6DE1B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118" y="3640327"/>
            <a:ext cx="5794436" cy="1812617"/>
          </a:xfrm>
          <a:prstGeom prst="rect">
            <a:avLst/>
          </a:prstGeom>
        </p:spPr>
      </p:pic>
    </p:spTree>
    <p:extLst>
      <p:ext uri="{BB962C8B-B14F-4D97-AF65-F5344CB8AC3E}">
        <p14:creationId xmlns:p14="http://schemas.microsoft.com/office/powerpoint/2010/main" val="970713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30672"/>
            <a:ext cx="12366171" cy="5262979"/>
          </a:xfrm>
          <a:prstGeom prst="rect">
            <a:avLst/>
          </a:prstGeom>
        </p:spPr>
        <p:txBody>
          <a:bodyPr wrap="square">
            <a:spAutoFit/>
          </a:bodyPr>
          <a:lstStyle/>
          <a:p>
            <a:pPr algn="just" rtl="1"/>
            <a:r>
              <a:rPr lang="fa-IR" sz="2800" dirty="0"/>
              <a:t>در رابطه بالا </a:t>
            </a:r>
            <a:r>
              <a:rPr lang="en-US" sz="2800" dirty="0"/>
              <a:t>    </a:t>
            </a:r>
            <a:r>
              <a:rPr lang="fa-IR" sz="2800" dirty="0"/>
              <a:t> شعاع بور است. همانطور که دیده می شود، </a:t>
            </a:r>
            <a:r>
              <a:rPr lang="en-US" sz="2800" dirty="0"/>
              <a:t>       </a:t>
            </a:r>
            <a:r>
              <a:rPr lang="fa-IR" sz="2800" dirty="0"/>
              <a:t> تابعی از </a:t>
            </a:r>
            <a:r>
              <a:rPr lang="en-US" sz="2800" dirty="0"/>
              <a:t>r ( </a:t>
            </a:r>
            <a:r>
              <a:rPr lang="fa-IR" sz="2800" dirty="0"/>
              <a:t>فاصله الکترون از هسته) است. در حالت کلی علاوه بر فاصله جهت ( زوایا) نیز معمولا مهم هستند و</a:t>
            </a:r>
            <a:r>
              <a:rPr lang="en-US" sz="2800" dirty="0"/>
              <a:t>   </a:t>
            </a:r>
            <a:r>
              <a:rPr lang="fa-IR" sz="2800" dirty="0"/>
              <a:t>  مختصات نقاط فضا شامل فاصله و جهت را بعنوان ورودی می گیرد. خروجی </a:t>
            </a:r>
            <a:r>
              <a:rPr lang="en-US" sz="2800" dirty="0"/>
              <a:t>   </a:t>
            </a:r>
            <a:r>
              <a:rPr lang="fa-IR" sz="2800" dirty="0"/>
              <a:t> دامنه موج الکترون در آن نقطه از فضا است. خروجی </a:t>
            </a:r>
            <a:r>
              <a:rPr lang="en-US" sz="2800" dirty="0"/>
              <a:t>    </a:t>
            </a:r>
            <a:r>
              <a:rPr lang="fa-IR" sz="2800" dirty="0"/>
              <a:t> احتمال حضور الکترون در آن نقطه از فضا است و واحد آن در سیستم </a:t>
            </a:r>
            <a:r>
              <a:rPr lang="en-US" sz="2800" dirty="0"/>
              <a:t>SI </a:t>
            </a:r>
            <a:r>
              <a:rPr lang="fa-IR" sz="2800" dirty="0"/>
              <a:t>الکترون بر متر مکعب خواهد بود. همانگونه که مولاریته بایستی در حجم ضرب شود تا مقدار مول ماده در آن حجم را نتیجه دهد، </a:t>
            </a:r>
            <a:r>
              <a:rPr lang="en-US" sz="2800" dirty="0"/>
              <a:t>   </a:t>
            </a:r>
            <a:r>
              <a:rPr lang="fa-IR" sz="2800" dirty="0"/>
              <a:t> نیز بایستی در حجم ضرب شود تا مقدار الکترون یا احتمال حضور الکترون در آن حجم را نتیجه دهد. بعنوان مثال بر اساس رابطه بالا احتمال حضور الکترون در واحد حجم برای یک نقطه با فاصله  </a:t>
            </a:r>
            <a:r>
              <a:rPr lang="en-US" sz="2800" dirty="0"/>
              <a:t>                       </a:t>
            </a:r>
            <a:r>
              <a:rPr lang="fa-IR" sz="2800" dirty="0"/>
              <a:t>از هسته برابر </a:t>
            </a:r>
            <a:r>
              <a:rPr lang="en-US" sz="2800" dirty="0"/>
              <a:t>               </a:t>
            </a:r>
            <a:r>
              <a:rPr lang="fa-IR" sz="2800" dirty="0"/>
              <a:t>الکترون بر مترمکعب است و بنابراین احتمال حضور الکترون در یک حجم به مقدار</a:t>
            </a:r>
            <a:r>
              <a:rPr lang="en-US" sz="2800" dirty="0"/>
              <a:t>                    </a:t>
            </a:r>
            <a:r>
              <a:rPr lang="fa-IR" sz="2800" dirty="0"/>
              <a:t>متر مکعب در اطراف این نقطه برابر 0.01 خواهد بود، یعنی 0.01 الکترون اوربیتال </a:t>
            </a:r>
            <a:r>
              <a:rPr lang="en-US" sz="2800" dirty="0"/>
              <a:t>s</a:t>
            </a:r>
            <a:r>
              <a:rPr lang="fa-IR" sz="2800" dirty="0"/>
              <a:t>1</a:t>
            </a:r>
            <a:r>
              <a:rPr lang="en-US" sz="2800" dirty="0"/>
              <a:t> </a:t>
            </a:r>
            <a:r>
              <a:rPr lang="fa-IR" sz="2800" dirty="0"/>
              <a:t>در حجم به مقدار متر              مکعب در اطراف یک نقطه به فاصله  از هسته است. دقت داشته باشید که در اینجا فرم ریاضی تابع یا مقادیر یاد شده مهم نیستند ( نیازی به حفظ آنها نیست)، بلکه تاکید بر روی استفاده های ممکن از فرم ریاضی تابع موجی است.</a:t>
            </a:r>
            <a:endParaRPr lang="en-US" sz="2800" dirty="0"/>
          </a:p>
        </p:txBody>
      </p:sp>
      <p:pic>
        <p:nvPicPr>
          <p:cNvPr id="3" name="Picture 2"/>
          <p:cNvPicPr>
            <a:picLocks noChangeAspect="1"/>
          </p:cNvPicPr>
          <p:nvPr/>
        </p:nvPicPr>
        <p:blipFill>
          <a:blip r:embed="rId2"/>
          <a:stretch>
            <a:fillRect/>
          </a:stretch>
        </p:blipFill>
        <p:spPr>
          <a:xfrm>
            <a:off x="4428195" y="122536"/>
            <a:ext cx="635951" cy="575623"/>
          </a:xfrm>
          <a:prstGeom prst="rect">
            <a:avLst/>
          </a:prstGeom>
        </p:spPr>
      </p:pic>
      <p:pic>
        <p:nvPicPr>
          <p:cNvPr id="4" name="Picture 3"/>
          <p:cNvPicPr>
            <a:picLocks noChangeAspect="1"/>
          </p:cNvPicPr>
          <p:nvPr/>
        </p:nvPicPr>
        <p:blipFill>
          <a:blip r:embed="rId3"/>
          <a:stretch>
            <a:fillRect/>
          </a:stretch>
        </p:blipFill>
        <p:spPr>
          <a:xfrm>
            <a:off x="10187807" y="238248"/>
            <a:ext cx="460710" cy="490061"/>
          </a:xfrm>
          <a:prstGeom prst="rect">
            <a:avLst/>
          </a:prstGeom>
        </p:spPr>
      </p:pic>
      <p:pic>
        <p:nvPicPr>
          <p:cNvPr id="5" name="Picture 4"/>
          <p:cNvPicPr>
            <a:picLocks noChangeAspect="1"/>
          </p:cNvPicPr>
          <p:nvPr/>
        </p:nvPicPr>
        <p:blipFill>
          <a:blip r:embed="rId4"/>
          <a:stretch>
            <a:fillRect/>
          </a:stretch>
        </p:blipFill>
        <p:spPr>
          <a:xfrm>
            <a:off x="3039366" y="728309"/>
            <a:ext cx="412132" cy="465274"/>
          </a:xfrm>
          <a:prstGeom prst="rect">
            <a:avLst/>
          </a:prstGeom>
        </p:spPr>
      </p:pic>
      <p:pic>
        <p:nvPicPr>
          <p:cNvPr id="6" name="Picture 5"/>
          <p:cNvPicPr>
            <a:picLocks noChangeAspect="1"/>
          </p:cNvPicPr>
          <p:nvPr/>
        </p:nvPicPr>
        <p:blipFill>
          <a:blip r:embed="rId4"/>
          <a:stretch>
            <a:fillRect/>
          </a:stretch>
        </p:blipFill>
        <p:spPr>
          <a:xfrm>
            <a:off x="5572675" y="1113277"/>
            <a:ext cx="444790" cy="502143"/>
          </a:xfrm>
          <a:prstGeom prst="rect">
            <a:avLst/>
          </a:prstGeom>
        </p:spPr>
      </p:pic>
      <p:pic>
        <p:nvPicPr>
          <p:cNvPr id="7" name="Picture 6"/>
          <p:cNvPicPr>
            <a:picLocks noChangeAspect="1"/>
          </p:cNvPicPr>
          <p:nvPr/>
        </p:nvPicPr>
        <p:blipFill>
          <a:blip r:embed="rId5"/>
          <a:stretch>
            <a:fillRect/>
          </a:stretch>
        </p:blipFill>
        <p:spPr>
          <a:xfrm>
            <a:off x="10802493" y="1519763"/>
            <a:ext cx="475107" cy="406601"/>
          </a:xfrm>
          <a:prstGeom prst="rect">
            <a:avLst/>
          </a:prstGeom>
        </p:spPr>
      </p:pic>
      <p:pic>
        <p:nvPicPr>
          <p:cNvPr id="8" name="Picture 7"/>
          <p:cNvPicPr>
            <a:picLocks noChangeAspect="1"/>
          </p:cNvPicPr>
          <p:nvPr/>
        </p:nvPicPr>
        <p:blipFill>
          <a:blip r:embed="rId6"/>
          <a:stretch>
            <a:fillRect/>
          </a:stretch>
        </p:blipFill>
        <p:spPr>
          <a:xfrm>
            <a:off x="10550080" y="2297640"/>
            <a:ext cx="504825" cy="428625"/>
          </a:xfrm>
          <a:prstGeom prst="rect">
            <a:avLst/>
          </a:prstGeom>
        </p:spPr>
      </p:pic>
      <p:pic>
        <p:nvPicPr>
          <p:cNvPr id="9" name="Picture 8"/>
          <p:cNvPicPr>
            <a:picLocks noChangeAspect="1"/>
          </p:cNvPicPr>
          <p:nvPr/>
        </p:nvPicPr>
        <p:blipFill>
          <a:blip r:embed="rId7"/>
          <a:stretch>
            <a:fillRect/>
          </a:stretch>
        </p:blipFill>
        <p:spPr>
          <a:xfrm>
            <a:off x="9345348" y="3218902"/>
            <a:ext cx="2145628" cy="347740"/>
          </a:xfrm>
          <a:prstGeom prst="rect">
            <a:avLst/>
          </a:prstGeom>
        </p:spPr>
      </p:pic>
      <p:pic>
        <p:nvPicPr>
          <p:cNvPr id="10" name="Picture 9"/>
          <p:cNvPicPr>
            <a:picLocks noChangeAspect="1"/>
          </p:cNvPicPr>
          <p:nvPr/>
        </p:nvPicPr>
        <p:blipFill>
          <a:blip r:embed="rId8"/>
          <a:stretch>
            <a:fillRect/>
          </a:stretch>
        </p:blipFill>
        <p:spPr>
          <a:xfrm>
            <a:off x="6248399" y="3218118"/>
            <a:ext cx="1405926" cy="548521"/>
          </a:xfrm>
          <a:prstGeom prst="rect">
            <a:avLst/>
          </a:prstGeom>
        </p:spPr>
      </p:pic>
      <p:pic>
        <p:nvPicPr>
          <p:cNvPr id="11" name="Picture 10"/>
          <p:cNvPicPr>
            <a:picLocks noChangeAspect="1"/>
          </p:cNvPicPr>
          <p:nvPr/>
        </p:nvPicPr>
        <p:blipFill>
          <a:blip r:embed="rId9"/>
          <a:stretch>
            <a:fillRect/>
          </a:stretch>
        </p:blipFill>
        <p:spPr>
          <a:xfrm>
            <a:off x="7164467" y="3766639"/>
            <a:ext cx="1650331" cy="490215"/>
          </a:xfrm>
          <a:prstGeom prst="rect">
            <a:avLst/>
          </a:prstGeom>
        </p:spPr>
      </p:pic>
      <p:pic>
        <p:nvPicPr>
          <p:cNvPr id="12" name="Picture 11"/>
          <p:cNvPicPr>
            <a:picLocks noChangeAspect="1"/>
          </p:cNvPicPr>
          <p:nvPr/>
        </p:nvPicPr>
        <p:blipFill>
          <a:blip r:embed="rId9"/>
          <a:stretch>
            <a:fillRect/>
          </a:stretch>
        </p:blipFill>
        <p:spPr>
          <a:xfrm>
            <a:off x="4847204" y="4072110"/>
            <a:ext cx="1450943" cy="430989"/>
          </a:xfrm>
          <a:prstGeom prst="rect">
            <a:avLst/>
          </a:prstGeom>
        </p:spPr>
      </p:pic>
    </p:spTree>
    <p:extLst>
      <p:ext uri="{BB962C8B-B14F-4D97-AF65-F5344CB8AC3E}">
        <p14:creationId xmlns:p14="http://schemas.microsoft.com/office/powerpoint/2010/main" val="9981141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3180"/>
            <a:ext cx="12192000" cy="2554545"/>
          </a:xfrm>
          <a:prstGeom prst="rect">
            <a:avLst/>
          </a:prstGeom>
        </p:spPr>
        <p:txBody>
          <a:bodyPr wrap="square">
            <a:spAutoFit/>
          </a:bodyPr>
          <a:lstStyle/>
          <a:p>
            <a:pPr algn="just" rtl="1"/>
            <a:r>
              <a:rPr lang="fa-IR" sz="3200" dirty="0"/>
              <a:t>بجای بیان فرم ریاضی تابع موجی، می توانیم آن را در یک نمودار نمایش دهیم تا تغییرات آن یا همان تغییرات دامنه موج نسبت داده شده به الکترون با تغییر موقعیت نسبت به هسته را راحت تر ببینیم. مثلا نمودار زیر       را بر حسب </a:t>
            </a:r>
            <a:r>
              <a:rPr lang="en-US" sz="3200" dirty="0"/>
              <a:t>r ( </a:t>
            </a:r>
            <a:r>
              <a:rPr lang="fa-IR" sz="3200" dirty="0"/>
              <a:t>فاصله الکترون از هسته) نشان می دهد و از روی آن مثلا می توان فهمید که برای الکترون واقع در اوربیتال</a:t>
            </a:r>
            <a:r>
              <a:rPr lang="en-US" sz="3200" dirty="0"/>
              <a:t>s</a:t>
            </a:r>
            <a:r>
              <a:rPr lang="fa-IR" sz="3200" dirty="0"/>
              <a:t> 1</a:t>
            </a:r>
            <a:r>
              <a:rPr lang="en-US" sz="3200" dirty="0"/>
              <a:t> </a:t>
            </a:r>
            <a:r>
              <a:rPr lang="fa-IR" sz="3200" dirty="0"/>
              <a:t>با افزایش فاصله الکترون از هسته دامنه موج نسبت داده شده به الکترون کاهش می یابد.</a:t>
            </a:r>
            <a:endParaRPr lang="en-US" sz="3200" dirty="0"/>
          </a:p>
        </p:txBody>
      </p:sp>
      <p:pic>
        <p:nvPicPr>
          <p:cNvPr id="3" name="Picture 2"/>
          <p:cNvPicPr>
            <a:picLocks noChangeAspect="1"/>
          </p:cNvPicPr>
          <p:nvPr/>
        </p:nvPicPr>
        <p:blipFill>
          <a:blip r:embed="rId2"/>
          <a:stretch>
            <a:fillRect/>
          </a:stretch>
        </p:blipFill>
        <p:spPr>
          <a:xfrm>
            <a:off x="7069590" y="1262802"/>
            <a:ext cx="600075" cy="495300"/>
          </a:xfrm>
          <a:prstGeom prst="rect">
            <a:avLst/>
          </a:prstGeom>
        </p:spPr>
      </p:pic>
      <p:pic>
        <p:nvPicPr>
          <p:cNvPr id="4" name="Picture 3"/>
          <p:cNvPicPr>
            <a:picLocks noChangeAspect="1"/>
          </p:cNvPicPr>
          <p:nvPr/>
        </p:nvPicPr>
        <p:blipFill>
          <a:blip r:embed="rId3"/>
          <a:stretch>
            <a:fillRect/>
          </a:stretch>
        </p:blipFill>
        <p:spPr>
          <a:xfrm>
            <a:off x="3052762" y="2956151"/>
            <a:ext cx="3190875" cy="3514725"/>
          </a:xfrm>
          <a:prstGeom prst="rect">
            <a:avLst/>
          </a:prstGeom>
        </p:spPr>
      </p:pic>
    </p:spTree>
    <p:extLst>
      <p:ext uri="{BB962C8B-B14F-4D97-AF65-F5344CB8AC3E}">
        <p14:creationId xmlns:p14="http://schemas.microsoft.com/office/powerpoint/2010/main" val="19509511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54"/>
            <a:ext cx="12083143" cy="3539430"/>
          </a:xfrm>
          <a:prstGeom prst="rect">
            <a:avLst/>
          </a:prstGeom>
        </p:spPr>
        <p:txBody>
          <a:bodyPr wrap="square">
            <a:spAutoFit/>
          </a:bodyPr>
          <a:lstStyle/>
          <a:p>
            <a:pPr algn="just" rtl="1"/>
            <a:r>
              <a:rPr lang="fa-IR" sz="2800" dirty="0"/>
              <a:t>می توانیم در یک نمودار مجذور تابع موجی یا  </a:t>
            </a:r>
            <a:r>
              <a:rPr lang="en-US" sz="2800" dirty="0"/>
              <a:t>       </a:t>
            </a:r>
            <a:r>
              <a:rPr lang="fa-IR" sz="2800" dirty="0"/>
              <a:t>را بر حسب موقعیت نمایش دهیم تا تغییرات آن یا همان تغییرات احتمال حضور الکترون در واحد حجم با تغییر موقعیت نسبت به هسته را راحت تر ببینیم. از آنجائیکه معمولا برای ما نحوه تغییرات احتمال حضور الکترون با تغییر موقعیت نسبت به هسته مهمتر است، ما معمولا نمودار </a:t>
            </a:r>
            <a:r>
              <a:rPr lang="en-US" sz="2800" dirty="0"/>
              <a:t>       </a:t>
            </a:r>
            <a:r>
              <a:rPr lang="fa-IR" sz="2800" dirty="0"/>
              <a:t> را بجای نمودار خود تابع موجی در نظر می گیریم. مثلا نمودار زیر </a:t>
            </a:r>
            <a:r>
              <a:rPr lang="en-US" sz="2800" dirty="0"/>
              <a:t>    </a:t>
            </a:r>
            <a:r>
              <a:rPr lang="fa-IR" sz="2800" dirty="0"/>
              <a:t> را بر حسب </a:t>
            </a:r>
            <a:r>
              <a:rPr lang="en-US" sz="2800" dirty="0"/>
              <a:t>r ( </a:t>
            </a:r>
            <a:r>
              <a:rPr lang="fa-IR" sz="2800" dirty="0"/>
              <a:t>فاصله الکترون از هسته) نشان می دهد و از روی آن مثلا می توان فهمید که برای الکترون واقع در اوربیتال</a:t>
            </a:r>
            <a:r>
              <a:rPr lang="en-US" sz="2800" dirty="0"/>
              <a:t>s</a:t>
            </a:r>
            <a:r>
              <a:rPr lang="fa-IR" sz="2800" dirty="0"/>
              <a:t> 1</a:t>
            </a:r>
            <a:r>
              <a:rPr lang="en-US" sz="2800" dirty="0"/>
              <a:t> </a:t>
            </a:r>
            <a:r>
              <a:rPr lang="fa-IR" sz="2800" dirty="0"/>
              <a:t>با افزایش فاصله الکترون از هسته احتمال حضور الکترون در واحد حجم کاهش می یابد یا معادلا در یک نقطه نزدیکتر به هسته در مقایسه با یک نقطه دورتر از هسته احتمال حضور الکترون بیشتر است.</a:t>
            </a:r>
            <a:endParaRPr lang="en-US" sz="2800" dirty="0"/>
          </a:p>
        </p:txBody>
      </p:sp>
      <p:pic>
        <p:nvPicPr>
          <p:cNvPr id="4" name="Picture 3"/>
          <p:cNvPicPr>
            <a:picLocks noChangeAspect="1"/>
          </p:cNvPicPr>
          <p:nvPr/>
        </p:nvPicPr>
        <p:blipFill>
          <a:blip r:embed="rId2"/>
          <a:stretch>
            <a:fillRect/>
          </a:stretch>
        </p:blipFill>
        <p:spPr>
          <a:xfrm>
            <a:off x="5808596" y="310554"/>
            <a:ext cx="559547" cy="465383"/>
          </a:xfrm>
          <a:prstGeom prst="rect">
            <a:avLst/>
          </a:prstGeom>
        </p:spPr>
      </p:pic>
      <p:pic>
        <p:nvPicPr>
          <p:cNvPr id="5" name="Picture 4"/>
          <p:cNvPicPr>
            <a:picLocks noChangeAspect="1"/>
          </p:cNvPicPr>
          <p:nvPr/>
        </p:nvPicPr>
        <p:blipFill>
          <a:blip r:embed="rId2"/>
          <a:stretch>
            <a:fillRect/>
          </a:stretch>
        </p:blipFill>
        <p:spPr>
          <a:xfrm>
            <a:off x="7822452" y="1605198"/>
            <a:ext cx="571195" cy="475071"/>
          </a:xfrm>
          <a:prstGeom prst="rect">
            <a:avLst/>
          </a:prstGeom>
        </p:spPr>
      </p:pic>
      <p:pic>
        <p:nvPicPr>
          <p:cNvPr id="6" name="Picture 5"/>
          <p:cNvPicPr>
            <a:picLocks noChangeAspect="1"/>
          </p:cNvPicPr>
          <p:nvPr/>
        </p:nvPicPr>
        <p:blipFill>
          <a:blip r:embed="rId3"/>
          <a:stretch>
            <a:fillRect/>
          </a:stretch>
        </p:blipFill>
        <p:spPr>
          <a:xfrm>
            <a:off x="10963275" y="2080269"/>
            <a:ext cx="510268" cy="487074"/>
          </a:xfrm>
          <a:prstGeom prst="rect">
            <a:avLst/>
          </a:prstGeom>
        </p:spPr>
      </p:pic>
      <p:pic>
        <p:nvPicPr>
          <p:cNvPr id="7" name="Picture 6"/>
          <p:cNvPicPr>
            <a:picLocks noChangeAspect="1"/>
          </p:cNvPicPr>
          <p:nvPr/>
        </p:nvPicPr>
        <p:blipFill>
          <a:blip r:embed="rId4"/>
          <a:stretch>
            <a:fillRect/>
          </a:stretch>
        </p:blipFill>
        <p:spPr>
          <a:xfrm>
            <a:off x="851127" y="3378506"/>
            <a:ext cx="2599645" cy="3120946"/>
          </a:xfrm>
          <a:prstGeom prst="rect">
            <a:avLst/>
          </a:prstGeom>
        </p:spPr>
      </p:pic>
    </p:spTree>
    <p:extLst>
      <p:ext uri="{BB962C8B-B14F-4D97-AF65-F5344CB8AC3E}">
        <p14:creationId xmlns:p14="http://schemas.microsoft.com/office/powerpoint/2010/main" val="41709324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028" y="378215"/>
            <a:ext cx="11767457" cy="6124754"/>
          </a:xfrm>
          <a:prstGeom prst="rect">
            <a:avLst/>
          </a:prstGeom>
        </p:spPr>
        <p:txBody>
          <a:bodyPr wrap="square">
            <a:spAutoFit/>
          </a:bodyPr>
          <a:lstStyle/>
          <a:p>
            <a:pPr algn="just" rtl="1"/>
            <a:r>
              <a:rPr lang="fa-IR" dirty="0"/>
              <a:t> </a:t>
            </a:r>
            <a:r>
              <a:rPr lang="en-US" dirty="0"/>
              <a:t>     </a:t>
            </a:r>
            <a:r>
              <a:rPr lang="en-US" dirty="0">
                <a:solidFill>
                  <a:schemeClr val="accent5"/>
                </a:solidFill>
              </a:rPr>
              <a:t>                   </a:t>
            </a:r>
            <a:r>
              <a:rPr lang="fa-IR" sz="2800" dirty="0">
                <a:solidFill>
                  <a:schemeClr val="accent5"/>
                </a:solidFill>
              </a:rPr>
              <a:t>احتمال حضور الکترون در واحد حجم است </a:t>
            </a:r>
            <a:r>
              <a:rPr lang="fa-IR" sz="2800" dirty="0"/>
              <a:t>و هنوز بایستی در حجم ضرب شود تا خود احتمال حضور الکترون را نتیجه دهد. بنابراین اندازه حجم نیز در تعیین بزرگی احتمال حضور الکترون موثر است، در حالیکه </a:t>
            </a:r>
            <a:r>
              <a:rPr lang="en-US" sz="2800" dirty="0"/>
              <a:t>        </a:t>
            </a:r>
            <a:r>
              <a:rPr lang="fa-IR" sz="2800" dirty="0"/>
              <a:t> فاکتور اندازه حجم را در تعیین مقدار احتمال حضور الکترون را در نظر نمی گیرد. بعبارت دیگر یک منطقه از فضا ممکن است  </a:t>
            </a:r>
            <a:r>
              <a:rPr lang="en-US" sz="2800" dirty="0"/>
              <a:t>     </a:t>
            </a:r>
            <a:r>
              <a:rPr lang="fa-IR" sz="2800" dirty="0"/>
              <a:t>نسبتا کوچکی داشته باشد، اما بعلت حجم بزرگتر و تاثیر بیشتر آن احتمال حضور الکترون بالایی در کل آن منطقه وجود داشته باشد. با افزایش فاصله نسبت به هسته، فضای امکان پذیر برای الکترون افزایش می یابد و برای بررسی احتمال حضور الکترون در یک فاصله بخصوص از هسته علاوه بر احتمال حضور الکترون در هر نقطه از آن فاصله، بایستی تعداد نقاط در آن فاصله نیز در نظر گرفته شود. نقاط با یک فاصله مشخص از هسته در واقع نقاط روی یک پوسته کروی یا سطح یک کره با مرکزیت هسته و با شعاع برابر همان فاصله نقاط از هسته هستند که بزرگی مساحت سطح کره یعنی </a:t>
            </a:r>
            <a:r>
              <a:rPr lang="en-US" sz="1800" dirty="0">
                <a:effectLst/>
                <a:latin typeface="Calibri" panose="020F0502020204030204" pitchFamily="34" charset="0"/>
                <a:ea typeface="Calibri" panose="020F0502020204030204" pitchFamily="34" charset="0"/>
                <a:cs typeface="Arial" panose="020B0604020202020204" pitchFamily="34" charset="0"/>
              </a:rPr>
              <a:t>4</a:t>
            </a:r>
            <a:r>
              <a:rPr lang="en-US" sz="1800" dirty="0">
                <a:effectLst/>
                <a:latin typeface="Calibri" panose="020F0502020204030204" pitchFamily="34" charset="0"/>
                <a:ea typeface="Calibri" panose="020F0502020204030204" pitchFamily="34" charset="0"/>
                <a:cs typeface="Calibri" panose="020F0502020204030204" pitchFamily="34" charset="0"/>
              </a:rPr>
              <a:t>π</a:t>
            </a:r>
            <a:r>
              <a:rPr lang="en-US" sz="1800" dirty="0">
                <a:effectLst/>
                <a:latin typeface="Calibri" panose="020F0502020204030204" pitchFamily="34" charset="0"/>
                <a:ea typeface="Calibri" panose="020F0502020204030204" pitchFamily="34" charset="0"/>
                <a:cs typeface="Arial" panose="020B0604020202020204" pitchFamily="34" charset="0"/>
              </a:rPr>
              <a:t>r</a:t>
            </a:r>
            <a:r>
              <a:rPr lang="en-US" sz="1800" baseline="30000" dirty="0">
                <a:effectLst/>
                <a:latin typeface="Calibri" panose="020F0502020204030204" pitchFamily="34" charset="0"/>
                <a:ea typeface="Calibri" panose="020F0502020204030204" pitchFamily="34" charset="0"/>
                <a:cs typeface="Arial" panose="020B0604020202020204" pitchFamily="34" charset="0"/>
              </a:rPr>
              <a:t>2 </a:t>
            </a:r>
            <a:r>
              <a:rPr lang="fa-IR" sz="1800" baseline="30000" dirty="0">
                <a:effectLst/>
                <a:latin typeface="Calibri" panose="020F0502020204030204" pitchFamily="34" charset="0"/>
                <a:ea typeface="Calibri" panose="020F0502020204030204" pitchFamily="34" charset="0"/>
                <a:cs typeface="Arial" panose="020B0604020202020204" pitchFamily="34" charset="0"/>
              </a:rPr>
              <a:t>  </a:t>
            </a:r>
            <a:r>
              <a:rPr lang="fa-IR" sz="2800" dirty="0"/>
              <a:t>بیانگر بزرگی تعداد نقاط روی پوسته کروی خواهد بود. بنابراین بزرگی </a:t>
            </a:r>
            <a:r>
              <a:rPr lang="en-US" sz="2800" dirty="0"/>
              <a:t>       </a:t>
            </a:r>
            <a:r>
              <a:rPr lang="fa-IR" sz="2800" dirty="0"/>
              <a:t> بیانگر بزرگی احتمال حضور الکترون بر روی پوسته های کروی خواهد بود و نمودار آن بر حسب </a:t>
            </a:r>
            <a:r>
              <a:rPr lang="en-US" sz="2800" dirty="0"/>
              <a:t>r ( </a:t>
            </a:r>
            <a:r>
              <a:rPr lang="fa-IR" sz="2800" dirty="0"/>
              <a:t>فاصله الکترون از هسته) نحوه تغییراتش بر حسب فاصله نسبت به هسته را نمایش خواهد داد. این نمودار برای تعیین موقعیت نواحی غلیظ یا پر الکترون ابر الکترونی  بعلت دخالت دادن اثر بزرگی حجم بهتر از نمودار مجذور تابع موجی است</a:t>
            </a:r>
            <a:endParaRPr lang="en-US" sz="2800" dirty="0"/>
          </a:p>
        </p:txBody>
      </p:sp>
      <p:pic>
        <p:nvPicPr>
          <p:cNvPr id="3" name="Picture 2"/>
          <p:cNvPicPr>
            <a:picLocks noChangeAspect="1"/>
          </p:cNvPicPr>
          <p:nvPr/>
        </p:nvPicPr>
        <p:blipFill>
          <a:blip r:embed="rId2"/>
          <a:stretch>
            <a:fillRect/>
          </a:stretch>
        </p:blipFill>
        <p:spPr>
          <a:xfrm>
            <a:off x="10827204" y="368036"/>
            <a:ext cx="552450" cy="504825"/>
          </a:xfrm>
          <a:prstGeom prst="rect">
            <a:avLst/>
          </a:prstGeom>
        </p:spPr>
      </p:pic>
      <p:pic>
        <p:nvPicPr>
          <p:cNvPr id="4" name="Picture 3"/>
          <p:cNvPicPr>
            <a:picLocks noChangeAspect="1"/>
          </p:cNvPicPr>
          <p:nvPr/>
        </p:nvPicPr>
        <p:blipFill>
          <a:blip r:embed="rId2"/>
          <a:stretch>
            <a:fillRect/>
          </a:stretch>
        </p:blipFill>
        <p:spPr>
          <a:xfrm>
            <a:off x="7692118" y="1162730"/>
            <a:ext cx="552450" cy="504825"/>
          </a:xfrm>
          <a:prstGeom prst="rect">
            <a:avLst/>
          </a:prstGeom>
        </p:spPr>
      </p:pic>
      <p:pic>
        <p:nvPicPr>
          <p:cNvPr id="5" name="Picture 4"/>
          <p:cNvPicPr>
            <a:picLocks noChangeAspect="1"/>
          </p:cNvPicPr>
          <p:nvPr/>
        </p:nvPicPr>
        <p:blipFill>
          <a:blip r:embed="rId2"/>
          <a:stretch>
            <a:fillRect/>
          </a:stretch>
        </p:blipFill>
        <p:spPr>
          <a:xfrm>
            <a:off x="3886201" y="1554616"/>
            <a:ext cx="552450" cy="504825"/>
          </a:xfrm>
          <a:prstGeom prst="rect">
            <a:avLst/>
          </a:prstGeom>
        </p:spPr>
      </p:pic>
      <p:pic>
        <p:nvPicPr>
          <p:cNvPr id="6" name="Picture 5"/>
          <p:cNvPicPr>
            <a:picLocks noChangeAspect="1"/>
          </p:cNvPicPr>
          <p:nvPr/>
        </p:nvPicPr>
        <p:blipFill>
          <a:blip r:embed="rId3"/>
          <a:stretch>
            <a:fillRect/>
          </a:stretch>
        </p:blipFill>
        <p:spPr>
          <a:xfrm>
            <a:off x="5200650" y="4571319"/>
            <a:ext cx="876300" cy="523875"/>
          </a:xfrm>
          <a:prstGeom prst="rect">
            <a:avLst/>
          </a:prstGeom>
        </p:spPr>
      </p:pic>
    </p:spTree>
    <p:extLst>
      <p:ext uri="{BB962C8B-B14F-4D97-AF65-F5344CB8AC3E}">
        <p14:creationId xmlns:p14="http://schemas.microsoft.com/office/powerpoint/2010/main" val="7419849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457" y="0"/>
            <a:ext cx="11778342" cy="5693866"/>
          </a:xfrm>
          <a:prstGeom prst="rect">
            <a:avLst/>
          </a:prstGeom>
        </p:spPr>
        <p:txBody>
          <a:bodyPr wrap="square">
            <a:spAutoFit/>
          </a:bodyPr>
          <a:lstStyle/>
          <a:p>
            <a:pPr algn="just" rtl="1"/>
            <a:r>
              <a:rPr lang="fa-IR" sz="2800" dirty="0"/>
              <a:t>مثلا نمودار زیر</a:t>
            </a:r>
            <a:r>
              <a:rPr lang="en-US" sz="2800" dirty="0"/>
              <a:t>        </a:t>
            </a:r>
            <a:r>
              <a:rPr lang="fa-IR" sz="2800" dirty="0"/>
              <a:t> </a:t>
            </a:r>
            <a:r>
              <a:rPr lang="en-US" sz="2800" dirty="0"/>
              <a:t>     </a:t>
            </a:r>
            <a:r>
              <a:rPr lang="fa-IR" sz="2800" dirty="0"/>
              <a:t> را بر حسب </a:t>
            </a:r>
            <a:r>
              <a:rPr lang="en-US" sz="2800" dirty="0"/>
              <a:t>r ( </a:t>
            </a:r>
            <a:r>
              <a:rPr lang="fa-IR" sz="2800" dirty="0"/>
              <a:t>فاصله الکترون از هسته) نشان می دهد و از روی آن مثلا می توان فهمید که برای الکترون واقع در اوربیتال</a:t>
            </a:r>
            <a:r>
              <a:rPr lang="en-US" sz="2800" dirty="0"/>
              <a:t>s</a:t>
            </a:r>
            <a:r>
              <a:rPr lang="fa-IR" sz="2800" dirty="0"/>
              <a:t> 1</a:t>
            </a:r>
            <a:r>
              <a:rPr lang="en-US" sz="2800" dirty="0"/>
              <a:t> </a:t>
            </a:r>
            <a:r>
              <a:rPr lang="fa-IR" sz="2800" dirty="0"/>
              <a:t>با شروع از هسته و افزایش فاصله نسبت به هسته، احتمال حضور الکترون بر روی پوسته های کروی در ابتدا افزایش می یابد و بعد از رسیدن به یک ماکزیمم در </a:t>
            </a:r>
            <a:r>
              <a:rPr lang="en-US" sz="2800" dirty="0"/>
              <a:t>                             </a:t>
            </a:r>
            <a:r>
              <a:rPr lang="fa-IR" sz="2800" dirty="0"/>
              <a:t> شروع به کاهش می کند یا معادلا در پوسته های کروی با شعاع نزدیک </a:t>
            </a:r>
            <a:r>
              <a:rPr lang="en-US" sz="2800" dirty="0"/>
              <a:t>    </a:t>
            </a:r>
            <a:r>
              <a:rPr lang="fa-IR" sz="2800" dirty="0"/>
              <a:t> احتمال حضور الکترون بیشتر است. بنابراین بیشتر ابر الکترونی اوربیتال</a:t>
            </a:r>
            <a:r>
              <a:rPr lang="en-US" sz="2800" dirty="0"/>
              <a:t>s</a:t>
            </a:r>
            <a:r>
              <a:rPr lang="fa-IR" sz="2800" dirty="0"/>
              <a:t> 1</a:t>
            </a:r>
            <a:r>
              <a:rPr lang="en-US" sz="2800" dirty="0"/>
              <a:t> </a:t>
            </a:r>
            <a:r>
              <a:rPr lang="fa-IR" sz="2800" dirty="0"/>
              <a:t>اتم هیدروژن در فضای نزدیک فاصله               از هسته قرار دارد. دقت داشته باشید که در اینجا برای اوربیتال </a:t>
            </a:r>
            <a:r>
              <a:rPr lang="en-US" sz="2800" dirty="0"/>
              <a:t>s </a:t>
            </a:r>
            <a:r>
              <a:rPr lang="fa-IR" sz="2800" dirty="0"/>
              <a:t>1با وجود آنکه نقاط خیلی نزدیک هسته        بزرگی دارند، اما بعلت کوچک بودن تعداد آنها یا کوچک بودن پوسته های کروی حاوی آنها احتمال حضور الکترون در فضای خیلی نزدیک هسته کم است. از طرفی تعداد نقاط خیلی دور از هسته و بزرگی پوسته های کروی حاوی آنها زیاد است، اما بعلت        خیلی کم همچنان احتمال حضور الکترون در فضای خیلی دور از هسته کم است. تنها در یک سری فواصل بخصوص (در اینجا فواصل نزدیک                ) یا در واقع در فواصل نه خیلی دور و نه خیلی نزدیک از هسته است که هم تعداد نقاط و هم احتمال حضور الکترون در هر نقطه اندازه مناسبی دارند و قسمت بیشتر ابر الکترونی در آن فواصل قرار می گیرد.</a:t>
            </a:r>
            <a:endParaRPr lang="en-US" sz="2800" dirty="0"/>
          </a:p>
        </p:txBody>
      </p:sp>
      <p:pic>
        <p:nvPicPr>
          <p:cNvPr id="3" name="Picture 2"/>
          <p:cNvPicPr>
            <a:picLocks noChangeAspect="1"/>
          </p:cNvPicPr>
          <p:nvPr/>
        </p:nvPicPr>
        <p:blipFill>
          <a:blip r:embed="rId3"/>
          <a:stretch>
            <a:fillRect/>
          </a:stretch>
        </p:blipFill>
        <p:spPr>
          <a:xfrm>
            <a:off x="8992960" y="0"/>
            <a:ext cx="1085850" cy="514350"/>
          </a:xfrm>
          <a:prstGeom prst="rect">
            <a:avLst/>
          </a:prstGeom>
        </p:spPr>
      </p:pic>
      <p:pic>
        <p:nvPicPr>
          <p:cNvPr id="4" name="Picture 3"/>
          <p:cNvPicPr>
            <a:picLocks noChangeAspect="1"/>
          </p:cNvPicPr>
          <p:nvPr/>
        </p:nvPicPr>
        <p:blipFill>
          <a:blip r:embed="rId4"/>
          <a:stretch>
            <a:fillRect/>
          </a:stretch>
        </p:blipFill>
        <p:spPr>
          <a:xfrm>
            <a:off x="7616597" y="1281794"/>
            <a:ext cx="2752725" cy="419100"/>
          </a:xfrm>
          <a:prstGeom prst="rect">
            <a:avLst/>
          </a:prstGeom>
        </p:spPr>
      </p:pic>
      <p:pic>
        <p:nvPicPr>
          <p:cNvPr id="5" name="Picture 4"/>
          <p:cNvPicPr>
            <a:picLocks noChangeAspect="1"/>
          </p:cNvPicPr>
          <p:nvPr/>
        </p:nvPicPr>
        <p:blipFill>
          <a:blip r:embed="rId5"/>
          <a:stretch>
            <a:fillRect/>
          </a:stretch>
        </p:blipFill>
        <p:spPr>
          <a:xfrm>
            <a:off x="10544855" y="1796822"/>
            <a:ext cx="485775" cy="390525"/>
          </a:xfrm>
          <a:prstGeom prst="rect">
            <a:avLst/>
          </a:prstGeom>
        </p:spPr>
      </p:pic>
      <p:pic>
        <p:nvPicPr>
          <p:cNvPr id="6" name="Picture 5"/>
          <p:cNvPicPr>
            <a:picLocks noChangeAspect="1"/>
          </p:cNvPicPr>
          <p:nvPr/>
        </p:nvPicPr>
        <p:blipFill>
          <a:blip r:embed="rId6"/>
          <a:stretch>
            <a:fillRect/>
          </a:stretch>
        </p:blipFill>
        <p:spPr>
          <a:xfrm>
            <a:off x="6865484" y="2187347"/>
            <a:ext cx="942975" cy="485775"/>
          </a:xfrm>
          <a:prstGeom prst="rect">
            <a:avLst/>
          </a:prstGeom>
        </p:spPr>
      </p:pic>
      <p:pic>
        <p:nvPicPr>
          <p:cNvPr id="7" name="Picture 6"/>
          <p:cNvPicPr>
            <a:picLocks noChangeAspect="1"/>
          </p:cNvPicPr>
          <p:nvPr/>
        </p:nvPicPr>
        <p:blipFill>
          <a:blip r:embed="rId7"/>
          <a:stretch>
            <a:fillRect/>
          </a:stretch>
        </p:blipFill>
        <p:spPr>
          <a:xfrm>
            <a:off x="5536746" y="2599283"/>
            <a:ext cx="552450" cy="495300"/>
          </a:xfrm>
          <a:prstGeom prst="rect">
            <a:avLst/>
          </a:prstGeom>
        </p:spPr>
      </p:pic>
      <p:pic>
        <p:nvPicPr>
          <p:cNvPr id="8" name="Picture 7"/>
          <p:cNvPicPr>
            <a:picLocks noChangeAspect="1"/>
          </p:cNvPicPr>
          <p:nvPr/>
        </p:nvPicPr>
        <p:blipFill>
          <a:blip r:embed="rId7"/>
          <a:stretch>
            <a:fillRect/>
          </a:stretch>
        </p:blipFill>
        <p:spPr>
          <a:xfrm>
            <a:off x="9526360" y="3801836"/>
            <a:ext cx="552450" cy="495300"/>
          </a:xfrm>
          <a:prstGeom prst="rect">
            <a:avLst/>
          </a:prstGeom>
        </p:spPr>
      </p:pic>
      <p:pic>
        <p:nvPicPr>
          <p:cNvPr id="9" name="Picture 8"/>
          <p:cNvPicPr>
            <a:picLocks noChangeAspect="1"/>
          </p:cNvPicPr>
          <p:nvPr/>
        </p:nvPicPr>
        <p:blipFill>
          <a:blip r:embed="rId8"/>
          <a:stretch>
            <a:fillRect/>
          </a:stretch>
        </p:blipFill>
        <p:spPr>
          <a:xfrm>
            <a:off x="2573110" y="4297136"/>
            <a:ext cx="971550" cy="447675"/>
          </a:xfrm>
          <a:prstGeom prst="rect">
            <a:avLst/>
          </a:prstGeom>
        </p:spPr>
      </p:pic>
    </p:spTree>
    <p:extLst>
      <p:ext uri="{BB962C8B-B14F-4D97-AF65-F5344CB8AC3E}">
        <p14:creationId xmlns:p14="http://schemas.microsoft.com/office/powerpoint/2010/main" val="2601188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0872" y="664780"/>
            <a:ext cx="11310256" cy="1938992"/>
          </a:xfrm>
          <a:prstGeom prst="rect">
            <a:avLst/>
          </a:prstGeom>
        </p:spPr>
        <p:txBody>
          <a:bodyPr wrap="square">
            <a:spAutoFit/>
          </a:bodyPr>
          <a:lstStyle/>
          <a:p>
            <a:pPr algn="just" rtl="1"/>
            <a:r>
              <a:rPr lang="fa-IR" sz="4000" dirty="0">
                <a:solidFill>
                  <a:schemeClr val="accent6"/>
                </a:solidFill>
              </a:rPr>
              <a:t>نتیجه:</a:t>
            </a:r>
          </a:p>
          <a:p>
            <a:pPr algn="just" rtl="1"/>
            <a:r>
              <a:rPr lang="fa-IR" sz="4000" dirty="0">
                <a:solidFill>
                  <a:srgbClr val="70AD47"/>
                </a:solidFill>
              </a:rPr>
              <a:t>انرژی نوسانگرهای تشکیل دهنده جسم سیاه کوانتیده است.</a:t>
            </a:r>
            <a:endParaRPr lang="fa-IR" sz="4000" dirty="0">
              <a:solidFill>
                <a:schemeClr val="accent6"/>
              </a:solidFill>
            </a:endParaRPr>
          </a:p>
          <a:p>
            <a:pPr algn="just" rtl="1"/>
            <a:r>
              <a:rPr lang="fa-IR" sz="4000" dirty="0">
                <a:solidFill>
                  <a:schemeClr val="accent5"/>
                </a:solidFill>
              </a:rPr>
              <a:t>انرژی نورساطع شده از جسم سیاه کوانتیده است.</a:t>
            </a:r>
            <a:endParaRPr lang="fa-IR" dirty="0"/>
          </a:p>
        </p:txBody>
      </p:sp>
      <p:pic>
        <p:nvPicPr>
          <p:cNvPr id="7" name="Picture 6">
            <a:extLst>
              <a:ext uri="{FF2B5EF4-FFF2-40B4-BE49-F238E27FC236}">
                <a16:creationId xmlns:a16="http://schemas.microsoft.com/office/drawing/2014/main" id="{C27ADE36-DF22-4E8B-8465-F4D560492E6B}"/>
              </a:ext>
            </a:extLst>
          </p:cNvPr>
          <p:cNvPicPr>
            <a:picLocks noChangeAspect="1"/>
          </p:cNvPicPr>
          <p:nvPr/>
        </p:nvPicPr>
        <p:blipFill>
          <a:blip r:embed="rId2"/>
          <a:stretch>
            <a:fillRect/>
          </a:stretch>
        </p:blipFill>
        <p:spPr>
          <a:xfrm>
            <a:off x="927174" y="2865863"/>
            <a:ext cx="5448530" cy="3902927"/>
          </a:xfrm>
          <a:prstGeom prst="rect">
            <a:avLst/>
          </a:prstGeom>
        </p:spPr>
      </p:pic>
    </p:spTree>
    <p:extLst>
      <p:ext uri="{BB962C8B-B14F-4D97-AF65-F5344CB8AC3E}">
        <p14:creationId xmlns:p14="http://schemas.microsoft.com/office/powerpoint/2010/main" val="32194727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947" y="369889"/>
            <a:ext cx="4508112" cy="4349748"/>
          </a:xfrm>
          <a:prstGeom prst="rect">
            <a:avLst/>
          </a:prstGeom>
        </p:spPr>
      </p:pic>
      <p:sp>
        <p:nvSpPr>
          <p:cNvPr id="3" name="Rectangle 2"/>
          <p:cNvSpPr/>
          <p:nvPr/>
        </p:nvSpPr>
        <p:spPr>
          <a:xfrm>
            <a:off x="5649686" y="355938"/>
            <a:ext cx="6096000" cy="4832092"/>
          </a:xfrm>
          <a:prstGeom prst="rect">
            <a:avLst/>
          </a:prstGeom>
        </p:spPr>
        <p:txBody>
          <a:bodyPr>
            <a:spAutoFit/>
          </a:bodyPr>
          <a:lstStyle/>
          <a:p>
            <a:pPr algn="just" rtl="1"/>
            <a:r>
              <a:rPr lang="fa-IR" sz="2800" dirty="0"/>
              <a:t>در اینجا مقایسه مدل اتمی بور و مدل اوربیتال اتمی برای الکترون اتم هیدروژن در حالت پایه می تواند تفاوت این دو مدل را نمایش دهد. دقت داشته باشید که در مدل اتمی بور مکان الکترون در هر لایه بطور دقیق معلوم بود، در حالیکه در مدل اوربیتال اتمی اینگونه نیست. در مدل اتمی بور الکترون اتم هیدروژن در حالت پایه تنها در فاصله            از هسته قرار دارد، در حالیکه در مدل اوربیتال اتمی این الکترون همه جا می تواند شانس حضور داشته باشد، اما در فواصل نزدیک            شانس حضور خیلی بیشتری دارد.</a:t>
            </a:r>
            <a:endParaRPr lang="en-US" sz="2800" dirty="0"/>
          </a:p>
        </p:txBody>
      </p:sp>
      <p:pic>
        <p:nvPicPr>
          <p:cNvPr id="4" name="Picture 3"/>
          <p:cNvPicPr>
            <a:picLocks noChangeAspect="1"/>
          </p:cNvPicPr>
          <p:nvPr/>
        </p:nvPicPr>
        <p:blipFill>
          <a:blip r:embed="rId3"/>
          <a:stretch>
            <a:fillRect/>
          </a:stretch>
        </p:blipFill>
        <p:spPr>
          <a:xfrm>
            <a:off x="6198053" y="2911248"/>
            <a:ext cx="971550" cy="447675"/>
          </a:xfrm>
          <a:prstGeom prst="rect">
            <a:avLst/>
          </a:prstGeom>
        </p:spPr>
      </p:pic>
      <p:pic>
        <p:nvPicPr>
          <p:cNvPr id="5" name="Picture 4"/>
          <p:cNvPicPr>
            <a:picLocks noChangeAspect="1"/>
          </p:cNvPicPr>
          <p:nvPr/>
        </p:nvPicPr>
        <p:blipFill>
          <a:blip r:embed="rId3"/>
          <a:stretch>
            <a:fillRect/>
          </a:stretch>
        </p:blipFill>
        <p:spPr>
          <a:xfrm>
            <a:off x="6981825" y="4271962"/>
            <a:ext cx="971550" cy="447675"/>
          </a:xfrm>
          <a:prstGeom prst="rect">
            <a:avLst/>
          </a:prstGeom>
        </p:spPr>
      </p:pic>
    </p:spTree>
    <p:extLst>
      <p:ext uri="{BB962C8B-B14F-4D97-AF65-F5344CB8AC3E}">
        <p14:creationId xmlns:p14="http://schemas.microsoft.com/office/powerpoint/2010/main" val="12457559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64C01-CD0E-413A-838D-C3D5ADC6A154}"/>
              </a:ext>
            </a:extLst>
          </p:cNvPr>
          <p:cNvPicPr>
            <a:picLocks noChangeAspect="1"/>
          </p:cNvPicPr>
          <p:nvPr/>
        </p:nvPicPr>
        <p:blipFill>
          <a:blip r:embed="rId2"/>
          <a:stretch>
            <a:fillRect/>
          </a:stretch>
        </p:blipFill>
        <p:spPr>
          <a:xfrm>
            <a:off x="179696" y="199210"/>
            <a:ext cx="10711835" cy="6201589"/>
          </a:xfrm>
          <a:prstGeom prst="rect">
            <a:avLst/>
          </a:prstGeom>
        </p:spPr>
      </p:pic>
      <p:pic>
        <p:nvPicPr>
          <p:cNvPr id="6" name="Picture 5">
            <a:extLst>
              <a:ext uri="{FF2B5EF4-FFF2-40B4-BE49-F238E27FC236}">
                <a16:creationId xmlns:a16="http://schemas.microsoft.com/office/drawing/2014/main" id="{F0E254B2-D2EB-4B93-B776-6B64388FCA20}"/>
              </a:ext>
            </a:extLst>
          </p:cNvPr>
          <p:cNvPicPr>
            <a:picLocks noChangeAspect="1"/>
          </p:cNvPicPr>
          <p:nvPr/>
        </p:nvPicPr>
        <p:blipFill>
          <a:blip r:embed="rId3"/>
          <a:stretch>
            <a:fillRect/>
          </a:stretch>
        </p:blipFill>
        <p:spPr>
          <a:xfrm>
            <a:off x="179696" y="200026"/>
            <a:ext cx="1085850" cy="514350"/>
          </a:xfrm>
          <a:prstGeom prst="rect">
            <a:avLst/>
          </a:prstGeom>
        </p:spPr>
      </p:pic>
      <p:pic>
        <p:nvPicPr>
          <p:cNvPr id="7" name="Picture 6">
            <a:extLst>
              <a:ext uri="{FF2B5EF4-FFF2-40B4-BE49-F238E27FC236}">
                <a16:creationId xmlns:a16="http://schemas.microsoft.com/office/drawing/2014/main" id="{AF2455E9-168E-4595-9F82-50C690AF5604}"/>
              </a:ext>
            </a:extLst>
          </p:cNvPr>
          <p:cNvPicPr>
            <a:picLocks noChangeAspect="1"/>
          </p:cNvPicPr>
          <p:nvPr/>
        </p:nvPicPr>
        <p:blipFill>
          <a:blip r:embed="rId4"/>
          <a:stretch>
            <a:fillRect/>
          </a:stretch>
        </p:blipFill>
        <p:spPr>
          <a:xfrm>
            <a:off x="5575842" y="141942"/>
            <a:ext cx="552450" cy="495300"/>
          </a:xfrm>
          <a:prstGeom prst="rect">
            <a:avLst/>
          </a:prstGeom>
        </p:spPr>
      </p:pic>
      <p:pic>
        <p:nvPicPr>
          <p:cNvPr id="9" name="Picture 8">
            <a:extLst>
              <a:ext uri="{FF2B5EF4-FFF2-40B4-BE49-F238E27FC236}">
                <a16:creationId xmlns:a16="http://schemas.microsoft.com/office/drawing/2014/main" id="{3FBCBB3A-8F97-436A-852D-A4755309194D}"/>
              </a:ext>
            </a:extLst>
          </p:cNvPr>
          <p:cNvPicPr>
            <a:picLocks noChangeAspect="1"/>
          </p:cNvPicPr>
          <p:nvPr/>
        </p:nvPicPr>
        <p:blipFill>
          <a:blip r:embed="rId5"/>
          <a:stretch>
            <a:fillRect/>
          </a:stretch>
        </p:blipFill>
        <p:spPr>
          <a:xfrm>
            <a:off x="10643868" y="3600359"/>
            <a:ext cx="495325" cy="527077"/>
          </a:xfrm>
          <a:prstGeom prst="rect">
            <a:avLst/>
          </a:prstGeom>
        </p:spPr>
      </p:pic>
      <p:pic>
        <p:nvPicPr>
          <p:cNvPr id="11" name="Picture 10">
            <a:extLst>
              <a:ext uri="{FF2B5EF4-FFF2-40B4-BE49-F238E27FC236}">
                <a16:creationId xmlns:a16="http://schemas.microsoft.com/office/drawing/2014/main" id="{EDF52B1D-2FD1-4783-A49B-D0F97035876B}"/>
              </a:ext>
            </a:extLst>
          </p:cNvPr>
          <p:cNvPicPr>
            <a:picLocks noChangeAspect="1"/>
          </p:cNvPicPr>
          <p:nvPr/>
        </p:nvPicPr>
        <p:blipFill>
          <a:blip r:embed="rId5"/>
          <a:stretch>
            <a:fillRect/>
          </a:stretch>
        </p:blipFill>
        <p:spPr>
          <a:xfrm>
            <a:off x="5356742" y="3600358"/>
            <a:ext cx="495325" cy="527077"/>
          </a:xfrm>
          <a:prstGeom prst="rect">
            <a:avLst/>
          </a:prstGeom>
        </p:spPr>
      </p:pic>
    </p:spTree>
    <p:extLst>
      <p:ext uri="{BB962C8B-B14F-4D97-AF65-F5344CB8AC3E}">
        <p14:creationId xmlns:p14="http://schemas.microsoft.com/office/powerpoint/2010/main" val="38906124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83925"/>
            <a:ext cx="11898086" cy="4401205"/>
          </a:xfrm>
          <a:prstGeom prst="rect">
            <a:avLst/>
          </a:prstGeom>
        </p:spPr>
        <p:txBody>
          <a:bodyPr wrap="square">
            <a:spAutoFit/>
          </a:bodyPr>
          <a:lstStyle/>
          <a:p>
            <a:pPr algn="just" rtl="1"/>
            <a:r>
              <a:rPr lang="fa-IR" sz="2800" dirty="0"/>
              <a:t>در نهایت ممکن است علاقه مند باشیم خود را درگیر توابع ریاضی پیچیده و نمودار های مربوطه نکنیم و به یک نمایش ساده اکتفا کنیم. در اینصورت نمودارهای سطح مرزی می توانند بکار آیند. در نمودار سطح مرزی هر اوربیتال بهینه ترین سطحی که درون و روی آن سطح مجموعا مقدار بالایی (مثلا 90%) از احتمال حضور الکترون را شامل می شود، نمایش داده می شود. بعبارت دیگر در نمودار سطح مرزی اوربیتال فضایی که بیشتر (مثلا  90%) ابر الکترونی را شامل می شود، نمایش داده می شود. بعنوان مثال برای اوربیتال </a:t>
            </a:r>
            <a:r>
              <a:rPr lang="en-US" sz="2800" dirty="0"/>
              <a:t>s</a:t>
            </a:r>
            <a:r>
              <a:rPr lang="fa-IR" sz="2800" dirty="0"/>
              <a:t>1</a:t>
            </a:r>
            <a:r>
              <a:rPr lang="en-US" sz="2800" dirty="0"/>
              <a:t> </a:t>
            </a:r>
            <a:r>
              <a:rPr lang="fa-IR" sz="2800" dirty="0"/>
              <a:t>اتم هیدروژن نمودار سطح مرزی به صورت یک کره با شعاع در حدود       است که نواحی غلیظ ابر الکترونی در فواصل نزدیک </a:t>
            </a:r>
            <a:r>
              <a:rPr lang="en-US" sz="2800" dirty="0"/>
              <a:t>              </a:t>
            </a:r>
            <a:r>
              <a:rPr lang="fa-IR" sz="2800" dirty="0"/>
              <a:t> را شامل می شود و به احتمال 90% ما الکترون اوربیتال </a:t>
            </a:r>
            <a:r>
              <a:rPr lang="en-US" sz="2800" dirty="0"/>
              <a:t>s</a:t>
            </a:r>
            <a:r>
              <a:rPr lang="fa-IR" sz="2800" dirty="0"/>
              <a:t>1</a:t>
            </a:r>
            <a:r>
              <a:rPr lang="en-US" sz="2800" dirty="0"/>
              <a:t> </a:t>
            </a:r>
            <a:r>
              <a:rPr lang="fa-IR" sz="2800" dirty="0"/>
              <a:t>اتم هیدروژن را در درون این کره خواهیم یافت. نمودار سطح مرزی هر اوربیتال بعنوان شکل ابر الکترونی هر اوربیتال یا بطور خلاصه شکل هر اوربیتال نیز در نظر گرفته می شود.</a:t>
            </a:r>
            <a:endParaRPr lang="en-US" sz="2800" dirty="0"/>
          </a:p>
        </p:txBody>
      </p:sp>
      <p:pic>
        <p:nvPicPr>
          <p:cNvPr id="3" name="Picture 2"/>
          <p:cNvPicPr>
            <a:picLocks noChangeAspect="1"/>
          </p:cNvPicPr>
          <p:nvPr/>
        </p:nvPicPr>
        <p:blipFill>
          <a:blip r:embed="rId2"/>
          <a:stretch>
            <a:fillRect/>
          </a:stretch>
        </p:blipFill>
        <p:spPr>
          <a:xfrm>
            <a:off x="10600585" y="2874509"/>
            <a:ext cx="488556" cy="456520"/>
          </a:xfrm>
          <a:prstGeom prst="rect">
            <a:avLst/>
          </a:prstGeom>
        </p:spPr>
      </p:pic>
      <p:pic>
        <p:nvPicPr>
          <p:cNvPr id="4" name="Picture 3"/>
          <p:cNvPicPr>
            <a:picLocks noChangeAspect="1"/>
          </p:cNvPicPr>
          <p:nvPr/>
        </p:nvPicPr>
        <p:blipFill>
          <a:blip r:embed="rId3"/>
          <a:stretch>
            <a:fillRect/>
          </a:stretch>
        </p:blipFill>
        <p:spPr>
          <a:xfrm>
            <a:off x="3031671" y="2849337"/>
            <a:ext cx="990600" cy="438150"/>
          </a:xfrm>
          <a:prstGeom prst="rect">
            <a:avLst/>
          </a:prstGeom>
        </p:spPr>
      </p:pic>
      <p:pic>
        <p:nvPicPr>
          <p:cNvPr id="1026" name="Picture 2" descr="http://www.youngchemist.com/fisaf/fisaf-ifc/fisaf-ifc-28_files/image01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685" y="4123250"/>
            <a:ext cx="2068287" cy="2572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850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6124754"/>
          </a:xfrm>
          <a:prstGeom prst="rect">
            <a:avLst/>
          </a:prstGeom>
        </p:spPr>
        <p:txBody>
          <a:bodyPr wrap="square">
            <a:spAutoFit/>
          </a:bodyPr>
          <a:lstStyle/>
          <a:p>
            <a:pPr algn="just" rtl="1"/>
            <a:r>
              <a:rPr lang="fa-IR" sz="2800" dirty="0"/>
              <a:t>معادله شرودینگر برای اتم هیدروژن یا بطور کلی تر سیستم های تک الکترونی حل شده است و توابع موجی مربوطه بطور دقیق بدست آمده اند، بنابراین اوربیتالهای سیستم های تک الکترونی و کلیه ویژگیهایشان کاملا بطور دقیق معلوم هستند. متاسفانه حل معادله شرودینگر برای سیستم های چند الکترونی بر خلاف سیستم های تک الکترونی براحتی مقدور نیست و برای اغلب سیستم های چند الکترونی حل دقیق معادله شرودینگر با توجه به روشهای ریاضی موجود و توان محاسباتی کامپیوترها مقدور نیست. از این رو تعیین دقیق اوربیتالهای سیستم های چند الکترونی و ویژگیهایشان بطور نظری امکان پذیر نیست. خوشبختانه مشاهدات تجربی دال بر اینست که اوربیتالهای سیستم های چند الکترونی کمابیش مشابه اوربیتالهای بدست آمده برای سیستم های تک الکترونی هستند و از این رو اوربیتالهای سیستم های تک الکترونی مثل اتم هیدروژن برای مابقی اتمها نیز می توانند بکار گرفته شوند. بهر حال بایستی در نظر داشت که در سیستم های چند الکترونی، حضور الکترونهای دیگر، تابع موجی بدست آمده برای هر الکترون یا همان ابر الکترونی هر الکترون را تحت تاثیر قرار می دهند و ممکن است در برخی موارد ( مثل اتمهای با عدد اتمی بالا) این تاثیرات بحدی زیاد باشند که اوربیتالهای سیستم های چند الکترونی تفاوتهای قابل توجه و غیر قابل صرف نظر کردنی با اوربیتالهای سیستم های تک الکترونی داشته باشند. </a:t>
            </a:r>
            <a:endParaRPr lang="en-US" sz="2800" dirty="0"/>
          </a:p>
        </p:txBody>
      </p:sp>
    </p:spTree>
    <p:extLst>
      <p:ext uri="{BB962C8B-B14F-4D97-AF65-F5344CB8AC3E}">
        <p14:creationId xmlns:p14="http://schemas.microsoft.com/office/powerpoint/2010/main" val="662207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CEBEF-D3B1-49A7-884F-DA64677B5A0D}"/>
              </a:ext>
            </a:extLst>
          </p:cNvPr>
          <p:cNvPicPr>
            <a:picLocks noChangeAspect="1"/>
          </p:cNvPicPr>
          <p:nvPr/>
        </p:nvPicPr>
        <p:blipFill>
          <a:blip r:embed="rId2"/>
          <a:stretch>
            <a:fillRect/>
          </a:stretch>
        </p:blipFill>
        <p:spPr>
          <a:xfrm>
            <a:off x="2630466" y="396612"/>
            <a:ext cx="8893951" cy="6217130"/>
          </a:xfrm>
          <a:prstGeom prst="rect">
            <a:avLst/>
          </a:prstGeom>
        </p:spPr>
      </p:pic>
    </p:spTree>
    <p:extLst>
      <p:ext uri="{BB962C8B-B14F-4D97-AF65-F5344CB8AC3E}">
        <p14:creationId xmlns:p14="http://schemas.microsoft.com/office/powerpoint/2010/main" val="5306789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5570" y="2422663"/>
            <a:ext cx="5973110" cy="1107996"/>
          </a:xfrm>
          <a:prstGeom prst="rect">
            <a:avLst/>
          </a:prstGeom>
        </p:spPr>
        <p:txBody>
          <a:bodyPr wrap="none">
            <a:spAutoFit/>
          </a:bodyPr>
          <a:lstStyle/>
          <a:p>
            <a:r>
              <a:rPr lang="fa-IR" sz="6600" b="1" dirty="0">
                <a:solidFill>
                  <a:srgbClr val="CC00CC"/>
                </a:solidFill>
                <a:latin typeface="Calibri Light" panose="020F0302020204030204"/>
                <a:ea typeface="+mj-ea"/>
                <a:cs typeface="Times New Roman" panose="02020603050405020304" pitchFamily="18" charset="0"/>
              </a:rPr>
              <a:t>اتمهای چند الکترونی</a:t>
            </a:r>
            <a:endParaRPr lang="en-US" sz="6600" dirty="0"/>
          </a:p>
        </p:txBody>
      </p:sp>
    </p:spTree>
    <p:extLst>
      <p:ext uri="{BB962C8B-B14F-4D97-AF65-F5344CB8AC3E}">
        <p14:creationId xmlns:p14="http://schemas.microsoft.com/office/powerpoint/2010/main" val="22857602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05861-E2F2-4032-B795-DC4AEDB15810}"/>
              </a:ext>
            </a:extLst>
          </p:cNvPr>
          <p:cNvPicPr>
            <a:picLocks noChangeAspect="1"/>
          </p:cNvPicPr>
          <p:nvPr/>
        </p:nvPicPr>
        <p:blipFill>
          <a:blip r:embed="rId2"/>
          <a:stretch>
            <a:fillRect/>
          </a:stretch>
        </p:blipFill>
        <p:spPr>
          <a:xfrm>
            <a:off x="-391755" y="0"/>
            <a:ext cx="4997142" cy="3429000"/>
          </a:xfrm>
          <a:prstGeom prst="rect">
            <a:avLst/>
          </a:prstGeom>
        </p:spPr>
      </p:pic>
      <p:pic>
        <p:nvPicPr>
          <p:cNvPr id="6" name="Picture 5">
            <a:extLst>
              <a:ext uri="{FF2B5EF4-FFF2-40B4-BE49-F238E27FC236}">
                <a16:creationId xmlns:a16="http://schemas.microsoft.com/office/drawing/2014/main" id="{82239780-D695-479D-A995-4162224815D5}"/>
              </a:ext>
            </a:extLst>
          </p:cNvPr>
          <p:cNvPicPr>
            <a:picLocks noChangeAspect="1"/>
          </p:cNvPicPr>
          <p:nvPr/>
        </p:nvPicPr>
        <p:blipFill>
          <a:blip r:embed="rId3"/>
          <a:stretch>
            <a:fillRect/>
          </a:stretch>
        </p:blipFill>
        <p:spPr>
          <a:xfrm>
            <a:off x="5406072" y="-22768"/>
            <a:ext cx="4113848" cy="4017955"/>
          </a:xfrm>
          <a:prstGeom prst="rect">
            <a:avLst/>
          </a:prstGeom>
        </p:spPr>
      </p:pic>
      <p:sp>
        <p:nvSpPr>
          <p:cNvPr id="8" name="TextBox 7">
            <a:extLst>
              <a:ext uri="{FF2B5EF4-FFF2-40B4-BE49-F238E27FC236}">
                <a16:creationId xmlns:a16="http://schemas.microsoft.com/office/drawing/2014/main" id="{FBB3D645-75CE-45AB-B8C8-D533B55DC3D2}"/>
              </a:ext>
            </a:extLst>
          </p:cNvPr>
          <p:cNvSpPr txBox="1"/>
          <p:nvPr/>
        </p:nvSpPr>
        <p:spPr>
          <a:xfrm>
            <a:off x="254000" y="4565747"/>
            <a:ext cx="11775440" cy="1225464"/>
          </a:xfrm>
          <a:prstGeom prst="rect">
            <a:avLst/>
          </a:prstGeom>
          <a:noFill/>
        </p:spPr>
        <p:txBody>
          <a:bodyPr wrap="square">
            <a:spAutoFit/>
          </a:bodyPr>
          <a:lstStyle/>
          <a:p>
            <a:pPr marL="0" marR="0">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Arial" panose="020B0604020202020204" pitchFamily="34" charset="0"/>
              </a:rPr>
              <a:t>V</a:t>
            </a:r>
            <a:r>
              <a:rPr lang="en-US" sz="3200" baseline="-25000" dirty="0" err="1">
                <a:effectLst/>
                <a:latin typeface="Calibri" panose="020F0502020204030204" pitchFamily="34" charset="0"/>
                <a:ea typeface="Calibri" panose="020F0502020204030204" pitchFamily="34" charset="0"/>
                <a:cs typeface="Arial" panose="020B0604020202020204" pitchFamily="34" charset="0"/>
              </a:rPr>
              <a:t>He</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12</a:t>
            </a:r>
            <a:r>
              <a:rPr lang="en-US" sz="3200" dirty="0">
                <a:effectLst/>
                <a:latin typeface="Calibri" panose="020F050202020403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Arial" panose="020B0604020202020204" pitchFamily="34" charset="0"/>
              </a:rPr>
              <a:t>V</a:t>
            </a:r>
            <a:r>
              <a:rPr lang="en-US" sz="3200" baseline="-25000" dirty="0" err="1">
                <a:effectLst/>
                <a:latin typeface="Calibri" panose="020F0502020204030204" pitchFamily="34" charset="0"/>
                <a:ea typeface="Calibri" panose="020F0502020204030204" pitchFamily="34" charset="0"/>
                <a:cs typeface="Arial" panose="020B0604020202020204" pitchFamily="34" charset="0"/>
              </a:rPr>
              <a:t>Li</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12</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13</a:t>
            </a:r>
            <a:r>
              <a:rPr lang="en-US" sz="3200" dirty="0">
                <a:effectLst/>
                <a:latin typeface="Calibri" panose="020F0502020204030204" pitchFamily="34" charset="0"/>
                <a:ea typeface="Calibri" panose="020F0502020204030204" pitchFamily="34" charset="0"/>
                <a:cs typeface="Arial" panose="020B0604020202020204" pitchFamily="34" charset="0"/>
              </a:rPr>
              <a:t>)+(2e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23</a:t>
            </a:r>
            <a:r>
              <a:rPr lang="en-US" sz="3200" dirty="0">
                <a:effectLst/>
                <a:latin typeface="Calibri" panose="020F0502020204030204" pitchFamily="34" charset="0"/>
                <a:ea typeface="Calibri" panose="020F0502020204030204" pitchFamily="34" charset="0"/>
                <a:cs typeface="Arial" panose="020B0604020202020204" pitchFamily="34" charset="0"/>
              </a:rPr>
              <a:t>)</a:t>
            </a:r>
          </a:p>
        </p:txBody>
      </p:sp>
      <p:pic>
        <p:nvPicPr>
          <p:cNvPr id="4" name="Picture 3"/>
          <p:cNvPicPr>
            <a:picLocks noChangeAspect="1"/>
          </p:cNvPicPr>
          <p:nvPr/>
        </p:nvPicPr>
        <p:blipFill>
          <a:blip r:embed="rId4"/>
          <a:stretch>
            <a:fillRect/>
          </a:stretch>
        </p:blipFill>
        <p:spPr>
          <a:xfrm>
            <a:off x="3286125" y="2365942"/>
            <a:ext cx="1962150" cy="1914525"/>
          </a:xfrm>
          <a:prstGeom prst="rect">
            <a:avLst/>
          </a:prstGeom>
        </p:spPr>
      </p:pic>
    </p:spTree>
    <p:extLst>
      <p:ext uri="{BB962C8B-B14F-4D97-AF65-F5344CB8AC3E}">
        <p14:creationId xmlns:p14="http://schemas.microsoft.com/office/powerpoint/2010/main" val="35404234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9C439B-93D3-4F34-89EB-5664CC6348E4}"/>
              </a:ext>
            </a:extLst>
          </p:cNvPr>
          <p:cNvSpPr txBox="1"/>
          <p:nvPr/>
        </p:nvSpPr>
        <p:spPr>
          <a:xfrm>
            <a:off x="259080" y="783703"/>
            <a:ext cx="11673840" cy="5078313"/>
          </a:xfrm>
          <a:prstGeom prst="rect">
            <a:avLst/>
          </a:prstGeom>
          <a:noFill/>
        </p:spPr>
        <p:txBody>
          <a:bodyPr wrap="square">
            <a:spAutoFit/>
          </a:bodyPr>
          <a:lstStyle/>
          <a:p>
            <a:pPr algn="just" rtl="1"/>
            <a:r>
              <a:rPr lang="fa-IR" sz="3600" dirty="0">
                <a:solidFill>
                  <a:srgbClr val="7030A0"/>
                </a:solidFill>
              </a:rPr>
              <a:t>محاسبات نشان می دهند که اوربیتالها در اتمهای غیر از اتم هیدروژن با اوربیتالهای اتم هیدروژن تفاوت فاحشی ندارند.اختلاف اساسی بر اثر ازدیاد بارهسته است، یعنی تمام اوربیتالها تاحدی منقبض شده اند و این اوربیتالها را </a:t>
            </a:r>
            <a:r>
              <a:rPr lang="fa-IR" sz="3600" dirty="0">
                <a:solidFill>
                  <a:schemeClr val="accent6"/>
                </a:solidFill>
              </a:rPr>
              <a:t>اوربیتالهای هیدروژن مانند </a:t>
            </a:r>
            <a:r>
              <a:rPr lang="fa-IR" sz="3600" dirty="0">
                <a:solidFill>
                  <a:srgbClr val="7030A0"/>
                </a:solidFill>
              </a:rPr>
              <a:t>گویند. </a:t>
            </a:r>
          </a:p>
          <a:p>
            <a:pPr algn="just" rtl="1"/>
            <a:r>
              <a:rPr lang="fa-IR" sz="3600" dirty="0">
                <a:solidFill>
                  <a:srgbClr val="7030A0"/>
                </a:solidFill>
              </a:rPr>
              <a:t>تفاوتی که </a:t>
            </a:r>
            <a:r>
              <a:rPr lang="fa-IR" sz="3600" dirty="0">
                <a:solidFill>
                  <a:schemeClr val="accent6"/>
                </a:solidFill>
              </a:rPr>
              <a:t>اتم های چند الکترونی </a:t>
            </a:r>
            <a:r>
              <a:rPr lang="fa-IR" sz="3600" dirty="0">
                <a:solidFill>
                  <a:srgbClr val="7030A0"/>
                </a:solidFill>
              </a:rPr>
              <a:t>با اتم هیدروژن(یا یونهای هیدروژن مانند) دارند آن است که در سیستم های چند الکترونی برخلاف اتم هیدروژن، انرژی اوربیتالهای موجود دریک سطح علاوه بر  </a:t>
            </a:r>
            <a:r>
              <a:rPr lang="en-US" sz="3600" dirty="0">
                <a:solidFill>
                  <a:schemeClr val="accent6"/>
                </a:solidFill>
              </a:rPr>
              <a:t>n</a:t>
            </a:r>
            <a:r>
              <a:rPr lang="fa-IR" sz="3600" dirty="0">
                <a:solidFill>
                  <a:srgbClr val="7030A0"/>
                </a:solidFill>
              </a:rPr>
              <a:t> به </a:t>
            </a:r>
            <a:r>
              <a:rPr kumimoji="0" lang="en-US" sz="3600" b="0" i="0" u="none" strike="noStrike" kern="1200" cap="none" spc="0" normalizeH="0" baseline="0" noProof="0" dirty="0">
                <a:ln>
                  <a:noFill/>
                </a:ln>
                <a:solidFill>
                  <a:schemeClr val="accent5"/>
                </a:solidFill>
                <a:effectLst/>
                <a:uLnTx/>
                <a:uFillTx/>
                <a:latin typeface="Gigi" panose="04040504061007020D02" pitchFamily="82" charset="0"/>
                <a:ea typeface="+mn-ea"/>
                <a:cs typeface="+mn-cs"/>
              </a:rPr>
              <a:t>l</a:t>
            </a:r>
            <a:r>
              <a:rPr lang="fa-IR" sz="3600" dirty="0">
                <a:solidFill>
                  <a:srgbClr val="7030A0"/>
                </a:solidFill>
              </a:rPr>
              <a:t> هم بستگی دارد، با این تفاوت که تاثیر عامل </a:t>
            </a:r>
            <a:r>
              <a:rPr lang="en-US" sz="3600" dirty="0">
                <a:solidFill>
                  <a:srgbClr val="7030A0"/>
                </a:solidFill>
              </a:rPr>
              <a:t>n</a:t>
            </a:r>
            <a:r>
              <a:rPr lang="fa-IR" sz="3600" dirty="0">
                <a:solidFill>
                  <a:srgbClr val="7030A0"/>
                </a:solidFill>
              </a:rPr>
              <a:t> به مراتب بیشتر از عامل  </a:t>
            </a:r>
            <a:r>
              <a:rPr lang="en-US" sz="3600" dirty="0">
                <a:solidFill>
                  <a:srgbClr val="7030A0"/>
                </a:solidFill>
              </a:rPr>
              <a:t> </a:t>
            </a:r>
            <a:r>
              <a:rPr lang="en-US" sz="3600" dirty="0">
                <a:solidFill>
                  <a:srgbClr val="7030A0"/>
                </a:solidFill>
                <a:latin typeface="Gigi" panose="04040504061007020D02" pitchFamily="82" charset="0"/>
              </a:rPr>
              <a:t>l</a:t>
            </a:r>
            <a:r>
              <a:rPr lang="fa-IR" sz="3600" dirty="0">
                <a:solidFill>
                  <a:srgbClr val="7030A0"/>
                </a:solidFill>
              </a:rPr>
              <a:t> است </a:t>
            </a:r>
            <a:r>
              <a:rPr lang="fa-IR" sz="3600" dirty="0">
                <a:solidFill>
                  <a:schemeClr val="accent6"/>
                </a:solidFill>
              </a:rPr>
              <a:t>یعنی در یک تراز( </a:t>
            </a:r>
            <a:r>
              <a:rPr lang="en-US" sz="3600" dirty="0">
                <a:solidFill>
                  <a:schemeClr val="accent6"/>
                </a:solidFill>
              </a:rPr>
              <a:t>n</a:t>
            </a:r>
            <a:r>
              <a:rPr lang="fa-IR" sz="3600" dirty="0">
                <a:solidFill>
                  <a:schemeClr val="accent6"/>
                </a:solidFill>
              </a:rPr>
              <a:t> ) معین.</a:t>
            </a:r>
            <a:r>
              <a:rPr lang="en-US" sz="3600" dirty="0">
                <a:solidFill>
                  <a:schemeClr val="accent6"/>
                </a:solidFill>
              </a:rPr>
              <a:t> S&lt; p&lt; d&lt;f..</a:t>
            </a:r>
            <a:r>
              <a:rPr lang="fa-IR" sz="3600" dirty="0">
                <a:solidFill>
                  <a:schemeClr val="accent6"/>
                </a:solidFill>
              </a:rPr>
              <a:t> </a:t>
            </a:r>
            <a:endParaRPr lang="en-US" sz="3600" dirty="0">
              <a:solidFill>
                <a:schemeClr val="accent6"/>
              </a:solidFill>
            </a:endParaRPr>
          </a:p>
        </p:txBody>
      </p:sp>
    </p:spTree>
    <p:extLst>
      <p:ext uri="{BB962C8B-B14F-4D97-AF65-F5344CB8AC3E}">
        <p14:creationId xmlns:p14="http://schemas.microsoft.com/office/powerpoint/2010/main" val="288105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FD567-0B4D-40DF-A538-469DD7DD2ACD}"/>
              </a:ext>
            </a:extLst>
          </p:cNvPr>
          <p:cNvPicPr>
            <a:picLocks noChangeAspect="1"/>
          </p:cNvPicPr>
          <p:nvPr/>
        </p:nvPicPr>
        <p:blipFill>
          <a:blip r:embed="rId2"/>
          <a:stretch>
            <a:fillRect/>
          </a:stretch>
        </p:blipFill>
        <p:spPr>
          <a:xfrm>
            <a:off x="1907176" y="123100"/>
            <a:ext cx="5956664" cy="5928632"/>
          </a:xfrm>
          <a:prstGeom prst="rect">
            <a:avLst/>
          </a:prstGeom>
        </p:spPr>
      </p:pic>
    </p:spTree>
    <p:extLst>
      <p:ext uri="{BB962C8B-B14F-4D97-AF65-F5344CB8AC3E}">
        <p14:creationId xmlns:p14="http://schemas.microsoft.com/office/powerpoint/2010/main" val="34607561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227A7-1E48-4A66-9DFD-CA209F270269}"/>
              </a:ext>
            </a:extLst>
          </p:cNvPr>
          <p:cNvSpPr txBox="1"/>
          <p:nvPr/>
        </p:nvSpPr>
        <p:spPr>
          <a:xfrm>
            <a:off x="78058" y="578072"/>
            <a:ext cx="12035883" cy="4524315"/>
          </a:xfrm>
          <a:prstGeom prst="rect">
            <a:avLst/>
          </a:prstGeom>
          <a:noFill/>
        </p:spPr>
        <p:txBody>
          <a:bodyPr wrap="square">
            <a:spAutoFit/>
          </a:bodyPr>
          <a:lstStyle/>
          <a:p>
            <a:pPr algn="just" rtl="1"/>
            <a:r>
              <a:rPr lang="fa-IR" sz="3200" b="0" i="0" dirty="0">
                <a:solidFill>
                  <a:srgbClr val="202122"/>
                </a:solidFill>
                <a:effectLst/>
                <a:latin typeface=".Arabic UI Text"/>
              </a:rPr>
              <a:t>اصل طرد پاولی بیان می‌کند که هیچ دو </a:t>
            </a:r>
            <a:r>
              <a:rPr lang="fa-IR" sz="3200" b="0" i="0" u="none" strike="noStrike" dirty="0">
                <a:solidFill>
                  <a:srgbClr val="0B0080"/>
                </a:solidFill>
                <a:effectLst/>
                <a:latin typeface=".Arabic UI Text"/>
                <a:hlinkClick r:id="rId2" tooltip="الکترون"/>
              </a:rPr>
              <a:t>الکترونی</a:t>
            </a:r>
            <a:r>
              <a:rPr lang="fa-IR" sz="3200" b="0" i="0" dirty="0">
                <a:solidFill>
                  <a:srgbClr val="202122"/>
                </a:solidFill>
                <a:effectLst/>
                <a:latin typeface=".Arabic UI Text"/>
              </a:rPr>
              <a:t> (یا بطور کلی هیچ دو فرمیون مشابهی ) نمی‌توانند </a:t>
            </a:r>
            <a:r>
              <a:rPr lang="fa-IR" sz="3200" b="0" i="0" u="none" strike="noStrike" dirty="0">
                <a:solidFill>
                  <a:srgbClr val="0B0080"/>
                </a:solidFill>
                <a:effectLst/>
                <a:latin typeface=".Arabic UI Text"/>
                <a:hlinkClick r:id="rId3" tooltip="حالت کوانتومی"/>
              </a:rPr>
              <a:t>حالت کوانتومی</a:t>
            </a:r>
            <a:r>
              <a:rPr lang="fa-IR" sz="3200" b="0" i="0" dirty="0">
                <a:solidFill>
                  <a:srgbClr val="202122"/>
                </a:solidFill>
                <a:effectLst/>
                <a:latin typeface=".Arabic UI Text"/>
              </a:rPr>
              <a:t> یکسانی داشته باشند؛ (مثلا بطور همزمان در یک مکان باشند). این اصل برای درک پدیده‌های مختلف ، از </a:t>
            </a:r>
            <a:r>
              <a:rPr lang="fa-IR" sz="3200" b="0" i="0" u="sng" dirty="0">
                <a:solidFill>
                  <a:srgbClr val="0B0080"/>
                </a:solidFill>
                <a:effectLst/>
                <a:latin typeface=".Arabic UI Text"/>
                <a:hlinkClick r:id="rId4"/>
              </a:rPr>
              <a:t>ذرات بنیادی</a:t>
            </a:r>
            <a:r>
              <a:rPr lang="fa-IR" sz="3200" b="0" i="0" dirty="0">
                <a:solidFill>
                  <a:srgbClr val="202122"/>
                </a:solidFill>
                <a:effectLst/>
                <a:latin typeface=".Arabic UI Text"/>
              </a:rPr>
              <a:t> گرفته تا ساختار ستاره‌ها ، نقش اساسی ایفا می‌کند. اصلی هست که بنا به آن ، هیچ دو الکترونی در اتم وجود ندارد که مجموعه </a:t>
            </a:r>
            <a:r>
              <a:rPr lang="fa-IR" sz="3200" b="0" i="0" u="none" strike="noStrike" dirty="0">
                <a:solidFill>
                  <a:srgbClr val="0B0080"/>
                </a:solidFill>
                <a:effectLst/>
                <a:latin typeface=".Arabic UI Text"/>
                <a:hlinkClick r:id="rId5" tooltip="عدد کوانتومی"/>
              </a:rPr>
              <a:t>اعداد کوانتومی</a:t>
            </a:r>
            <a:r>
              <a:rPr lang="fa-IR" sz="3200" b="0" i="0" dirty="0">
                <a:solidFill>
                  <a:srgbClr val="202122"/>
                </a:solidFill>
                <a:effectLst/>
                <a:latin typeface=".Arabic UI Text"/>
              </a:rPr>
              <a:t> ( چهار عدد کوانتمی)آنها یکسان باشد.</a:t>
            </a:r>
          </a:p>
          <a:p>
            <a:pPr algn="just" rtl="1"/>
            <a:r>
              <a:rPr lang="fa-IR" sz="3200" b="0" i="0" dirty="0">
                <a:solidFill>
                  <a:srgbClr val="333333"/>
                </a:solidFill>
                <a:effectLst/>
                <a:latin typeface="Open Sans"/>
              </a:rPr>
              <a:t>اصل طرد پائولی را می‌توان این طور بیان کرد که ” در هیچ اتمی( یا یونی) نمی‌توان دو الکترون یافت که هر چهار عدد کوانتومی </a:t>
            </a:r>
            <a:r>
              <a:rPr lang="en-US" sz="3200" b="0" i="0" dirty="0">
                <a:solidFill>
                  <a:srgbClr val="333333"/>
                </a:solidFill>
                <a:effectLst/>
                <a:latin typeface="Open Sans"/>
              </a:rPr>
              <a:t>n , l , ml , </a:t>
            </a:r>
            <a:r>
              <a:rPr lang="en-US" sz="3200" b="0" i="0" dirty="0" err="1">
                <a:solidFill>
                  <a:srgbClr val="333333"/>
                </a:solidFill>
                <a:effectLst/>
                <a:latin typeface="Open Sans"/>
              </a:rPr>
              <a:t>ms</a:t>
            </a:r>
            <a:r>
              <a:rPr lang="en-US" sz="3200" b="0" i="0" dirty="0">
                <a:solidFill>
                  <a:srgbClr val="333333"/>
                </a:solidFill>
                <a:effectLst/>
                <a:latin typeface="Open Sans"/>
              </a:rPr>
              <a:t> </a:t>
            </a:r>
            <a:r>
              <a:rPr lang="fa-IR" sz="3200" b="0" i="0" dirty="0">
                <a:solidFill>
                  <a:srgbClr val="333333"/>
                </a:solidFill>
                <a:effectLst/>
                <a:latin typeface="Open Sans"/>
              </a:rPr>
              <a:t>یکسان داشته باشند.”</a:t>
            </a:r>
          </a:p>
          <a:p>
            <a:pPr algn="just" rtl="1"/>
            <a:r>
              <a:rPr lang="fa-IR" sz="3200" b="0" i="0" dirty="0">
                <a:solidFill>
                  <a:srgbClr val="333333"/>
                </a:solidFill>
                <a:effectLst/>
                <a:latin typeface="Open Sans"/>
              </a:rPr>
              <a:t>نتیجه اصل طرد پائولی:</a:t>
            </a:r>
          </a:p>
          <a:p>
            <a:pPr algn="just" rtl="1"/>
            <a:r>
              <a:rPr lang="fa-IR" sz="3200" b="0" i="0" dirty="0">
                <a:solidFill>
                  <a:schemeClr val="accent5"/>
                </a:solidFill>
                <a:effectLst/>
                <a:latin typeface="Open Sans"/>
              </a:rPr>
              <a:t>هر اوربیتال گنجایش دو الکترون دارد</a:t>
            </a:r>
            <a:endParaRPr lang="en-US" sz="3200" dirty="0">
              <a:solidFill>
                <a:schemeClr val="accent5"/>
              </a:solidFill>
            </a:endParaRPr>
          </a:p>
        </p:txBody>
      </p:sp>
    </p:spTree>
    <p:extLst>
      <p:ext uri="{BB962C8B-B14F-4D97-AF65-F5344CB8AC3E}">
        <p14:creationId xmlns:p14="http://schemas.microsoft.com/office/powerpoint/2010/main" val="3237116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17828" cy="2215991"/>
          </a:xfrm>
          <a:prstGeom prst="rect">
            <a:avLst/>
          </a:prstGeom>
        </p:spPr>
        <p:txBody>
          <a:bodyPr wrap="square">
            <a:spAutoFit/>
          </a:bodyPr>
          <a:lstStyle/>
          <a:p>
            <a:pPr algn="r" rtl="1"/>
            <a:r>
              <a:rPr lang="fa-IR" sz="2400" b="1" dirty="0"/>
              <a:t>اثر فوتوالکتریک چیست؟</a:t>
            </a:r>
          </a:p>
          <a:p>
            <a:pPr algn="r" rtl="1"/>
            <a:r>
              <a:rPr lang="fa-IR" sz="2400" dirty="0"/>
              <a:t>زمانی که نوری روی سطحی فلزی تابیده شود،‌ انرژی الکترون‌ها افزایش یافته و از سطح فلز جدا می‌شوند. به این پدیده، اثر فوتوالکتریک و به الکترون‌هایی که از سطح فلز جدا می‌شوند، فوتوالکترون می‌گویند. فوتوالکترون‌ها از نظر خواص فیزیکی و رفتار، تفاوتی با بقیه الکترون‌ها ندارند. پیشوند فوتو، بر این نکته تاکید می‌کند که جدا شدن الکترون‌ها از سطح در نتیجه تابش نور است. در شکل زیر شماتیک مفهوم بیان شده نشان داده شده است</a:t>
            </a:r>
            <a:r>
              <a:rPr lang="fa-IR" dirty="0"/>
              <a:t>.</a:t>
            </a:r>
          </a:p>
          <a:p>
            <a:pPr algn="r" rtl="1"/>
            <a:endParaRPr lang="en-US" dirty="0"/>
          </a:p>
        </p:txBody>
      </p:sp>
      <p:pic>
        <p:nvPicPr>
          <p:cNvPr id="3" name="Picture 2"/>
          <p:cNvPicPr>
            <a:picLocks noChangeAspect="1"/>
          </p:cNvPicPr>
          <p:nvPr/>
        </p:nvPicPr>
        <p:blipFill>
          <a:blip r:embed="rId2"/>
          <a:stretch>
            <a:fillRect/>
          </a:stretch>
        </p:blipFill>
        <p:spPr>
          <a:xfrm>
            <a:off x="522514" y="1679802"/>
            <a:ext cx="2329543" cy="1754090"/>
          </a:xfrm>
          <a:prstGeom prst="rect">
            <a:avLst/>
          </a:prstGeom>
        </p:spPr>
      </p:pic>
      <p:sp>
        <p:nvSpPr>
          <p:cNvPr id="4" name="Rectangle 3"/>
          <p:cNvSpPr/>
          <p:nvPr/>
        </p:nvSpPr>
        <p:spPr>
          <a:xfrm>
            <a:off x="272143" y="3233056"/>
            <a:ext cx="11919857" cy="3323987"/>
          </a:xfrm>
          <a:prstGeom prst="rect">
            <a:avLst/>
          </a:prstGeom>
        </p:spPr>
        <p:txBody>
          <a:bodyPr wrap="square">
            <a:spAutoFit/>
          </a:bodyPr>
          <a:lstStyle/>
          <a:p>
            <a:pPr algn="just" rtl="1"/>
            <a:r>
              <a:rPr lang="fa-IR" sz="2400" dirty="0"/>
              <a:t>فرض موجی بودن نور</a:t>
            </a:r>
          </a:p>
          <a:p>
            <a:pPr algn="just" rtl="1"/>
            <a:r>
              <a:rPr lang="fa-IR" sz="2400" dirty="0"/>
              <a:t>در قرن نوزدهم میلادی، فیزیکدانان به‌منظور توضیح اثر فوتوالکتریک، نور را به‌ صورت نواسانات میدان الکتریکی تصور می‌کردند که با تابش روی سطح، الکترون‌ها را داغ کرده و آن‌ها را از سطح جدا می‌کند. این توضیح مبتنی بر این فرض بود که نور فقط یک موج است که در فضای خلاء‌ منتشر می‌شود.</a:t>
            </a:r>
          </a:p>
          <a:p>
            <a:pPr algn="just" rtl="1"/>
            <a:r>
              <a:rPr lang="fa-IR" sz="2400" dirty="0"/>
              <a:t>دانشمندان هم‌چنین معتقد بودند که انرژی موج نوری به میزان درخشندگی (شدت) آن وابسته است. آن‌ها هم‌چنین این‌طور فکر می‌کردند که میزان درخشندگی نور(شدت) نیز با افزایش دامنه این موج، زیاد می‌شود. در نتیجه به‌منظور اعتبارسنجی این فرضیات، آزمایشاتی را انجام دادند که هدف از انجام آن‌ها اندازه‌گیری تغییرات میزان الکترون‌های جدا شده و انرژی جنبشی آن‌ها بر حسب فرکانس و دامنه موج ورودی بود.</a:t>
            </a:r>
          </a:p>
          <a:p>
            <a:pPr algn="r" rtl="1"/>
            <a:endParaRPr lang="fa-IR" dirty="0"/>
          </a:p>
        </p:txBody>
      </p:sp>
    </p:spTree>
    <p:extLst>
      <p:ext uri="{BB962C8B-B14F-4D97-AF65-F5344CB8AC3E}">
        <p14:creationId xmlns:p14="http://schemas.microsoft.com/office/powerpoint/2010/main" val="426607034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9A749E-CF42-4BDF-B945-051F1003C67B}"/>
              </a:ext>
            </a:extLst>
          </p:cNvPr>
          <p:cNvSpPr txBox="1"/>
          <p:nvPr/>
        </p:nvSpPr>
        <p:spPr>
          <a:xfrm>
            <a:off x="661639" y="690705"/>
            <a:ext cx="11530361" cy="1569660"/>
          </a:xfrm>
          <a:prstGeom prst="rect">
            <a:avLst/>
          </a:prstGeom>
          <a:noFill/>
        </p:spPr>
        <p:txBody>
          <a:bodyPr wrap="square">
            <a:spAutoFit/>
          </a:bodyPr>
          <a:lstStyle/>
          <a:p>
            <a:pPr algn="r" rtl="1"/>
            <a:r>
              <a:rPr lang="fa-IR" sz="3200" b="0" i="0" dirty="0">
                <a:solidFill>
                  <a:srgbClr val="333333"/>
                </a:solidFill>
                <a:effectLst/>
                <a:latin typeface="Open Sans"/>
              </a:rPr>
              <a:t>اصل هوند:</a:t>
            </a:r>
          </a:p>
          <a:p>
            <a:pPr algn="r" rtl="1"/>
            <a:r>
              <a:rPr lang="fa-IR" sz="3200" b="0" i="0" dirty="0">
                <a:solidFill>
                  <a:schemeClr val="accent6"/>
                </a:solidFill>
                <a:effectLst/>
                <a:latin typeface="Open Sans"/>
              </a:rPr>
              <a:t>هرگاه الکترونها به اوربیتالهای همتراز وارد شوند بگونه ای در این اوربیتالها قرار می گیرند که حد اکثر چندگانگی( اسپین موازی) را داشته باشند</a:t>
            </a:r>
            <a:endParaRPr lang="en-US" sz="3200" dirty="0">
              <a:solidFill>
                <a:schemeClr val="accent6"/>
              </a:solidFill>
            </a:endParaRPr>
          </a:p>
        </p:txBody>
      </p:sp>
      <p:pic>
        <p:nvPicPr>
          <p:cNvPr id="5" name="Picture 4">
            <a:extLst>
              <a:ext uri="{FF2B5EF4-FFF2-40B4-BE49-F238E27FC236}">
                <a16:creationId xmlns:a16="http://schemas.microsoft.com/office/drawing/2014/main" id="{18625323-3696-49C1-B084-20A568172A2A}"/>
              </a:ext>
            </a:extLst>
          </p:cNvPr>
          <p:cNvPicPr>
            <a:picLocks noChangeAspect="1"/>
          </p:cNvPicPr>
          <p:nvPr/>
        </p:nvPicPr>
        <p:blipFill>
          <a:blip r:embed="rId2"/>
          <a:stretch>
            <a:fillRect/>
          </a:stretch>
        </p:blipFill>
        <p:spPr>
          <a:xfrm>
            <a:off x="1862719" y="2299793"/>
            <a:ext cx="4839165" cy="4595685"/>
          </a:xfrm>
          <a:prstGeom prst="rect">
            <a:avLst/>
          </a:prstGeom>
        </p:spPr>
      </p:pic>
    </p:spTree>
    <p:extLst>
      <p:ext uri="{BB962C8B-B14F-4D97-AF65-F5344CB8AC3E}">
        <p14:creationId xmlns:p14="http://schemas.microsoft.com/office/powerpoint/2010/main" val="14232561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47705-1B31-213C-C740-094192F89662}"/>
              </a:ext>
            </a:extLst>
          </p:cNvPr>
          <p:cNvPicPr>
            <a:picLocks noChangeAspect="1"/>
          </p:cNvPicPr>
          <p:nvPr/>
        </p:nvPicPr>
        <p:blipFill>
          <a:blip r:embed="rId2"/>
          <a:stretch>
            <a:fillRect/>
          </a:stretch>
        </p:blipFill>
        <p:spPr>
          <a:xfrm>
            <a:off x="3457575" y="357187"/>
            <a:ext cx="5276850" cy="6143625"/>
          </a:xfrm>
          <a:prstGeom prst="rect">
            <a:avLst/>
          </a:prstGeom>
        </p:spPr>
      </p:pic>
    </p:spTree>
    <p:extLst>
      <p:ext uri="{BB962C8B-B14F-4D97-AF65-F5344CB8AC3E}">
        <p14:creationId xmlns:p14="http://schemas.microsoft.com/office/powerpoint/2010/main" val="12177638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2572" y="2005843"/>
            <a:ext cx="4764446" cy="1015663"/>
          </a:xfrm>
          <a:prstGeom prst="rect">
            <a:avLst/>
          </a:prstGeom>
        </p:spPr>
        <p:txBody>
          <a:bodyPr wrap="none">
            <a:spAutoFit/>
          </a:bodyPr>
          <a:lstStyle/>
          <a:p>
            <a:pPr algn="r" rtl="1"/>
            <a:r>
              <a:rPr lang="fa-IR" sz="6000" b="1" dirty="0">
                <a:solidFill>
                  <a:srgbClr val="CC00CC"/>
                </a:solidFill>
              </a:rPr>
              <a:t>بار موثر هسته اتم</a:t>
            </a:r>
            <a:endParaRPr lang="en-US" sz="6000" dirty="0"/>
          </a:p>
        </p:txBody>
      </p:sp>
    </p:spTree>
    <p:extLst>
      <p:ext uri="{BB962C8B-B14F-4D97-AF65-F5344CB8AC3E}">
        <p14:creationId xmlns:p14="http://schemas.microsoft.com/office/powerpoint/2010/main" val="10168819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403452"/>
            <a:ext cx="11216821" cy="5082948"/>
          </a:xfrm>
        </p:spPr>
        <p:txBody>
          <a:bodyPr>
            <a:normAutofit fontScale="90000"/>
          </a:bodyPr>
          <a:lstStyle/>
          <a:p>
            <a:pPr algn="r" rtl="1"/>
            <a:r>
              <a:rPr lang="fa-IR" sz="2400" b="1" dirty="0">
                <a:solidFill>
                  <a:srgbClr val="CC00CC"/>
                </a:solidFill>
              </a:rPr>
              <a:t>قاعده ی اسلیتر برای تعیین بار موثر هسته اتم</a:t>
            </a:r>
            <a:br>
              <a:rPr lang="fa-IR" sz="2400" b="1" dirty="0">
                <a:solidFill>
                  <a:srgbClr val="CC00CC"/>
                </a:solidFill>
              </a:rPr>
            </a:br>
            <a:r>
              <a:rPr lang="fa-IR" sz="2400" dirty="0"/>
              <a:t> </a:t>
            </a:r>
            <a:br>
              <a:rPr lang="fa-IR" sz="2400" dirty="0"/>
            </a:br>
            <a:r>
              <a:rPr lang="fa-IR" sz="2700" dirty="0">
                <a:solidFill>
                  <a:srgbClr val="6600FF"/>
                </a:solidFill>
              </a:rPr>
              <a:t>اثر پوششی لایه‌های الکترونی و قاعـده تجربی اسلیتر:</a:t>
            </a:r>
            <a:br>
              <a:rPr lang="fa-IR" sz="2700" dirty="0"/>
            </a:br>
            <a:br>
              <a:rPr lang="fa-IR" sz="2700" dirty="0"/>
            </a:br>
            <a:r>
              <a:rPr lang="fa-IR" sz="2700" dirty="0">
                <a:solidFill>
                  <a:srgbClr val="0070C0"/>
                </a:solidFill>
              </a:rPr>
              <a:t>همانطور که لایه‌های ابر مانع نفوذ کامل نور خورشید به سطح زمین است، لایه‌های الکترونی نیز از نفوذ اثر جذب هسته بر هر یک از الکترونها می‌کاهند. اثر کاهش‌دهنده سایر الکترونهای اتم را بر بار هسته مؤثر بر یک الکترون، اثر پوششی یا اثر حایل و یا اثر </a:t>
            </a:r>
            <a:r>
              <a:rPr lang="en-US" sz="2700" dirty="0">
                <a:solidFill>
                  <a:srgbClr val="0070C0"/>
                </a:solidFill>
              </a:rPr>
              <a:t>S، </a:t>
            </a:r>
            <a:r>
              <a:rPr lang="fa-IR" sz="2700" dirty="0">
                <a:solidFill>
                  <a:srgbClr val="0070C0"/>
                </a:solidFill>
              </a:rPr>
              <a:t>می‌نامند. می‌توان بار مؤثر هسته </a:t>
            </a:r>
            <a:r>
              <a:rPr lang="en-US" sz="2700" dirty="0">
                <a:solidFill>
                  <a:srgbClr val="0070C0"/>
                </a:solidFill>
              </a:rPr>
              <a:t>Z* </a:t>
            </a:r>
            <a:r>
              <a:rPr lang="fa-IR" sz="2700" dirty="0">
                <a:solidFill>
                  <a:srgbClr val="0070C0"/>
                </a:solidFill>
              </a:rPr>
              <a:t>را که بر یک الکترون معین وارد می‌شود، از کم کردن اثر حایل برای سایر الکترونها از کل بار هسته (عدد اتمی</a:t>
            </a:r>
            <a:r>
              <a:rPr lang="en-US" sz="2700" dirty="0">
                <a:solidFill>
                  <a:srgbClr val="0070C0"/>
                </a:solidFill>
              </a:rPr>
              <a:t>Z ) </a:t>
            </a:r>
            <a:r>
              <a:rPr lang="fa-IR" sz="2700" dirty="0">
                <a:solidFill>
                  <a:srgbClr val="0070C0"/>
                </a:solidFill>
              </a:rPr>
              <a:t>بدست آورد. مقدار ‌</a:t>
            </a:r>
            <a:r>
              <a:rPr lang="en-US" sz="2700" dirty="0">
                <a:solidFill>
                  <a:srgbClr val="0070C0"/>
                </a:solidFill>
              </a:rPr>
              <a:t>Z* </a:t>
            </a:r>
            <a:r>
              <a:rPr lang="fa-IR" sz="2700" dirty="0">
                <a:solidFill>
                  <a:srgbClr val="0070C0"/>
                </a:solidFill>
              </a:rPr>
              <a:t>همیشه از ‌</a:t>
            </a:r>
            <a:r>
              <a:rPr lang="en-US" sz="2700" dirty="0">
                <a:solidFill>
                  <a:srgbClr val="0070C0"/>
                </a:solidFill>
              </a:rPr>
              <a:t>Z </a:t>
            </a:r>
            <a:r>
              <a:rPr lang="fa-IR" sz="2700" dirty="0">
                <a:solidFill>
                  <a:srgbClr val="0070C0"/>
                </a:solidFill>
              </a:rPr>
              <a:t>کمتر است.</a:t>
            </a:r>
            <a:br>
              <a:rPr lang="fa-IR" sz="2700" dirty="0"/>
            </a:br>
            <a:r>
              <a:rPr lang="fa-IR" sz="2700" dirty="0">
                <a:solidFill>
                  <a:srgbClr val="2E0FB1"/>
                </a:solidFill>
              </a:rPr>
              <a:t>1ـ اسلیتر، نقش الکترونهایی را که در تراز بالاتر از الکترون مورد نظر، قرار دارند، از نظر اثر پوششی نادیده می گیرد.</a:t>
            </a:r>
            <a:br>
              <a:rPr lang="fa-IR" sz="2700" dirty="0">
                <a:solidFill>
                  <a:srgbClr val="2E0FB1"/>
                </a:solidFill>
              </a:rPr>
            </a:br>
            <a:br>
              <a:rPr lang="fa-IR" sz="2700" dirty="0">
                <a:solidFill>
                  <a:srgbClr val="2E0FB1"/>
                </a:solidFill>
              </a:rPr>
            </a:br>
            <a:r>
              <a:rPr lang="fa-IR" sz="2700" dirty="0">
                <a:solidFill>
                  <a:srgbClr val="2E0FB1"/>
                </a:solidFill>
              </a:rPr>
              <a:t>2ـ وی فقط عدد کوآنتومی اصلی (</a:t>
            </a:r>
            <a:r>
              <a:rPr lang="en-US" sz="2700" dirty="0">
                <a:solidFill>
                  <a:srgbClr val="2E0FB1"/>
                </a:solidFill>
              </a:rPr>
              <a:t>n) </a:t>
            </a:r>
            <a:r>
              <a:rPr lang="fa-IR" sz="2700" dirty="0">
                <a:solidFill>
                  <a:srgbClr val="2E0FB1"/>
                </a:solidFill>
              </a:rPr>
              <a:t>به بیانی دیگر فقط ترازهای اصلی انرژی اتم را مورد توجه قرار داد. یعنی، بین الکترونهای ترازهای فرعی مربوط به یک تراز اصلی انرژی تفاوتی قایل نشد. مثلاً، برای تمام الکترونهای ترازهای فرعی </a:t>
            </a:r>
            <a:r>
              <a:rPr lang="en-US" sz="2700" dirty="0">
                <a:solidFill>
                  <a:srgbClr val="2E0FB1"/>
                </a:solidFill>
              </a:rPr>
              <a:t>2s، 2p، </a:t>
            </a:r>
            <a:r>
              <a:rPr lang="fa-IR" sz="2700" dirty="0">
                <a:solidFill>
                  <a:srgbClr val="2E0FB1"/>
                </a:solidFill>
              </a:rPr>
              <a:t>ثابت پوششی برابری در نظر گرفته بود</a:t>
            </a:r>
            <a:endParaRPr lang="en-US" sz="2700" dirty="0">
              <a:solidFill>
                <a:srgbClr val="2E0FB1"/>
              </a:solidFill>
            </a:endParaRPr>
          </a:p>
        </p:txBody>
      </p:sp>
    </p:spTree>
    <p:extLst>
      <p:ext uri="{BB962C8B-B14F-4D97-AF65-F5344CB8AC3E}">
        <p14:creationId xmlns:p14="http://schemas.microsoft.com/office/powerpoint/2010/main" val="40756366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764" y="1154567"/>
            <a:ext cx="10515600" cy="674234"/>
          </a:xfrm>
        </p:spPr>
        <p:txBody>
          <a:bodyPr>
            <a:normAutofit/>
          </a:bodyPr>
          <a:lstStyle/>
          <a:p>
            <a:r>
              <a:rPr lang="en-US" sz="3600" dirty="0">
                <a:solidFill>
                  <a:schemeClr val="accent6"/>
                </a:solidFill>
              </a:rPr>
              <a:t>(1s)(2s,2p)(3s,3p)(3d)(4s,4p)(4d)(4f)(5s,5p)...</a:t>
            </a:r>
          </a:p>
        </p:txBody>
      </p:sp>
      <p:sp>
        <p:nvSpPr>
          <p:cNvPr id="3" name="Text Placeholder 2"/>
          <p:cNvSpPr>
            <a:spLocks noGrp="1"/>
          </p:cNvSpPr>
          <p:nvPr>
            <p:ph type="body" idx="1"/>
          </p:nvPr>
        </p:nvSpPr>
        <p:spPr>
          <a:xfrm>
            <a:off x="1125764" y="0"/>
            <a:ext cx="10515600" cy="995589"/>
          </a:xfrm>
        </p:spPr>
        <p:txBody>
          <a:bodyPr>
            <a:normAutofit/>
          </a:bodyPr>
          <a:lstStyle/>
          <a:p>
            <a:pPr algn="r" rtl="1"/>
            <a:r>
              <a:rPr lang="fa-IR" sz="2800" dirty="0">
                <a:solidFill>
                  <a:schemeClr val="accent5"/>
                </a:solidFill>
              </a:rPr>
              <a:t>اسلیتر برای محاسبه بار مؤثر هسته، قواعدی به شرح زیر وضع کرده بود:</a:t>
            </a:r>
            <a:endParaRPr lang="en-US" sz="2800" dirty="0">
              <a:solidFill>
                <a:schemeClr val="accent5"/>
              </a:solidFill>
            </a:endParaRPr>
          </a:p>
          <a:p>
            <a:pPr algn="r" rtl="1"/>
            <a:r>
              <a:rPr lang="fa-IR" sz="2800" dirty="0">
                <a:solidFill>
                  <a:schemeClr val="accent5"/>
                </a:solidFill>
              </a:rPr>
              <a:t>آرایش الکترونی را به ترتیب گروهبندی زیر می‌نویسیم:</a:t>
            </a:r>
            <a:endParaRPr lang="en-US" sz="2800" dirty="0">
              <a:solidFill>
                <a:schemeClr val="accent5"/>
              </a:solidFill>
            </a:endParaRPr>
          </a:p>
        </p:txBody>
      </p:sp>
      <p:sp>
        <p:nvSpPr>
          <p:cNvPr id="4" name="Rectangle 3"/>
          <p:cNvSpPr/>
          <p:nvPr/>
        </p:nvSpPr>
        <p:spPr>
          <a:xfrm>
            <a:off x="293914" y="2199255"/>
            <a:ext cx="11898086" cy="4647426"/>
          </a:xfrm>
          <a:prstGeom prst="rect">
            <a:avLst/>
          </a:prstGeom>
        </p:spPr>
        <p:txBody>
          <a:bodyPr wrap="square">
            <a:spAutoFit/>
          </a:bodyPr>
          <a:lstStyle/>
          <a:p>
            <a:pPr algn="r" rtl="1"/>
            <a:r>
              <a:rPr lang="en-US" sz="4400" dirty="0">
                <a:solidFill>
                  <a:schemeClr val="accent1"/>
                </a:solidFill>
              </a:rPr>
              <a:t>:</a:t>
            </a:r>
            <a:r>
              <a:rPr lang="en-US" sz="4400" dirty="0"/>
              <a:t>I</a:t>
            </a:r>
            <a:endParaRPr lang="fa-IR" sz="4400" dirty="0"/>
          </a:p>
          <a:p>
            <a:pPr algn="r" rtl="1"/>
            <a:r>
              <a:rPr lang="fa-IR" sz="2800" dirty="0">
                <a:solidFill>
                  <a:schemeClr val="accent1"/>
                </a:solidFill>
              </a:rPr>
              <a:t>اگر الکترون مورد نظر در ترازهای </a:t>
            </a:r>
            <a:r>
              <a:rPr lang="en-US" sz="2800" dirty="0">
                <a:solidFill>
                  <a:srgbClr val="FF0000"/>
                </a:solidFill>
              </a:rPr>
              <a:t>s </a:t>
            </a:r>
            <a:r>
              <a:rPr lang="fa-IR" sz="2800" dirty="0">
                <a:solidFill>
                  <a:srgbClr val="FF0000"/>
                </a:solidFill>
              </a:rPr>
              <a:t>یا </a:t>
            </a:r>
            <a:r>
              <a:rPr lang="en-US" sz="2800" dirty="0">
                <a:solidFill>
                  <a:srgbClr val="FF0000"/>
                </a:solidFill>
              </a:rPr>
              <a:t>p </a:t>
            </a:r>
            <a:r>
              <a:rPr lang="fa-IR" sz="2800" dirty="0">
                <a:solidFill>
                  <a:schemeClr val="accent1"/>
                </a:solidFill>
              </a:rPr>
              <a:t>قرار داشته باشد، </a:t>
            </a:r>
            <a:r>
              <a:rPr lang="fa-IR" sz="2800" dirty="0">
                <a:solidFill>
                  <a:schemeClr val="accent4"/>
                </a:solidFill>
              </a:rPr>
              <a:t>برای هر الکترون پوشش دهنده که:</a:t>
            </a:r>
          </a:p>
          <a:p>
            <a:pPr algn="r" rtl="1"/>
            <a:r>
              <a:rPr lang="fa-IR" sz="2800" dirty="0">
                <a:solidFill>
                  <a:schemeClr val="accent6">
                    <a:lumMod val="40000"/>
                    <a:lumOff val="60000"/>
                  </a:schemeClr>
                </a:solidFill>
              </a:rPr>
              <a:t>1</a:t>
            </a:r>
            <a:r>
              <a:rPr lang="fa-IR" sz="2800" dirty="0">
                <a:solidFill>
                  <a:schemeClr val="accent6"/>
                </a:solidFill>
              </a:rPr>
              <a:t>ـ</a:t>
            </a:r>
            <a:r>
              <a:rPr lang="fa-IR" sz="2800" dirty="0">
                <a:solidFill>
                  <a:schemeClr val="accent4"/>
                </a:solidFill>
              </a:rPr>
              <a:t> برای هر الکترون پوشش دهنده که</a:t>
            </a:r>
            <a:r>
              <a:rPr lang="fa-IR" sz="2800" dirty="0">
                <a:solidFill>
                  <a:schemeClr val="accent6"/>
                </a:solidFill>
              </a:rPr>
              <a:t> نسبت به الکترون مورد نظر، در تراز بالاتری قرار دارد، ثابت پوششی برابر صفر است.</a:t>
            </a:r>
          </a:p>
          <a:p>
            <a:pPr algn="r" rtl="1"/>
            <a:r>
              <a:rPr lang="fa-IR" sz="2800" dirty="0"/>
              <a:t>2</a:t>
            </a:r>
            <a:r>
              <a:rPr lang="fa-IR" sz="2800" dirty="0">
                <a:solidFill>
                  <a:srgbClr val="6600FF"/>
                </a:solidFill>
              </a:rPr>
              <a:t>ـ </a:t>
            </a:r>
            <a:r>
              <a:rPr lang="fa-IR" sz="2800" dirty="0">
                <a:solidFill>
                  <a:schemeClr val="accent4"/>
                </a:solidFill>
              </a:rPr>
              <a:t>برای هر الکترون پوشش دهنده که </a:t>
            </a:r>
            <a:r>
              <a:rPr lang="fa-IR" sz="2800" dirty="0">
                <a:solidFill>
                  <a:srgbClr val="6600FF"/>
                </a:solidFill>
              </a:rPr>
              <a:t>در همان تراز اصلی الکترون مورد نظر قرار دارد، ثابت پوششی برابر 0.35 است (مگر در مورد تراز</a:t>
            </a:r>
            <a:r>
              <a:rPr lang="en-US" sz="2800" dirty="0">
                <a:solidFill>
                  <a:srgbClr val="6600FF"/>
                </a:solidFill>
              </a:rPr>
              <a:t>s</a:t>
            </a:r>
            <a:r>
              <a:rPr lang="fa-IR" sz="2800" dirty="0">
                <a:solidFill>
                  <a:srgbClr val="6600FF"/>
                </a:solidFill>
              </a:rPr>
              <a:t>1که برابر 0.3 در نظر گرفته می‌شود)</a:t>
            </a:r>
          </a:p>
          <a:p>
            <a:pPr algn="r" rtl="1"/>
            <a:r>
              <a:rPr lang="fa-IR" sz="2800" dirty="0">
                <a:solidFill>
                  <a:srgbClr val="CC00CC"/>
                </a:solidFill>
              </a:rPr>
              <a:t>3ـ </a:t>
            </a:r>
            <a:r>
              <a:rPr lang="fa-IR" sz="2800" dirty="0">
                <a:solidFill>
                  <a:schemeClr val="accent4"/>
                </a:solidFill>
              </a:rPr>
              <a:t>برای هر الکترون پوشش دهنده که </a:t>
            </a:r>
            <a:r>
              <a:rPr lang="fa-IR" sz="2800" dirty="0">
                <a:solidFill>
                  <a:srgbClr val="CC00CC"/>
                </a:solidFill>
              </a:rPr>
              <a:t>در تراز اصلی ماقبل تراز اصلی الکترون(</a:t>
            </a:r>
            <a:r>
              <a:rPr lang="en-US" sz="2800" dirty="0">
                <a:solidFill>
                  <a:srgbClr val="CC00CC"/>
                </a:solidFill>
              </a:rPr>
              <a:t>n-1</a:t>
            </a:r>
            <a:r>
              <a:rPr lang="fa-IR" sz="2800" dirty="0">
                <a:solidFill>
                  <a:srgbClr val="CC00CC"/>
                </a:solidFill>
              </a:rPr>
              <a:t> ) مورد نظر قرار دارد، ثابت پوششی برابر 0.85 است</a:t>
            </a:r>
            <a:r>
              <a:rPr lang="fa-IR" sz="2800" dirty="0"/>
              <a:t>.</a:t>
            </a:r>
          </a:p>
          <a:p>
            <a:pPr algn="r" rtl="1"/>
            <a:r>
              <a:rPr lang="fa-IR" sz="2800" dirty="0">
                <a:solidFill>
                  <a:srgbClr val="660033"/>
                </a:solidFill>
              </a:rPr>
              <a:t>4ـ </a:t>
            </a:r>
            <a:r>
              <a:rPr lang="fa-IR" sz="2800" dirty="0">
                <a:solidFill>
                  <a:schemeClr val="accent4"/>
                </a:solidFill>
              </a:rPr>
              <a:t>برای هر الکترون پوشش دهنده که </a:t>
            </a:r>
            <a:r>
              <a:rPr lang="fa-IR" sz="2800" dirty="0">
                <a:solidFill>
                  <a:srgbClr val="660033"/>
                </a:solidFill>
              </a:rPr>
              <a:t>در ترازهای اصلی پایین‌تر از تراز ماقبل تراز الکترون( </a:t>
            </a:r>
            <a:r>
              <a:rPr lang="en-US" sz="2800" dirty="0">
                <a:solidFill>
                  <a:srgbClr val="660033"/>
                </a:solidFill>
              </a:rPr>
              <a:t>n-2</a:t>
            </a:r>
            <a:r>
              <a:rPr lang="fa-IR" sz="2800" dirty="0">
                <a:solidFill>
                  <a:srgbClr val="660033"/>
                </a:solidFill>
              </a:rPr>
              <a:t>) مورد نظر قرار داشته باشد، ثابت پوششی برابر واحد(1 ) است.</a:t>
            </a:r>
          </a:p>
        </p:txBody>
      </p:sp>
    </p:spTree>
    <p:extLst>
      <p:ext uri="{BB962C8B-B14F-4D97-AF65-F5344CB8AC3E}">
        <p14:creationId xmlns:p14="http://schemas.microsoft.com/office/powerpoint/2010/main" val="6208854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371" cy="5534932"/>
          </a:xfrm>
        </p:spPr>
        <p:txBody>
          <a:bodyPr>
            <a:normAutofit/>
          </a:bodyPr>
          <a:lstStyle/>
          <a:p>
            <a:pPr algn="r" rtl="1"/>
            <a:r>
              <a:rPr lang="en-US" sz="3600" dirty="0">
                <a:solidFill>
                  <a:srgbClr val="00B050"/>
                </a:solidFill>
              </a:rPr>
              <a:t>II: </a:t>
            </a:r>
            <a:br>
              <a:rPr lang="fa-IR" sz="3600" dirty="0">
                <a:solidFill>
                  <a:srgbClr val="00B050"/>
                </a:solidFill>
              </a:rPr>
            </a:br>
            <a:r>
              <a:rPr lang="fa-IR" sz="3600" dirty="0">
                <a:solidFill>
                  <a:srgbClr val="00B050"/>
                </a:solidFill>
              </a:rPr>
              <a:t>اگر الکترون مورد نظر در ترازهای </a:t>
            </a:r>
            <a:r>
              <a:rPr lang="en-US" sz="3600" dirty="0">
                <a:solidFill>
                  <a:srgbClr val="00B050"/>
                </a:solidFill>
              </a:rPr>
              <a:t>d </a:t>
            </a:r>
            <a:r>
              <a:rPr lang="fa-IR" sz="3600" dirty="0">
                <a:solidFill>
                  <a:srgbClr val="00B050"/>
                </a:solidFill>
              </a:rPr>
              <a:t>و </a:t>
            </a:r>
            <a:r>
              <a:rPr lang="en-US" sz="3600" dirty="0">
                <a:solidFill>
                  <a:srgbClr val="00B050"/>
                </a:solidFill>
              </a:rPr>
              <a:t>f </a:t>
            </a:r>
            <a:r>
              <a:rPr lang="fa-IR" sz="3600" dirty="0">
                <a:solidFill>
                  <a:srgbClr val="00B050"/>
                </a:solidFill>
              </a:rPr>
              <a:t>قرار داشته باشد،‌با رعایت قاعده 1 از بند </a:t>
            </a:r>
            <a:r>
              <a:rPr lang="en-US" sz="3600" dirty="0">
                <a:solidFill>
                  <a:srgbClr val="00B050"/>
                </a:solidFill>
              </a:rPr>
              <a:t>I</a:t>
            </a:r>
            <a:r>
              <a:rPr lang="fa-IR" sz="3600" dirty="0">
                <a:solidFill>
                  <a:srgbClr val="00B050"/>
                </a:solidFill>
              </a:rPr>
              <a:t> :</a:t>
            </a:r>
            <a:br>
              <a:rPr lang="en-US" sz="3600" dirty="0"/>
            </a:br>
            <a:r>
              <a:rPr lang="en-US" sz="3600" dirty="0">
                <a:solidFill>
                  <a:srgbClr val="CC00CC"/>
                </a:solidFill>
              </a:rPr>
              <a:t>1ـ </a:t>
            </a:r>
            <a:r>
              <a:rPr lang="fa-IR" sz="3600" dirty="0">
                <a:solidFill>
                  <a:srgbClr val="CC00CC"/>
                </a:solidFill>
              </a:rPr>
              <a:t>برای هر الکترون پوشش دهنده که در همان تراز فرعی </a:t>
            </a:r>
            <a:r>
              <a:rPr lang="en-US" sz="3600" dirty="0">
                <a:solidFill>
                  <a:srgbClr val="CC00CC"/>
                </a:solidFill>
              </a:rPr>
              <a:t>d)</a:t>
            </a:r>
            <a:r>
              <a:rPr lang="fa-IR" sz="3600" dirty="0">
                <a:solidFill>
                  <a:srgbClr val="CC00CC"/>
                </a:solidFill>
              </a:rPr>
              <a:t>یا </a:t>
            </a:r>
            <a:r>
              <a:rPr lang="en-US" sz="3600" dirty="0">
                <a:solidFill>
                  <a:srgbClr val="CC00CC"/>
                </a:solidFill>
              </a:rPr>
              <a:t>f) </a:t>
            </a:r>
            <a:r>
              <a:rPr lang="fa-IR" sz="3600" dirty="0">
                <a:solidFill>
                  <a:srgbClr val="CC00CC"/>
                </a:solidFill>
              </a:rPr>
              <a:t>قرار دارد، ثابت پوششی 0.35 در نظر گرفته می‌شود</a:t>
            </a:r>
            <a:r>
              <a:rPr lang="fa-IR" sz="3600" dirty="0"/>
              <a:t>.</a:t>
            </a:r>
            <a:br>
              <a:rPr lang="fa-IR" sz="3600" dirty="0"/>
            </a:br>
            <a:br>
              <a:rPr lang="fa-IR" sz="3600" dirty="0"/>
            </a:br>
            <a:r>
              <a:rPr lang="fa-IR" sz="3600" dirty="0">
                <a:solidFill>
                  <a:srgbClr val="6600FF"/>
                </a:solidFill>
              </a:rPr>
              <a:t>2ـ برای هر یک از الکترونهای باقیمانده دیگرقبل از الکترون مورد نظر،‌ مقدار ثابت پوششی برابر واحد(1 ) منظور می‌شود.</a:t>
            </a:r>
            <a:endParaRPr lang="en-US" sz="3600" dirty="0">
              <a:solidFill>
                <a:srgbClr val="6600FF"/>
              </a:solidFill>
            </a:endParaRPr>
          </a:p>
        </p:txBody>
      </p:sp>
      <p:pic>
        <p:nvPicPr>
          <p:cNvPr id="4" name="Picture 3">
            <a:extLst>
              <a:ext uri="{FF2B5EF4-FFF2-40B4-BE49-F238E27FC236}">
                <a16:creationId xmlns:a16="http://schemas.microsoft.com/office/drawing/2014/main" id="{A6A87AA1-A14D-4840-8142-445B02BE7BA4}"/>
              </a:ext>
            </a:extLst>
          </p:cNvPr>
          <p:cNvPicPr>
            <a:picLocks noChangeAspect="1"/>
          </p:cNvPicPr>
          <p:nvPr/>
        </p:nvPicPr>
        <p:blipFill>
          <a:blip r:embed="rId2"/>
          <a:stretch>
            <a:fillRect/>
          </a:stretch>
        </p:blipFill>
        <p:spPr>
          <a:xfrm>
            <a:off x="509072" y="81510"/>
            <a:ext cx="10705504" cy="963251"/>
          </a:xfrm>
          <a:prstGeom prst="rect">
            <a:avLst/>
          </a:prstGeom>
        </p:spPr>
      </p:pic>
    </p:spTree>
    <p:extLst>
      <p:ext uri="{BB962C8B-B14F-4D97-AF65-F5344CB8AC3E}">
        <p14:creationId xmlns:p14="http://schemas.microsoft.com/office/powerpoint/2010/main" val="9879175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7" y="472828"/>
            <a:ext cx="11734799" cy="1359691"/>
          </a:xfrm>
        </p:spPr>
        <p:txBody>
          <a:bodyPr>
            <a:normAutofit fontScale="90000"/>
          </a:bodyPr>
          <a:lstStyle/>
          <a:p>
            <a:r>
              <a:rPr lang="en-US" sz="3600" dirty="0">
                <a:solidFill>
                  <a:srgbClr val="CC00CC"/>
                </a:solidFill>
              </a:rPr>
              <a:t>Z*=Z – S</a:t>
            </a:r>
            <a:br>
              <a:rPr lang="en-US" sz="3600" dirty="0">
                <a:solidFill>
                  <a:srgbClr val="CC00CC"/>
                </a:solidFill>
              </a:rPr>
            </a:br>
            <a:r>
              <a:rPr lang="en-US" sz="3600" dirty="0">
                <a:solidFill>
                  <a:srgbClr val="CC00CC"/>
                </a:solidFill>
              </a:rPr>
              <a:t> s=  </a:t>
            </a:r>
            <a:r>
              <a:rPr lang="fa-IR" sz="3600" dirty="0">
                <a:solidFill>
                  <a:srgbClr val="CC00CC"/>
                </a:solidFill>
              </a:rPr>
              <a:t>اثر پوششی</a:t>
            </a:r>
            <a:r>
              <a:rPr lang="en-US" sz="3600" dirty="0">
                <a:solidFill>
                  <a:srgbClr val="CC00CC"/>
                </a:solidFill>
              </a:rPr>
              <a:t>  ,     z= </a:t>
            </a:r>
            <a:r>
              <a:rPr lang="fa-IR" sz="3600" dirty="0">
                <a:solidFill>
                  <a:srgbClr val="CC00CC"/>
                </a:solidFill>
              </a:rPr>
              <a:t>عدد اتمی</a:t>
            </a:r>
            <a:r>
              <a:rPr lang="en-US" sz="3600" dirty="0">
                <a:solidFill>
                  <a:srgbClr val="CC00CC"/>
                </a:solidFill>
              </a:rPr>
              <a:t>  , Z*</a:t>
            </a:r>
            <a:r>
              <a:rPr lang="fa-IR" sz="3600" dirty="0">
                <a:solidFill>
                  <a:srgbClr val="CC00CC"/>
                </a:solidFill>
              </a:rPr>
              <a:t>بار موثر هسته = </a:t>
            </a:r>
            <a:br>
              <a:rPr lang="fa-IR" sz="3600" dirty="0">
                <a:solidFill>
                  <a:srgbClr val="CC00CC"/>
                </a:solidFill>
              </a:rPr>
            </a:br>
            <a:endParaRPr lang="en-US" sz="3600" dirty="0">
              <a:solidFill>
                <a:srgbClr val="CC00CC"/>
              </a:solidFill>
            </a:endParaRPr>
          </a:p>
        </p:txBody>
      </p:sp>
      <p:sp>
        <p:nvSpPr>
          <p:cNvPr id="3" name="Text Placeholder 2"/>
          <p:cNvSpPr>
            <a:spLocks noGrp="1"/>
          </p:cNvSpPr>
          <p:nvPr>
            <p:ph type="body" idx="1"/>
          </p:nvPr>
        </p:nvSpPr>
        <p:spPr>
          <a:xfrm>
            <a:off x="7935684" y="240507"/>
            <a:ext cx="3864429" cy="1359691"/>
          </a:xfrm>
        </p:spPr>
        <p:txBody>
          <a:bodyPr>
            <a:normAutofit/>
          </a:bodyPr>
          <a:lstStyle/>
          <a:p>
            <a:pPr algn="r" rtl="1"/>
            <a:r>
              <a:rPr lang="fa-IR" sz="3600" dirty="0">
                <a:solidFill>
                  <a:srgbClr val="6600FF"/>
                </a:solidFill>
              </a:rPr>
              <a:t>محاسبه بار موثر هسته:</a:t>
            </a:r>
          </a:p>
          <a:p>
            <a:pPr algn="r" rtl="1"/>
            <a:r>
              <a:rPr lang="fa-IR" dirty="0"/>
              <a:t> </a:t>
            </a:r>
          </a:p>
          <a:p>
            <a:pPr algn="r" rtl="1"/>
            <a:endParaRPr lang="fa-IR" dirty="0"/>
          </a:p>
          <a:p>
            <a:pPr algn="r" rtl="1"/>
            <a:endParaRPr lang="fa-IR" dirty="0"/>
          </a:p>
          <a:p>
            <a:pPr algn="r" rtl="1"/>
            <a:endParaRPr lang="fa-IR" dirty="0"/>
          </a:p>
          <a:p>
            <a:pPr algn="r" rtl="1"/>
            <a:endParaRPr lang="en-US" dirty="0"/>
          </a:p>
        </p:txBody>
      </p:sp>
      <p:sp>
        <p:nvSpPr>
          <p:cNvPr id="4" name="Rectangle 3"/>
          <p:cNvSpPr/>
          <p:nvPr/>
        </p:nvSpPr>
        <p:spPr>
          <a:xfrm>
            <a:off x="457201" y="1486052"/>
            <a:ext cx="11734799" cy="5262979"/>
          </a:xfrm>
          <a:prstGeom prst="rect">
            <a:avLst/>
          </a:prstGeom>
        </p:spPr>
        <p:txBody>
          <a:bodyPr wrap="square">
            <a:spAutoFit/>
          </a:bodyPr>
          <a:lstStyle/>
          <a:p>
            <a:pPr algn="r" rtl="1"/>
            <a:r>
              <a:rPr lang="fa-IR" sz="2800" dirty="0">
                <a:solidFill>
                  <a:srgbClr val="00B050"/>
                </a:solidFill>
              </a:rPr>
              <a:t>محاسبه بار مؤثر هسته بر سطحی‌ترین الکترون در پتاسیم:</a:t>
            </a:r>
          </a:p>
          <a:p>
            <a:pPr algn="r" rtl="1"/>
            <a:r>
              <a:rPr lang="fa-IR" sz="2800" dirty="0">
                <a:solidFill>
                  <a:srgbClr val="002060"/>
                </a:solidFill>
              </a:rPr>
              <a:t>این مقادیر برای الکترون</a:t>
            </a:r>
            <a:r>
              <a:rPr lang="en-US" sz="2800" dirty="0">
                <a:solidFill>
                  <a:srgbClr val="002060"/>
                </a:solidFill>
              </a:rPr>
              <a:t>s</a:t>
            </a:r>
            <a:r>
              <a:rPr lang="fa-IR" sz="2800" dirty="0">
                <a:solidFill>
                  <a:srgbClr val="002060"/>
                </a:solidFill>
              </a:rPr>
              <a:t> 4</a:t>
            </a:r>
            <a:r>
              <a:rPr lang="en-US" sz="2800" dirty="0">
                <a:solidFill>
                  <a:srgbClr val="002060"/>
                </a:solidFill>
              </a:rPr>
              <a:t> </a:t>
            </a:r>
            <a:r>
              <a:rPr lang="fa-IR" sz="2800" dirty="0">
                <a:solidFill>
                  <a:srgbClr val="002060"/>
                </a:solidFill>
              </a:rPr>
              <a:t>در پتاسیم عبارت است از:</a:t>
            </a:r>
          </a:p>
          <a:p>
            <a:pPr algn="l"/>
            <a:r>
              <a:rPr lang="fa-IR" sz="2800" dirty="0"/>
              <a:t>‌</a:t>
            </a:r>
            <a:r>
              <a:rPr lang="en-US" sz="2800" dirty="0">
                <a:solidFill>
                  <a:srgbClr val="CC00CC"/>
                </a:solidFill>
              </a:rPr>
              <a:t>Z*=Z – S   </a:t>
            </a:r>
          </a:p>
          <a:p>
            <a:pPr algn="l"/>
            <a:endParaRPr lang="en-US" sz="2800" dirty="0">
              <a:solidFill>
                <a:srgbClr val="CC00CC"/>
              </a:solidFill>
            </a:endParaRPr>
          </a:p>
          <a:p>
            <a:pPr algn="l"/>
            <a:endParaRPr lang="en-US" sz="2800" dirty="0">
              <a:solidFill>
                <a:srgbClr val="CC00CC"/>
              </a:solidFill>
            </a:endParaRPr>
          </a:p>
          <a:p>
            <a:pPr algn="l"/>
            <a:r>
              <a:rPr lang="en-US" sz="2800" dirty="0">
                <a:solidFill>
                  <a:srgbClr val="CC00CC"/>
                </a:solidFill>
              </a:rPr>
              <a:t>                 </a:t>
            </a:r>
          </a:p>
          <a:p>
            <a:pPr algn="l"/>
            <a:r>
              <a:rPr lang="en-US" sz="2800" dirty="0">
                <a:solidFill>
                  <a:srgbClr val="CC00CC"/>
                </a:solidFill>
              </a:rPr>
              <a:t>S= (0 x </a:t>
            </a:r>
            <a:r>
              <a:rPr lang="fa-IR" sz="2800" dirty="0">
                <a:solidFill>
                  <a:srgbClr val="CC00CC"/>
                </a:solidFill>
              </a:rPr>
              <a:t>0.35</a:t>
            </a:r>
            <a:r>
              <a:rPr lang="en-US" sz="2800" dirty="0">
                <a:solidFill>
                  <a:srgbClr val="CC00CC"/>
                </a:solidFill>
              </a:rPr>
              <a:t>)+ (8 x 0.85 ) + ( 10 x 1 ) = 16.8</a:t>
            </a:r>
          </a:p>
          <a:p>
            <a:pPr algn="l"/>
            <a:r>
              <a:rPr lang="en-US" sz="2800" dirty="0">
                <a:solidFill>
                  <a:srgbClr val="CC00CC"/>
                </a:solidFill>
              </a:rPr>
              <a:t>Z=19        S=16.8</a:t>
            </a:r>
          </a:p>
          <a:p>
            <a:pPr algn="l"/>
            <a:r>
              <a:rPr lang="en-US" sz="2800" dirty="0">
                <a:solidFill>
                  <a:srgbClr val="CC00CC"/>
                </a:solidFill>
              </a:rPr>
              <a:t>Z*= 19-16.8= 2.2  </a:t>
            </a:r>
            <a:endParaRPr lang="fa-IR" sz="2800" dirty="0">
              <a:solidFill>
                <a:srgbClr val="CC00CC"/>
              </a:solidFill>
            </a:endParaRPr>
          </a:p>
          <a:p>
            <a:pPr algn="just" rtl="1"/>
            <a:r>
              <a:rPr lang="fa-IR" sz="2800" dirty="0">
                <a:solidFill>
                  <a:srgbClr val="6600FF"/>
                </a:solidFill>
              </a:rPr>
              <a:t>بنابراین بار مؤثر هسته  </a:t>
            </a:r>
            <a:r>
              <a:rPr lang="en-US" sz="2800" dirty="0">
                <a:solidFill>
                  <a:srgbClr val="6600FF"/>
                </a:solidFill>
              </a:rPr>
              <a:t>Z*) </a:t>
            </a:r>
            <a:r>
              <a:rPr lang="fa-IR" sz="2800" dirty="0">
                <a:solidFill>
                  <a:srgbClr val="6600FF"/>
                </a:solidFill>
              </a:rPr>
              <a:t>) که روی الکترون </a:t>
            </a:r>
            <a:r>
              <a:rPr lang="en-US" sz="2800" dirty="0">
                <a:solidFill>
                  <a:srgbClr val="6600FF"/>
                </a:solidFill>
              </a:rPr>
              <a:t>s </a:t>
            </a:r>
            <a:r>
              <a:rPr lang="fa-IR" sz="2800" dirty="0">
                <a:solidFill>
                  <a:srgbClr val="6600FF"/>
                </a:solidFill>
              </a:rPr>
              <a:t>4 در پتاسیم اثر می‌گذارد  </a:t>
            </a:r>
            <a:r>
              <a:rPr lang="en-US" sz="2800" dirty="0" err="1">
                <a:solidFill>
                  <a:srgbClr val="6600FF"/>
                </a:solidFill>
              </a:rPr>
              <a:t>ev</a:t>
            </a:r>
            <a:r>
              <a:rPr lang="fa-IR" sz="2800" dirty="0">
                <a:solidFill>
                  <a:srgbClr val="6600FF"/>
                </a:solidFill>
              </a:rPr>
              <a:t> 2.2</a:t>
            </a:r>
            <a:r>
              <a:rPr lang="en-US" sz="2800" dirty="0">
                <a:solidFill>
                  <a:srgbClr val="6600FF"/>
                </a:solidFill>
              </a:rPr>
              <a:t> </a:t>
            </a:r>
            <a:r>
              <a:rPr lang="fa-IR" sz="2800" dirty="0">
                <a:solidFill>
                  <a:srgbClr val="6600FF"/>
                </a:solidFill>
              </a:rPr>
              <a:t>   است. به عبارت دیگر، الکترون</a:t>
            </a:r>
            <a:r>
              <a:rPr lang="en-US" sz="2800" dirty="0">
                <a:solidFill>
                  <a:srgbClr val="6600FF"/>
                </a:solidFill>
              </a:rPr>
              <a:t>s</a:t>
            </a:r>
            <a:r>
              <a:rPr lang="fa-IR" sz="2800" dirty="0">
                <a:solidFill>
                  <a:srgbClr val="6600FF"/>
                </a:solidFill>
              </a:rPr>
              <a:t> 4</a:t>
            </a:r>
            <a:r>
              <a:rPr lang="en-US" sz="2800" dirty="0">
                <a:solidFill>
                  <a:srgbClr val="6600FF"/>
                </a:solidFill>
              </a:rPr>
              <a:t> </a:t>
            </a:r>
            <a:r>
              <a:rPr lang="fa-IR" sz="2800" dirty="0">
                <a:solidFill>
                  <a:srgbClr val="6600FF"/>
                </a:solidFill>
              </a:rPr>
              <a:t>در پتاسیم وجود </a:t>
            </a:r>
            <a:r>
              <a:rPr lang="en-US" sz="2800" dirty="0">
                <a:solidFill>
                  <a:srgbClr val="6600FF"/>
                </a:solidFill>
              </a:rPr>
              <a:t>2.2</a:t>
            </a:r>
            <a:r>
              <a:rPr lang="fa-IR" sz="2800" dirty="0">
                <a:solidFill>
                  <a:srgbClr val="6600FF"/>
                </a:solidFill>
              </a:rPr>
              <a:t>  بار مثبت (پروتون) و نه 19 بار مثبت (پروتون) را احساس می‌کند.</a:t>
            </a:r>
            <a:endParaRPr lang="en-US" sz="2800" dirty="0">
              <a:solidFill>
                <a:srgbClr val="6600FF"/>
              </a:solidFill>
            </a:endParaRPr>
          </a:p>
        </p:txBody>
      </p:sp>
      <p:pic>
        <p:nvPicPr>
          <p:cNvPr id="5" name="Picture 4">
            <a:extLst>
              <a:ext uri="{FF2B5EF4-FFF2-40B4-BE49-F238E27FC236}">
                <a16:creationId xmlns:a16="http://schemas.microsoft.com/office/drawing/2014/main" id="{B1C5C6D9-6E48-4667-A3F2-2B0926BF5DCC}"/>
              </a:ext>
            </a:extLst>
          </p:cNvPr>
          <p:cNvPicPr>
            <a:picLocks noChangeAspect="1"/>
          </p:cNvPicPr>
          <p:nvPr/>
        </p:nvPicPr>
        <p:blipFill>
          <a:blip r:embed="rId2"/>
          <a:stretch>
            <a:fillRect/>
          </a:stretch>
        </p:blipFill>
        <p:spPr>
          <a:xfrm>
            <a:off x="4637153" y="2365188"/>
            <a:ext cx="5760650" cy="1602634"/>
          </a:xfrm>
          <a:prstGeom prst="rect">
            <a:avLst/>
          </a:prstGeom>
        </p:spPr>
      </p:pic>
    </p:spTree>
    <p:extLst>
      <p:ext uri="{BB962C8B-B14F-4D97-AF65-F5344CB8AC3E}">
        <p14:creationId xmlns:p14="http://schemas.microsoft.com/office/powerpoint/2010/main" val="4923585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3E1EEE-93BB-45DB-9623-85FC5136E7D9}"/>
              </a:ext>
            </a:extLst>
          </p:cNvPr>
          <p:cNvSpPr txBox="1"/>
          <p:nvPr/>
        </p:nvSpPr>
        <p:spPr>
          <a:xfrm>
            <a:off x="3702205" y="209405"/>
            <a:ext cx="8014938" cy="584775"/>
          </a:xfrm>
          <a:prstGeom prst="rect">
            <a:avLst/>
          </a:prstGeom>
          <a:noFill/>
        </p:spPr>
        <p:txBody>
          <a:bodyPr wrap="square">
            <a:spAutoFit/>
          </a:bodyPr>
          <a:lstStyle/>
          <a:p>
            <a:pPr algn="r" rtl="1"/>
            <a:r>
              <a:rPr lang="fa-IR" sz="3200" dirty="0">
                <a:solidFill>
                  <a:srgbClr val="00B050"/>
                </a:solidFill>
              </a:rPr>
              <a:t>محاسبه بار مؤثر هسته برای الکترون </a:t>
            </a:r>
            <a:r>
              <a:rPr lang="en-US" sz="3200" dirty="0">
                <a:solidFill>
                  <a:srgbClr val="00B050"/>
                </a:solidFill>
              </a:rPr>
              <a:t>4s</a:t>
            </a:r>
            <a:r>
              <a:rPr lang="fa-IR" sz="3200" dirty="0">
                <a:solidFill>
                  <a:srgbClr val="00B050"/>
                </a:solidFill>
              </a:rPr>
              <a:t> اتم </a:t>
            </a:r>
            <a:r>
              <a:rPr lang="en-US" sz="3200" dirty="0">
                <a:solidFill>
                  <a:srgbClr val="00B050"/>
                </a:solidFill>
              </a:rPr>
              <a:t>Zn</a:t>
            </a:r>
            <a:r>
              <a:rPr lang="fa-IR" sz="3200" dirty="0">
                <a:solidFill>
                  <a:srgbClr val="00B050"/>
                </a:solidFill>
              </a:rPr>
              <a:t>: </a:t>
            </a:r>
            <a:endParaRPr lang="en-US" sz="3200" dirty="0"/>
          </a:p>
        </p:txBody>
      </p:sp>
      <p:pic>
        <p:nvPicPr>
          <p:cNvPr id="5" name="Picture 4">
            <a:extLst>
              <a:ext uri="{FF2B5EF4-FFF2-40B4-BE49-F238E27FC236}">
                <a16:creationId xmlns:a16="http://schemas.microsoft.com/office/drawing/2014/main" id="{896036A2-BB60-4EE6-B1CC-9170B8863EB2}"/>
              </a:ext>
            </a:extLst>
          </p:cNvPr>
          <p:cNvPicPr>
            <a:picLocks noChangeAspect="1"/>
          </p:cNvPicPr>
          <p:nvPr/>
        </p:nvPicPr>
        <p:blipFill>
          <a:blip r:embed="rId2"/>
          <a:stretch>
            <a:fillRect/>
          </a:stretch>
        </p:blipFill>
        <p:spPr>
          <a:xfrm>
            <a:off x="669074" y="1290279"/>
            <a:ext cx="11206975" cy="4461940"/>
          </a:xfrm>
          <a:prstGeom prst="rect">
            <a:avLst/>
          </a:prstGeom>
        </p:spPr>
      </p:pic>
    </p:spTree>
    <p:extLst>
      <p:ext uri="{BB962C8B-B14F-4D97-AF65-F5344CB8AC3E}">
        <p14:creationId xmlns:p14="http://schemas.microsoft.com/office/powerpoint/2010/main" val="205725537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3A41F1-4893-4050-8165-5CD564BA0752}"/>
              </a:ext>
            </a:extLst>
          </p:cNvPr>
          <p:cNvSpPr txBox="1"/>
          <p:nvPr/>
        </p:nvSpPr>
        <p:spPr>
          <a:xfrm>
            <a:off x="4014439" y="124889"/>
            <a:ext cx="7839307"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محاسبه بار مؤثر هسته برای الکترون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mn-cs"/>
              </a:rPr>
              <a:t>3d</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اتم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Zn</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7877589-40E7-4983-8518-16B1E5E6352B}"/>
              </a:ext>
            </a:extLst>
          </p:cNvPr>
          <p:cNvSpPr txBox="1"/>
          <p:nvPr/>
        </p:nvSpPr>
        <p:spPr>
          <a:xfrm>
            <a:off x="967369" y="4602995"/>
            <a:ext cx="6094140" cy="784702"/>
          </a:xfrm>
          <a:prstGeom prst="rect">
            <a:avLst/>
          </a:prstGeom>
          <a:noFill/>
        </p:spPr>
        <p:txBody>
          <a:bodyPr wrap="square">
            <a:spAutoFit/>
          </a:bodyPr>
          <a:lstStyle/>
          <a:p>
            <a:pPr marL="0" marR="0">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Arial" panose="020B0604020202020204" pitchFamily="34" charset="0"/>
              </a:rPr>
              <a:t>Z*= Z-S = 30- </a:t>
            </a:r>
            <a:r>
              <a:rPr lang="en-US" sz="44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21.15</a:t>
            </a:r>
            <a:r>
              <a:rPr lang="en-US" sz="4400" dirty="0">
                <a:effectLst/>
                <a:latin typeface="Calibri" panose="020F0502020204030204" pitchFamily="34" charset="0"/>
                <a:ea typeface="Calibri" panose="020F0502020204030204" pitchFamily="34" charset="0"/>
                <a:cs typeface="Arial" panose="020B0604020202020204" pitchFamily="34" charset="0"/>
              </a:rPr>
              <a:t>=8.85</a:t>
            </a:r>
          </a:p>
        </p:txBody>
      </p:sp>
      <p:pic>
        <p:nvPicPr>
          <p:cNvPr id="9" name="Picture 8">
            <a:extLst>
              <a:ext uri="{FF2B5EF4-FFF2-40B4-BE49-F238E27FC236}">
                <a16:creationId xmlns:a16="http://schemas.microsoft.com/office/drawing/2014/main" id="{286EEAD1-3A32-4527-8948-49CCB81B8CFC}"/>
              </a:ext>
            </a:extLst>
          </p:cNvPr>
          <p:cNvPicPr>
            <a:picLocks noChangeAspect="1"/>
          </p:cNvPicPr>
          <p:nvPr/>
        </p:nvPicPr>
        <p:blipFill>
          <a:blip r:embed="rId2"/>
          <a:stretch>
            <a:fillRect/>
          </a:stretch>
        </p:blipFill>
        <p:spPr>
          <a:xfrm>
            <a:off x="967369" y="1490465"/>
            <a:ext cx="9448800" cy="2381250"/>
          </a:xfrm>
          <a:prstGeom prst="rect">
            <a:avLst/>
          </a:prstGeom>
        </p:spPr>
      </p:pic>
    </p:spTree>
    <p:extLst>
      <p:ext uri="{BB962C8B-B14F-4D97-AF65-F5344CB8AC3E}">
        <p14:creationId xmlns:p14="http://schemas.microsoft.com/office/powerpoint/2010/main" val="5077700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D2877-4415-4A54-96B7-122669D4E11E}"/>
              </a:ext>
            </a:extLst>
          </p:cNvPr>
          <p:cNvPicPr>
            <a:picLocks noChangeAspect="1"/>
          </p:cNvPicPr>
          <p:nvPr/>
        </p:nvPicPr>
        <p:blipFill>
          <a:blip r:embed="rId2"/>
          <a:stretch>
            <a:fillRect/>
          </a:stretch>
        </p:blipFill>
        <p:spPr>
          <a:xfrm>
            <a:off x="919744" y="1676400"/>
            <a:ext cx="9772650" cy="4419600"/>
          </a:xfrm>
          <a:prstGeom prst="rect">
            <a:avLst/>
          </a:prstGeom>
        </p:spPr>
      </p:pic>
      <p:sp>
        <p:nvSpPr>
          <p:cNvPr id="4" name="TextBox 3">
            <a:extLst>
              <a:ext uri="{FF2B5EF4-FFF2-40B4-BE49-F238E27FC236}">
                <a16:creationId xmlns:a16="http://schemas.microsoft.com/office/drawing/2014/main" id="{A842C990-E105-4A33-B06F-4321B996D5CE}"/>
              </a:ext>
            </a:extLst>
          </p:cNvPr>
          <p:cNvSpPr txBox="1"/>
          <p:nvPr/>
        </p:nvSpPr>
        <p:spPr>
          <a:xfrm>
            <a:off x="2076915" y="500390"/>
            <a:ext cx="609414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محاسبه بار مؤثر هسته برای الکترون </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3p</a:t>
            </a:r>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اتم </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Zn</a:t>
            </a:r>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031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1876314" cy="6001643"/>
          </a:xfrm>
          <a:prstGeom prst="rect">
            <a:avLst/>
          </a:prstGeom>
        </p:spPr>
        <p:txBody>
          <a:bodyPr wrap="square">
            <a:spAutoFit/>
          </a:bodyPr>
          <a:lstStyle/>
          <a:p>
            <a:pPr algn="r" rtl="1"/>
            <a:r>
              <a:rPr lang="fa-IR" sz="2400" dirty="0"/>
              <a:t>با توجه به توصیفات کلاسیک ارائه شده از نور تا آن زمان، دانشمندان، انتظار داشتند، آزمایشات نتایج زیر را نشان دهند:</a:t>
            </a:r>
          </a:p>
          <a:p>
            <a:pPr algn="r" rtl="1"/>
            <a:r>
              <a:rPr lang="fa-IR" sz="2400" dirty="0"/>
              <a:t>*</a:t>
            </a:r>
            <a:r>
              <a:rPr lang="fa-IR" sz="2400" dirty="0">
                <a:solidFill>
                  <a:srgbClr val="FF0000"/>
                </a:solidFill>
              </a:rPr>
              <a:t>انرژی جنبشی ذرات الکترون با افزایش دامنه نور ورودی بایستی افزایش یابد.</a:t>
            </a:r>
          </a:p>
          <a:p>
            <a:pPr algn="r" rtl="1"/>
            <a:r>
              <a:rPr lang="fa-IR" sz="2400" dirty="0"/>
              <a:t>*</a:t>
            </a:r>
            <a:r>
              <a:rPr lang="fa-IR" sz="2400" dirty="0">
                <a:solidFill>
                  <a:srgbClr val="FF0000"/>
                </a:solidFill>
              </a:rPr>
              <a:t>تعداد الکترون‌های جدا شده با افزایش فرکانس نور نیز بایستی افزایش یابد.</a:t>
            </a:r>
          </a:p>
          <a:p>
            <a:pPr algn="r" rtl="1"/>
            <a:r>
              <a:rPr lang="fa-IR" sz="2400" dirty="0">
                <a:solidFill>
                  <a:srgbClr val="FF0000"/>
                </a:solidFill>
              </a:rPr>
              <a:t>شکست نتایج</a:t>
            </a:r>
          </a:p>
          <a:p>
            <a:pPr algn="r" rtl="1"/>
            <a:r>
              <a:rPr lang="fa-IR" sz="2400" dirty="0">
                <a:solidFill>
                  <a:schemeClr val="accent5"/>
                </a:solidFill>
              </a:rPr>
              <a:t>پس از انجام آزمایشات، جهت بررسی تاثیر دامنه و فرکانس نور ورودی، نتایج زیر مشاهده شد:</a:t>
            </a:r>
          </a:p>
          <a:p>
            <a:pPr algn="r" rtl="1"/>
            <a:r>
              <a:rPr lang="fa-IR" sz="2400" dirty="0">
                <a:solidFill>
                  <a:schemeClr val="accent6"/>
                </a:solidFill>
              </a:rPr>
              <a:t>انرژی جنبشی الکترون‌ها با افزایش </a:t>
            </a:r>
            <a:r>
              <a:rPr lang="fa-IR" sz="2400" dirty="0">
                <a:solidFill>
                  <a:schemeClr val="accent2"/>
                </a:solidFill>
              </a:rPr>
              <a:t>فرکانس نور ورودی</a:t>
            </a:r>
            <a:r>
              <a:rPr lang="fa-IR" sz="2400" dirty="0">
                <a:solidFill>
                  <a:schemeClr val="accent6"/>
                </a:solidFill>
              </a:rPr>
              <a:t>،‌ افزایش یافت.</a:t>
            </a:r>
          </a:p>
          <a:p>
            <a:pPr algn="r" rtl="1"/>
            <a:r>
              <a:rPr lang="fa-IR" sz="2400" dirty="0">
                <a:solidFill>
                  <a:schemeClr val="accent6"/>
                </a:solidFill>
              </a:rPr>
              <a:t>جریان الکتریکی در نتیجه افزایش فرکانس نور، </a:t>
            </a:r>
            <a:r>
              <a:rPr lang="fa-IR" sz="2400" dirty="0">
                <a:solidFill>
                  <a:schemeClr val="accent2"/>
                </a:solidFill>
              </a:rPr>
              <a:t>ثابت</a:t>
            </a:r>
            <a:r>
              <a:rPr lang="fa-IR" sz="2400" dirty="0">
                <a:solidFill>
                  <a:schemeClr val="accent6"/>
                </a:solidFill>
              </a:rPr>
              <a:t> ماند.</a:t>
            </a:r>
          </a:p>
          <a:p>
            <a:pPr algn="r" rtl="1"/>
            <a:r>
              <a:rPr lang="fa-IR" sz="2400" dirty="0">
                <a:solidFill>
                  <a:schemeClr val="accent6"/>
                </a:solidFill>
              </a:rPr>
              <a:t>جریان الکتریکی در نتیجه افزایش دامنه نور وروی به سطح، </a:t>
            </a:r>
            <a:r>
              <a:rPr lang="fa-IR" sz="2400" dirty="0">
                <a:solidFill>
                  <a:schemeClr val="accent2"/>
                </a:solidFill>
              </a:rPr>
              <a:t>زیاد</a:t>
            </a:r>
            <a:r>
              <a:rPr lang="fa-IR" sz="2400" dirty="0">
                <a:solidFill>
                  <a:schemeClr val="accent6"/>
                </a:solidFill>
              </a:rPr>
              <a:t> شد.</a:t>
            </a:r>
          </a:p>
          <a:p>
            <a:pPr algn="r" rtl="1"/>
            <a:r>
              <a:rPr lang="fa-IR" sz="2400" dirty="0">
                <a:solidFill>
                  <a:schemeClr val="accent6"/>
                </a:solidFill>
              </a:rPr>
              <a:t>انرژی جنبشی فوتوالکترون‌ها در نتیجه افزایش دامنه نوسانات </a:t>
            </a:r>
            <a:r>
              <a:rPr lang="fa-IR" sz="2400" dirty="0">
                <a:solidFill>
                  <a:schemeClr val="accent2"/>
                </a:solidFill>
              </a:rPr>
              <a:t>ثابت</a:t>
            </a:r>
            <a:r>
              <a:rPr lang="fa-IR" sz="2400" dirty="0">
                <a:solidFill>
                  <a:schemeClr val="accent6"/>
                </a:solidFill>
              </a:rPr>
              <a:t> ماند.</a:t>
            </a:r>
          </a:p>
          <a:p>
            <a:pPr algn="r" rtl="1"/>
            <a:r>
              <a:rPr lang="fa-IR" sz="2400" dirty="0"/>
              <a:t>در حقیقت نتایج بالا به کلی عکس پیش‌ بینی‌ها را نشان می‌داد. به‌نظر می‌رسید جهت توضیح آزمایشات انجام شده، نیاز است تا مدل جدیدی انتخاب شود.</a:t>
            </a:r>
          </a:p>
          <a:p>
            <a:pPr algn="r" rtl="1"/>
            <a:r>
              <a:rPr lang="fa-IR" sz="2400" dirty="0"/>
              <a:t>این مدل توسط آلبرت انیشتین پیشنهاد شد. او نور را </a:t>
            </a:r>
            <a:r>
              <a:rPr lang="fa-IR" sz="2400" dirty="0">
                <a:solidFill>
                  <a:schemeClr val="accent6"/>
                </a:solidFill>
              </a:rPr>
              <a:t>به‌صورت ذراتی گسسته</a:t>
            </a:r>
            <a:r>
              <a:rPr lang="fa-IR" sz="2400" dirty="0"/>
              <a:t> از انرژی الکترومغناطیسی فرض کرد که امروزه آن را فوتون می‌نامند.</a:t>
            </a:r>
          </a:p>
          <a:p>
            <a:pPr algn="r" rtl="1"/>
            <a:r>
              <a:rPr lang="fa-IR" sz="2400" dirty="0"/>
              <a:t>انرژی یک فوتون را می‌توان با استفاده از قانون پلانک که محاسبه کرد:</a:t>
            </a:r>
          </a:p>
          <a:p>
            <a:pPr algn="r" rtl="1"/>
            <a:endParaRPr lang="fa-IR" sz="2400" dirty="0"/>
          </a:p>
        </p:txBody>
      </p:sp>
      <p:pic>
        <p:nvPicPr>
          <p:cNvPr id="3" name="Picture 2"/>
          <p:cNvPicPr>
            <a:picLocks noChangeAspect="1"/>
          </p:cNvPicPr>
          <p:nvPr/>
        </p:nvPicPr>
        <p:blipFill>
          <a:blip r:embed="rId2"/>
          <a:stretch>
            <a:fillRect/>
          </a:stretch>
        </p:blipFill>
        <p:spPr>
          <a:xfrm>
            <a:off x="519521" y="5045061"/>
            <a:ext cx="2640058" cy="702596"/>
          </a:xfrm>
          <a:prstGeom prst="rect">
            <a:avLst/>
          </a:prstGeom>
        </p:spPr>
      </p:pic>
    </p:spTree>
    <p:extLst>
      <p:ext uri="{BB962C8B-B14F-4D97-AF65-F5344CB8AC3E}">
        <p14:creationId xmlns:p14="http://schemas.microsoft.com/office/powerpoint/2010/main" val="10401169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344070-A5C7-4FF7-A86D-5620A685B28E}"/>
              </a:ext>
            </a:extLst>
          </p:cNvPr>
          <p:cNvSpPr txBox="1"/>
          <p:nvPr/>
        </p:nvSpPr>
        <p:spPr>
          <a:xfrm>
            <a:off x="5823724" y="0"/>
            <a:ext cx="6094140" cy="830997"/>
          </a:xfrm>
          <a:prstGeom prst="rect">
            <a:avLst/>
          </a:prstGeom>
          <a:noFill/>
        </p:spPr>
        <p:txBody>
          <a:bodyPr wrap="square">
            <a:spAutoFit/>
          </a:bodyPr>
          <a:lstStyle/>
          <a:p>
            <a:pPr algn="r" rtl="1"/>
            <a:r>
              <a:rPr kumimoji="0" lang="fa-IR" sz="4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مسئله </a:t>
            </a:r>
            <a:r>
              <a:rPr kumimoji="0" lang="en-US" sz="4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  3d-4s</a:t>
            </a:r>
            <a:endParaRPr lang="en-US" sz="4800" dirty="0"/>
          </a:p>
        </p:txBody>
      </p:sp>
      <p:sp>
        <p:nvSpPr>
          <p:cNvPr id="5" name="TextBox 4">
            <a:extLst>
              <a:ext uri="{FF2B5EF4-FFF2-40B4-BE49-F238E27FC236}">
                <a16:creationId xmlns:a16="http://schemas.microsoft.com/office/drawing/2014/main" id="{0162516B-CB50-405B-847C-B7735558882D}"/>
              </a:ext>
            </a:extLst>
          </p:cNvPr>
          <p:cNvSpPr txBox="1"/>
          <p:nvPr/>
        </p:nvSpPr>
        <p:spPr>
          <a:xfrm>
            <a:off x="489724" y="679553"/>
            <a:ext cx="11212551" cy="6261714"/>
          </a:xfrm>
          <a:prstGeom prst="rect">
            <a:avLst/>
          </a:prstGeom>
          <a:noFill/>
        </p:spPr>
        <p:txBody>
          <a:bodyPr wrap="square">
            <a:spAutoFit/>
          </a:bodyPr>
          <a:lstStyle/>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19</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K: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19</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K: (1s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Ca: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Ca: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20</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Ca: (1s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Sc: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Sc: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Sc: (1s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82248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81E09A7-DE3A-49A7-95E0-FEF468EF91C3}"/>
              </a:ext>
            </a:extLst>
          </p:cNvPr>
          <p:cNvSpPr txBox="1"/>
          <p:nvPr/>
        </p:nvSpPr>
        <p:spPr>
          <a:xfrm>
            <a:off x="616105" y="0"/>
            <a:ext cx="9709924" cy="2049600"/>
          </a:xfrm>
          <a:prstGeom prst="rect">
            <a:avLst/>
          </a:prstGeom>
          <a:noFill/>
        </p:spPr>
        <p:txBody>
          <a:bodyPr wrap="square">
            <a:spAutoFit/>
          </a:bodyPr>
          <a:lstStyle/>
          <a:p>
            <a:pPr marL="0" marR="0">
              <a:lnSpc>
                <a:spcPct val="107000"/>
              </a:lnSpc>
              <a:spcBef>
                <a:spcPts val="0"/>
              </a:spcBef>
              <a:spcAft>
                <a:spcPts val="800"/>
              </a:spcAft>
            </a:pPr>
            <a:r>
              <a:rPr lang="en-US" sz="36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Sc: (1s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Sc</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(1s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baseline="-25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21</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Sc</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 (1s</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)(2s</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,2p</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)(3s</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,3p</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)( 4s</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0</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 )(3d</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1</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A0C2366-EBBA-49A7-BE43-F959EB0D270C}"/>
              </a:ext>
            </a:extLst>
          </p:cNvPr>
          <p:cNvSpPr txBox="1"/>
          <p:nvPr/>
        </p:nvSpPr>
        <p:spPr>
          <a:xfrm>
            <a:off x="727617" y="3611443"/>
            <a:ext cx="8963256" cy="204960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25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Ti: (1s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,2p</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,3p</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)( 4s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)(3d</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25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Ti</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 (1s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,2p</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,3p</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)( 4s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1</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)(3d</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25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Ti</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 (1s</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)(2s</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,2p</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)(3s</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,3p</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)(4s</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0</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 )(3d</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28073111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ECA2E7-0A0B-42EA-8622-7A395B9E02C6}"/>
              </a:ext>
            </a:extLst>
          </p:cNvPr>
          <p:cNvSpPr txBox="1"/>
          <p:nvPr/>
        </p:nvSpPr>
        <p:spPr>
          <a:xfrm>
            <a:off x="181672" y="0"/>
            <a:ext cx="11828655" cy="6186309"/>
          </a:xfrm>
          <a:prstGeom prst="rect">
            <a:avLst/>
          </a:prstGeom>
          <a:noFill/>
        </p:spPr>
        <p:txBody>
          <a:bodyPr wrap="square">
            <a:spAutoFit/>
          </a:bodyPr>
          <a:lstStyle/>
          <a:p>
            <a:pPr lvl="0" algn="just" rtl="1">
              <a:defRPr/>
            </a:pP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چرا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4s</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زودتراز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3d</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lang="fa-IR" sz="3200" dirty="0">
                <a:solidFill>
                  <a:srgbClr val="00B050"/>
                </a:solidFill>
              </a:rPr>
              <a:t>پرمی </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شود  وچرا بهنگام یونش همان اتم،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4s</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زودتر الکترون از دست می دهد؟</a:t>
            </a:r>
          </a:p>
          <a:p>
            <a:pPr lvl="0" algn="just" rtl="1">
              <a:defRPr/>
            </a:pPr>
            <a:r>
              <a:rPr lang="fa-IR" sz="3200" dirty="0">
                <a:solidFill>
                  <a:srgbClr val="00B050"/>
                </a:solidFill>
                <a:latin typeface="Calibri" panose="020F0502020204030204"/>
                <a:cs typeface="Arial" panose="020B0604020202020204" pitchFamily="34" charset="0"/>
              </a:rPr>
              <a:t>باید همیشه این مطلب را بخاطر داشته باشیم که </a:t>
            </a:r>
            <a:r>
              <a:rPr lang="fa-IR" sz="3200" dirty="0">
                <a:solidFill>
                  <a:srgbClr val="FF0000"/>
                </a:solidFill>
                <a:latin typeface="Calibri" panose="020F0502020204030204"/>
                <a:cs typeface="Arial" panose="020B0604020202020204" pitchFamily="34" charset="0"/>
              </a:rPr>
              <a:t>مسئله مهم انرژی کل </a:t>
            </a:r>
            <a:r>
              <a:rPr lang="fa-IR" sz="3200" dirty="0">
                <a:solidFill>
                  <a:srgbClr val="00B050"/>
                </a:solidFill>
                <a:latin typeface="Calibri" panose="020F0502020204030204"/>
                <a:cs typeface="Arial" panose="020B0604020202020204" pitchFamily="34" charset="0"/>
              </a:rPr>
              <a:t>است نه انرژی الکترونی که دراوربیتال  </a:t>
            </a:r>
            <a:r>
              <a:rPr lang="en-US" sz="3200" dirty="0">
                <a:solidFill>
                  <a:srgbClr val="00B050"/>
                </a:solidFill>
                <a:latin typeface="Calibri" panose="020F0502020204030204"/>
                <a:cs typeface="Arial" panose="020B0604020202020204" pitchFamily="34" charset="0"/>
              </a:rPr>
              <a:t>4s</a:t>
            </a:r>
            <a:r>
              <a:rPr lang="fa-IR" sz="3200" dirty="0">
                <a:solidFill>
                  <a:srgbClr val="00B050"/>
                </a:solidFill>
                <a:latin typeface="Calibri" panose="020F0502020204030204"/>
                <a:cs typeface="Arial" panose="020B0604020202020204" pitchFamily="34" charset="0"/>
              </a:rPr>
              <a:t> یا  </a:t>
            </a:r>
            <a:r>
              <a:rPr lang="en-US" sz="3200" dirty="0">
                <a:solidFill>
                  <a:srgbClr val="00B050"/>
                </a:solidFill>
                <a:latin typeface="Calibri" panose="020F0502020204030204"/>
                <a:cs typeface="Arial" panose="020B0604020202020204" pitchFamily="34" charset="0"/>
              </a:rPr>
              <a:t>3d</a:t>
            </a:r>
            <a:r>
              <a:rPr lang="fa-IR" sz="3200" dirty="0">
                <a:solidFill>
                  <a:srgbClr val="00B050"/>
                </a:solidFill>
                <a:latin typeface="Calibri" panose="020F0502020204030204"/>
                <a:cs typeface="Arial" panose="020B0604020202020204" pitchFamily="34" charset="0"/>
              </a:rPr>
              <a:t>  است. وقتی تمامی انرژی های جاذبه جمع گردند و تمامی انرژی های دافعه محاسبه شوند معلوم می شود که برای اتم خنثی آرایش الکترونی</a:t>
            </a:r>
          </a:p>
          <a:p>
            <a:pPr lvl="0" algn="just" rtl="1">
              <a:defRPr/>
            </a:pP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r>
              <a:rPr lang="fa-IR" sz="3200" dirty="0">
                <a:solidFill>
                  <a:srgbClr val="00B050"/>
                </a:solidFill>
                <a:latin typeface="Calibri" panose="020F0502020204030204"/>
                <a:cs typeface="Arial" panose="020B0604020202020204" pitchFamily="34" charset="0"/>
              </a:rPr>
              <a:t> از لحاظ انرژی پایدارتر از آرایش الکترونی </a:t>
            </a:r>
            <a:r>
              <a:rPr lang="en-US" sz="3200" dirty="0">
                <a:solidFill>
                  <a:srgbClr val="00B050"/>
                </a:solidFill>
                <a:latin typeface="Calibri" panose="020F0502020204030204"/>
                <a:cs typeface="Arial" panose="020B0604020202020204" pitchFamily="34" charset="0"/>
              </a:rPr>
              <a:t>(</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r>
              <a:rPr lang="fa-IR"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یا</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r>
              <a:rPr lang="fa-IR" sz="3200" dirty="0">
                <a:solidFill>
                  <a:srgbClr val="00B050"/>
                </a:solidFill>
                <a:latin typeface="Calibri" panose="020F0502020204030204"/>
                <a:cs typeface="Arial" panose="020B0604020202020204" pitchFamily="34" charset="0"/>
              </a:rPr>
              <a:t> است. برای اتم خنثی، بدلیل الکترونهای بیشتر ، دافعه الکترونی  بیشتر است و اتم های دوره چهارم برای کاهش این دافعه، اول اوربیتال </a:t>
            </a:r>
            <a:r>
              <a:rPr lang="en-US" sz="3200" dirty="0">
                <a:solidFill>
                  <a:srgbClr val="00B050"/>
                </a:solidFill>
                <a:latin typeface="Calibri" panose="020F0502020204030204"/>
                <a:cs typeface="Arial" panose="020B0604020202020204" pitchFamily="34" charset="0"/>
              </a:rPr>
              <a:t>4s</a:t>
            </a:r>
            <a:r>
              <a:rPr lang="fa-IR" sz="3200" dirty="0">
                <a:solidFill>
                  <a:srgbClr val="00B050"/>
                </a:solidFill>
                <a:latin typeface="Calibri" panose="020F0502020204030204"/>
                <a:cs typeface="Arial" panose="020B0604020202020204" pitchFamily="34" charset="0"/>
              </a:rPr>
              <a:t>  را که گنجایش دو الکترون دارند پر می کنند و سپس </a:t>
            </a:r>
            <a:r>
              <a:rPr lang="fa-IR" sz="3200" dirty="0">
                <a:solidFill>
                  <a:srgbClr val="00B050"/>
                </a:solidFill>
              </a:rPr>
              <a:t>الکترون را به </a:t>
            </a:r>
            <a:r>
              <a:rPr lang="fa-IR" sz="3200" dirty="0">
                <a:solidFill>
                  <a:srgbClr val="00B050"/>
                </a:solidFill>
                <a:latin typeface="Calibri" panose="020F0502020204030204"/>
                <a:cs typeface="Arial" panose="020B0604020202020204" pitchFamily="34" charset="0"/>
              </a:rPr>
              <a:t>اوربیتالهای   </a:t>
            </a:r>
            <a:r>
              <a:rPr lang="en-US" sz="3200" dirty="0">
                <a:solidFill>
                  <a:srgbClr val="00B050"/>
                </a:solidFill>
                <a:latin typeface="Calibri" panose="020F0502020204030204"/>
                <a:cs typeface="Arial" panose="020B0604020202020204" pitchFamily="34" charset="0"/>
              </a:rPr>
              <a:t>3d</a:t>
            </a:r>
            <a:r>
              <a:rPr lang="fa-IR" sz="3200" dirty="0">
                <a:solidFill>
                  <a:srgbClr val="00B050"/>
                </a:solidFill>
                <a:latin typeface="Calibri" panose="020F0502020204030204"/>
                <a:cs typeface="Arial" panose="020B0604020202020204" pitchFamily="34" charset="0"/>
              </a:rPr>
              <a:t>  خود  می فرستند. یعنی ترتیب پایداری آرایش های الکترونی  برای اتم خنثی بصورت زیر است:</a:t>
            </a:r>
            <a:endParaRPr lang="en-US" sz="3200" dirty="0">
              <a:solidFill>
                <a:srgbClr val="00B050"/>
              </a:solidFill>
              <a:latin typeface="Calibri" panose="020F0502020204030204"/>
              <a:cs typeface="Arial" panose="020B0604020202020204" pitchFamily="34" charset="0"/>
            </a:endParaRPr>
          </a:p>
          <a:p>
            <a:pPr algn="just">
              <a:defRPr/>
            </a:pP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(4s</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a:t>
            </a:r>
            <a:r>
              <a:rPr lang="en-US" sz="4400"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&gt;</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n+1</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a:t>
            </a:r>
            <a:r>
              <a:rPr lang="en-US" sz="4400"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&gt;</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0</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n+2</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a:t>
            </a:r>
            <a:endParaRPr lang="en-US" sz="4400" dirty="0">
              <a:effectLst/>
              <a:latin typeface="Calibri" panose="020F0502020204030204" pitchFamily="34" charset="0"/>
              <a:ea typeface="Calibri" panose="020F0502020204030204" pitchFamily="34" charset="0"/>
              <a:cs typeface="Arial" panose="020B0604020202020204" pitchFamily="34" charset="0"/>
            </a:endParaRPr>
          </a:p>
          <a:p>
            <a:pPr lvl="0" algn="just">
              <a:defRPr/>
            </a:pPr>
            <a:endPar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902264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6C534D-AC59-4293-BA5F-E443A91CF049}"/>
              </a:ext>
            </a:extLst>
          </p:cNvPr>
          <p:cNvSpPr txBox="1"/>
          <p:nvPr/>
        </p:nvSpPr>
        <p:spPr>
          <a:xfrm>
            <a:off x="122663" y="315355"/>
            <a:ext cx="12067477" cy="3046988"/>
          </a:xfrm>
          <a:prstGeom prst="rect">
            <a:avLst/>
          </a:prstGeom>
          <a:noFill/>
        </p:spPr>
        <p:txBody>
          <a:bodyPr wrap="square">
            <a:spAutoFit/>
          </a:bodyPr>
          <a:lstStyle/>
          <a:p>
            <a:pPr algn="r" rtl="1"/>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اما برای یون، بدلیل وجود بار یونی خالص ، وکاهش اثرپوششی، بار موثر هسته افزایش یافته ودر آن صورت پایین آوردن تراز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3d</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در زیر لایه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4s</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تاجایی که به انرژی دافعه غلبه شود وانرژی کل به حداقل برسد بنحوی که به جای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4s</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پر شود معقول است. هرچه بار موثر هسته افزایش یابد ترازهای انرژی به ترازهای اتم هیدروژن نزدیکترمی شوند یعنی تمامی ترازهایی که عدد کوانتمی اصلی یکسانی دارند هم انرژی اند و زیر ترازهای با عدد کوانتمی(اصلی) بالاتر قرار می گیرند.  </a:t>
            </a:r>
            <a:endParaRPr lang="en-US" dirty="0"/>
          </a:p>
        </p:txBody>
      </p:sp>
    </p:spTree>
    <p:extLst>
      <p:ext uri="{BB962C8B-B14F-4D97-AF65-F5344CB8AC3E}">
        <p14:creationId xmlns:p14="http://schemas.microsoft.com/office/powerpoint/2010/main" val="34448178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0514" y="683269"/>
            <a:ext cx="6096000" cy="3046988"/>
          </a:xfrm>
          <a:prstGeom prst="rect">
            <a:avLst/>
          </a:prstGeom>
        </p:spPr>
        <p:txBody>
          <a:bodyPr>
            <a:spAutoFit/>
          </a:bodyPr>
          <a:lstStyle/>
          <a:p>
            <a:pPr algn="r" rtl="1"/>
            <a:r>
              <a:rPr lang="fa-IR" sz="4800" dirty="0">
                <a:solidFill>
                  <a:schemeClr val="accent5"/>
                </a:solidFill>
              </a:rPr>
              <a:t>روند تغییرات اندازه اتمی، انرژی یونش و</a:t>
            </a:r>
          </a:p>
          <a:p>
            <a:pPr algn="r" rtl="1"/>
            <a:r>
              <a:rPr lang="fa-IR" sz="4800" dirty="0">
                <a:solidFill>
                  <a:schemeClr val="accent5"/>
                </a:solidFill>
              </a:rPr>
              <a:t> انرژی الکترونخواهی </a:t>
            </a:r>
          </a:p>
          <a:p>
            <a:pPr algn="r" rtl="1"/>
            <a:r>
              <a:rPr lang="fa-IR" sz="4800" dirty="0">
                <a:solidFill>
                  <a:schemeClr val="accent5"/>
                </a:solidFill>
              </a:rPr>
              <a:t> در جدول تناوبی</a:t>
            </a:r>
          </a:p>
        </p:txBody>
      </p:sp>
    </p:spTree>
    <p:extLst>
      <p:ext uri="{BB962C8B-B14F-4D97-AF65-F5344CB8AC3E}">
        <p14:creationId xmlns:p14="http://schemas.microsoft.com/office/powerpoint/2010/main" val="162049932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0472C2-2895-58AE-BB61-DF6E51D75C1E}"/>
              </a:ext>
            </a:extLst>
          </p:cNvPr>
          <p:cNvSpPr txBox="1"/>
          <p:nvPr/>
        </p:nvSpPr>
        <p:spPr>
          <a:xfrm>
            <a:off x="359764" y="422435"/>
            <a:ext cx="11568658" cy="1077218"/>
          </a:xfrm>
          <a:prstGeom prst="rect">
            <a:avLst/>
          </a:prstGeom>
          <a:noFill/>
        </p:spPr>
        <p:txBody>
          <a:bodyPr wrap="square">
            <a:spAutoFit/>
          </a:bodyPr>
          <a:lstStyle/>
          <a:p>
            <a:pPr algn="r" rtl="1"/>
            <a:r>
              <a:rPr kumimoji="0" lang="fa-IR" sz="32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روند تغییرات اندازه اتمی، انرژی یونش و انرژی الکترونخواهی  در جدول تناوبی</a:t>
            </a:r>
          </a:p>
          <a:p>
            <a:pPr algn="r" rtl="1"/>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-روند تغییرات اندازه اتمی در هر گروه</a:t>
            </a:r>
            <a:endParaRPr lang="fa-IR" sz="3200" dirty="0">
              <a:solidFill>
                <a:srgbClr val="00B050"/>
              </a:solidFill>
              <a:latin typeface="Calibri" panose="020F0502020204030204"/>
              <a:cs typeface="Arial" panose="020B0604020202020204" pitchFamily="34" charset="0"/>
            </a:endParaRPr>
          </a:p>
        </p:txBody>
      </p:sp>
      <p:graphicFrame>
        <p:nvGraphicFramePr>
          <p:cNvPr id="4" name="Object 4">
            <a:extLst>
              <a:ext uri="{FF2B5EF4-FFF2-40B4-BE49-F238E27FC236}">
                <a16:creationId xmlns:a16="http://schemas.microsoft.com/office/drawing/2014/main" id="{5714BA6C-9CB5-0BB0-549F-F9CD33A904CB}"/>
              </a:ext>
            </a:extLst>
          </p:cNvPr>
          <p:cNvGraphicFramePr>
            <a:graphicFrameLocks/>
          </p:cNvGraphicFramePr>
          <p:nvPr>
            <p:extLst>
              <p:ext uri="{D42A27DB-BD31-4B8C-83A1-F6EECF244321}">
                <p14:modId xmlns:p14="http://schemas.microsoft.com/office/powerpoint/2010/main" val="2179050575"/>
              </p:ext>
            </p:extLst>
          </p:nvPr>
        </p:nvGraphicFramePr>
        <p:xfrm>
          <a:off x="250122" y="1486507"/>
          <a:ext cx="1687513" cy="4940300"/>
        </p:xfrm>
        <a:graphic>
          <a:graphicData uri="http://schemas.openxmlformats.org/presentationml/2006/ole">
            <mc:AlternateContent xmlns:mc="http://schemas.openxmlformats.org/markup-compatibility/2006">
              <mc:Choice xmlns:v="urn:schemas-microsoft-com:vml" Requires="v">
                <p:oleObj name="CorelDRAW!" r:id="rId2" imgW="192043" imgH="535796" progId="CDraw4">
                  <p:embed/>
                </p:oleObj>
              </mc:Choice>
              <mc:Fallback>
                <p:oleObj name="CorelDRAW!" r:id="rId2" imgW="192043" imgH="535796" progId="CDraw4">
                  <p:embed/>
                  <p:pic>
                    <p:nvPicPr>
                      <p:cNvPr id="81924" name="Object 4">
                        <a:extLst>
                          <a:ext uri="{FF2B5EF4-FFF2-40B4-BE49-F238E27FC236}">
                            <a16:creationId xmlns:a16="http://schemas.microsoft.com/office/drawing/2014/main" id="{D46C64B8-0EC5-74EE-27B6-FE4690BFC54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22" y="1486507"/>
                        <a:ext cx="1687513"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5">
            <a:extLst>
              <a:ext uri="{FF2B5EF4-FFF2-40B4-BE49-F238E27FC236}">
                <a16:creationId xmlns:a16="http://schemas.microsoft.com/office/drawing/2014/main" id="{B05822C2-F994-618C-ECE0-5C620DBB6102}"/>
              </a:ext>
            </a:extLst>
          </p:cNvPr>
          <p:cNvSpPr>
            <a:spLocks noChangeArrowheads="1"/>
          </p:cNvSpPr>
          <p:nvPr/>
        </p:nvSpPr>
        <p:spPr bwMode="auto">
          <a:xfrm>
            <a:off x="1948150" y="1274675"/>
            <a:ext cx="9525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H</a:t>
            </a:r>
          </a:p>
        </p:txBody>
      </p:sp>
      <p:sp>
        <p:nvSpPr>
          <p:cNvPr id="6" name="Rectangle 6">
            <a:extLst>
              <a:ext uri="{FF2B5EF4-FFF2-40B4-BE49-F238E27FC236}">
                <a16:creationId xmlns:a16="http://schemas.microsoft.com/office/drawing/2014/main" id="{430E1868-EE00-1891-34AF-EBAF4DC63024}"/>
              </a:ext>
            </a:extLst>
          </p:cNvPr>
          <p:cNvSpPr>
            <a:spLocks noChangeArrowheads="1"/>
          </p:cNvSpPr>
          <p:nvPr/>
        </p:nvSpPr>
        <p:spPr bwMode="auto">
          <a:xfrm>
            <a:off x="1937635" y="2024064"/>
            <a:ext cx="9525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Li</a:t>
            </a:r>
          </a:p>
        </p:txBody>
      </p:sp>
      <p:sp>
        <p:nvSpPr>
          <p:cNvPr id="7" name="Rectangle 7">
            <a:extLst>
              <a:ext uri="{FF2B5EF4-FFF2-40B4-BE49-F238E27FC236}">
                <a16:creationId xmlns:a16="http://schemas.microsoft.com/office/drawing/2014/main" id="{374479B6-3977-4ABF-7A98-3A9F97444FB4}"/>
              </a:ext>
            </a:extLst>
          </p:cNvPr>
          <p:cNvSpPr>
            <a:spLocks noChangeArrowheads="1"/>
          </p:cNvSpPr>
          <p:nvPr/>
        </p:nvSpPr>
        <p:spPr bwMode="auto">
          <a:xfrm>
            <a:off x="1913459" y="2574110"/>
            <a:ext cx="9525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Na</a:t>
            </a:r>
          </a:p>
        </p:txBody>
      </p:sp>
      <p:sp>
        <p:nvSpPr>
          <p:cNvPr id="8" name="Rectangle 8">
            <a:extLst>
              <a:ext uri="{FF2B5EF4-FFF2-40B4-BE49-F238E27FC236}">
                <a16:creationId xmlns:a16="http://schemas.microsoft.com/office/drawing/2014/main" id="{02AB97BC-AB33-6E8B-A184-43D65CD6CE93}"/>
              </a:ext>
            </a:extLst>
          </p:cNvPr>
          <p:cNvSpPr>
            <a:spLocks noChangeArrowheads="1"/>
          </p:cNvSpPr>
          <p:nvPr/>
        </p:nvSpPr>
        <p:spPr bwMode="auto">
          <a:xfrm>
            <a:off x="1937635" y="3446378"/>
            <a:ext cx="9525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K</a:t>
            </a:r>
          </a:p>
        </p:txBody>
      </p:sp>
      <p:sp>
        <p:nvSpPr>
          <p:cNvPr id="9" name="Rectangle 9">
            <a:extLst>
              <a:ext uri="{FF2B5EF4-FFF2-40B4-BE49-F238E27FC236}">
                <a16:creationId xmlns:a16="http://schemas.microsoft.com/office/drawing/2014/main" id="{A1EA132E-4E1C-6DC6-53F1-E13AD323C725}"/>
              </a:ext>
            </a:extLst>
          </p:cNvPr>
          <p:cNvSpPr>
            <a:spLocks noChangeArrowheads="1"/>
          </p:cNvSpPr>
          <p:nvPr/>
        </p:nvSpPr>
        <p:spPr bwMode="auto">
          <a:xfrm>
            <a:off x="1987941" y="5223329"/>
            <a:ext cx="9525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Rb</a:t>
            </a:r>
          </a:p>
        </p:txBody>
      </p:sp>
      <p:sp>
        <p:nvSpPr>
          <p:cNvPr id="11" name="TextBox 10">
            <a:extLst>
              <a:ext uri="{FF2B5EF4-FFF2-40B4-BE49-F238E27FC236}">
                <a16:creationId xmlns:a16="http://schemas.microsoft.com/office/drawing/2014/main" id="{8E60E86E-6D2D-070A-3D71-EED7030AF7F7}"/>
              </a:ext>
            </a:extLst>
          </p:cNvPr>
          <p:cNvSpPr txBox="1"/>
          <p:nvPr/>
        </p:nvSpPr>
        <p:spPr>
          <a:xfrm>
            <a:off x="3909860" y="1383261"/>
            <a:ext cx="7985175" cy="1384995"/>
          </a:xfrm>
          <a:prstGeom prst="rect">
            <a:avLst/>
          </a:prstGeom>
          <a:noFill/>
        </p:spPr>
        <p:txBody>
          <a:bodyPr wrap="square">
            <a:spAutoFit/>
          </a:bodyPr>
          <a:lstStyle/>
          <a:p>
            <a:pPr algn="r" rtl="1"/>
            <a:r>
              <a:rPr lang="fa-IR" sz="2800" dirty="0"/>
              <a:t>با افزایش عدد اتمی (یا پایین آمدن در یک گروه) الکترونهای لایه آخری اتم در سطح انرژی بالاتری قرار می گیرد و بنابراین اتم ها بزرگتر می شوند</a:t>
            </a:r>
            <a:endParaRPr lang="en-US" sz="2800" dirty="0"/>
          </a:p>
        </p:txBody>
      </p:sp>
      <p:sp>
        <p:nvSpPr>
          <p:cNvPr id="13" name="TextBox 12">
            <a:extLst>
              <a:ext uri="{FF2B5EF4-FFF2-40B4-BE49-F238E27FC236}">
                <a16:creationId xmlns:a16="http://schemas.microsoft.com/office/drawing/2014/main" id="{AEDEAE16-2BA4-DC52-0527-DB3A0BADB510}"/>
              </a:ext>
            </a:extLst>
          </p:cNvPr>
          <p:cNvSpPr txBox="1"/>
          <p:nvPr/>
        </p:nvSpPr>
        <p:spPr>
          <a:xfrm>
            <a:off x="5801535" y="2633664"/>
            <a:ext cx="6093500" cy="523220"/>
          </a:xfrm>
          <a:prstGeom prst="rect">
            <a:avLst/>
          </a:prstGeom>
          <a:noFill/>
        </p:spPr>
        <p:txBody>
          <a:bodyPr wrap="square">
            <a:spAutoFit/>
          </a:bodyPr>
          <a:lstStyle/>
          <a:p>
            <a:pPr algn="r" rtl="1"/>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-روند تغییرات اندازه اتمی در هر دوره</a:t>
            </a:r>
            <a:endParaRPr lang="fa-IR" sz="2800" dirty="0">
              <a:solidFill>
                <a:srgbClr val="00B050"/>
              </a:solidFill>
              <a:latin typeface="Calibri" panose="020F0502020204030204"/>
              <a:cs typeface="Arial" panose="020B0604020202020204" pitchFamily="34" charset="0"/>
            </a:endParaRPr>
          </a:p>
        </p:txBody>
      </p:sp>
      <p:graphicFrame>
        <p:nvGraphicFramePr>
          <p:cNvPr id="14" name="Object 4">
            <a:extLst>
              <a:ext uri="{FF2B5EF4-FFF2-40B4-BE49-F238E27FC236}">
                <a16:creationId xmlns:a16="http://schemas.microsoft.com/office/drawing/2014/main" id="{A37AC5B9-FF2F-4F51-F2E1-7F772FA6C3DA}"/>
              </a:ext>
            </a:extLst>
          </p:cNvPr>
          <p:cNvGraphicFramePr>
            <a:graphicFrameLocks/>
          </p:cNvGraphicFramePr>
          <p:nvPr>
            <p:extLst>
              <p:ext uri="{D42A27DB-BD31-4B8C-83A1-F6EECF244321}">
                <p14:modId xmlns:p14="http://schemas.microsoft.com/office/powerpoint/2010/main" val="971787234"/>
              </p:ext>
            </p:extLst>
          </p:nvPr>
        </p:nvGraphicFramePr>
        <p:xfrm>
          <a:off x="3909860" y="3130895"/>
          <a:ext cx="7951788" cy="1917700"/>
        </p:xfrm>
        <a:graphic>
          <a:graphicData uri="http://schemas.openxmlformats.org/presentationml/2006/ole">
            <mc:AlternateContent xmlns:mc="http://schemas.openxmlformats.org/markup-compatibility/2006">
              <mc:Choice xmlns:v="urn:schemas-microsoft-com:vml" Requires="v">
                <p:oleObj name="CorelDRAW!" r:id="rId4" imgW="1189787" imgH="287015" progId="CDraw4">
                  <p:embed/>
                </p:oleObj>
              </mc:Choice>
              <mc:Fallback>
                <p:oleObj name="CorelDRAW!" r:id="rId4" imgW="1189787" imgH="287015" progId="CDraw4">
                  <p:embed/>
                  <p:pic>
                    <p:nvPicPr>
                      <p:cNvPr id="83972" name="Object 4">
                        <a:extLst>
                          <a:ext uri="{FF2B5EF4-FFF2-40B4-BE49-F238E27FC236}">
                            <a16:creationId xmlns:a16="http://schemas.microsoft.com/office/drawing/2014/main" id="{87B89E35-98C9-87F4-AC3C-BA9BA38EC6D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860" y="3130895"/>
                        <a:ext cx="795178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5">
            <a:extLst>
              <a:ext uri="{FF2B5EF4-FFF2-40B4-BE49-F238E27FC236}">
                <a16:creationId xmlns:a16="http://schemas.microsoft.com/office/drawing/2014/main" id="{A0E67DB3-3A60-ACB2-BBDF-DF904572E2B8}"/>
              </a:ext>
            </a:extLst>
          </p:cNvPr>
          <p:cNvSpPr>
            <a:spLocks noChangeArrowheads="1"/>
          </p:cNvSpPr>
          <p:nvPr/>
        </p:nvSpPr>
        <p:spPr bwMode="auto">
          <a:xfrm>
            <a:off x="4623555" y="4920284"/>
            <a:ext cx="8874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Na</a:t>
            </a:r>
          </a:p>
        </p:txBody>
      </p:sp>
      <p:sp>
        <p:nvSpPr>
          <p:cNvPr id="16" name="Rectangle 6">
            <a:extLst>
              <a:ext uri="{FF2B5EF4-FFF2-40B4-BE49-F238E27FC236}">
                <a16:creationId xmlns:a16="http://schemas.microsoft.com/office/drawing/2014/main" id="{2911310E-8724-0343-6612-988A617DEC7A}"/>
              </a:ext>
            </a:extLst>
          </p:cNvPr>
          <p:cNvSpPr>
            <a:spLocks noChangeArrowheads="1"/>
          </p:cNvSpPr>
          <p:nvPr/>
        </p:nvSpPr>
        <p:spPr bwMode="auto">
          <a:xfrm>
            <a:off x="6086985" y="4984440"/>
            <a:ext cx="8874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Mg</a:t>
            </a:r>
          </a:p>
        </p:txBody>
      </p:sp>
      <p:sp>
        <p:nvSpPr>
          <p:cNvPr id="17" name="Rectangle 7">
            <a:extLst>
              <a:ext uri="{FF2B5EF4-FFF2-40B4-BE49-F238E27FC236}">
                <a16:creationId xmlns:a16="http://schemas.microsoft.com/office/drawing/2014/main" id="{AB67693A-4C52-E847-0F0C-BBA5656823E5}"/>
              </a:ext>
            </a:extLst>
          </p:cNvPr>
          <p:cNvSpPr>
            <a:spLocks noChangeArrowheads="1"/>
          </p:cNvSpPr>
          <p:nvPr/>
        </p:nvSpPr>
        <p:spPr bwMode="auto">
          <a:xfrm>
            <a:off x="7442047" y="5016518"/>
            <a:ext cx="8874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Al</a:t>
            </a:r>
          </a:p>
        </p:txBody>
      </p:sp>
      <p:sp>
        <p:nvSpPr>
          <p:cNvPr id="18" name="Rectangle 8">
            <a:extLst>
              <a:ext uri="{FF2B5EF4-FFF2-40B4-BE49-F238E27FC236}">
                <a16:creationId xmlns:a16="http://schemas.microsoft.com/office/drawing/2014/main" id="{7D53879C-3393-F83B-C446-EBAB9BE6822C}"/>
              </a:ext>
            </a:extLst>
          </p:cNvPr>
          <p:cNvSpPr>
            <a:spLocks noChangeArrowheads="1"/>
          </p:cNvSpPr>
          <p:nvPr/>
        </p:nvSpPr>
        <p:spPr bwMode="auto">
          <a:xfrm>
            <a:off x="8485948" y="5018273"/>
            <a:ext cx="8874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Si</a:t>
            </a:r>
          </a:p>
        </p:txBody>
      </p:sp>
      <p:sp>
        <p:nvSpPr>
          <p:cNvPr id="19" name="Rectangle 9">
            <a:extLst>
              <a:ext uri="{FF2B5EF4-FFF2-40B4-BE49-F238E27FC236}">
                <a16:creationId xmlns:a16="http://schemas.microsoft.com/office/drawing/2014/main" id="{9AD058CA-C486-5160-91DF-D07041BE1071}"/>
              </a:ext>
            </a:extLst>
          </p:cNvPr>
          <p:cNvSpPr>
            <a:spLocks noChangeArrowheads="1"/>
          </p:cNvSpPr>
          <p:nvPr/>
        </p:nvSpPr>
        <p:spPr bwMode="auto">
          <a:xfrm>
            <a:off x="9529849" y="5032557"/>
            <a:ext cx="8874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P</a:t>
            </a:r>
          </a:p>
        </p:txBody>
      </p:sp>
      <p:sp>
        <p:nvSpPr>
          <p:cNvPr id="20" name="Rectangle 10">
            <a:extLst>
              <a:ext uri="{FF2B5EF4-FFF2-40B4-BE49-F238E27FC236}">
                <a16:creationId xmlns:a16="http://schemas.microsoft.com/office/drawing/2014/main" id="{38BD9DF9-5EFC-AE7E-FCFE-B6062E5DE21B}"/>
              </a:ext>
            </a:extLst>
          </p:cNvPr>
          <p:cNvSpPr>
            <a:spLocks noChangeArrowheads="1"/>
          </p:cNvSpPr>
          <p:nvPr/>
        </p:nvSpPr>
        <p:spPr bwMode="auto">
          <a:xfrm>
            <a:off x="10252041" y="5032557"/>
            <a:ext cx="8874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S</a:t>
            </a:r>
          </a:p>
        </p:txBody>
      </p:sp>
      <p:sp>
        <p:nvSpPr>
          <p:cNvPr id="21" name="Rectangle 11">
            <a:extLst>
              <a:ext uri="{FF2B5EF4-FFF2-40B4-BE49-F238E27FC236}">
                <a16:creationId xmlns:a16="http://schemas.microsoft.com/office/drawing/2014/main" id="{4C6BBDCC-F639-B5A0-EE4B-09DF5CE2C334}"/>
              </a:ext>
            </a:extLst>
          </p:cNvPr>
          <p:cNvSpPr>
            <a:spLocks noChangeArrowheads="1"/>
          </p:cNvSpPr>
          <p:nvPr/>
        </p:nvSpPr>
        <p:spPr bwMode="auto">
          <a:xfrm>
            <a:off x="10818538" y="5016518"/>
            <a:ext cx="8874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a:solidFill>
                  <a:schemeClr val="tx2"/>
                </a:solidFill>
                <a:latin typeface="Arial" panose="020B0604020202020204" pitchFamily="34" charset="0"/>
              </a:rPr>
              <a:t>Cl</a:t>
            </a:r>
          </a:p>
        </p:txBody>
      </p:sp>
      <p:sp>
        <p:nvSpPr>
          <p:cNvPr id="22" name="Rectangle 12">
            <a:extLst>
              <a:ext uri="{FF2B5EF4-FFF2-40B4-BE49-F238E27FC236}">
                <a16:creationId xmlns:a16="http://schemas.microsoft.com/office/drawing/2014/main" id="{03DA0778-D26F-0237-BED3-3E3E3DAD1468}"/>
              </a:ext>
            </a:extLst>
          </p:cNvPr>
          <p:cNvSpPr>
            <a:spLocks noChangeArrowheads="1"/>
          </p:cNvSpPr>
          <p:nvPr/>
        </p:nvSpPr>
        <p:spPr bwMode="auto">
          <a:xfrm>
            <a:off x="11413119" y="4984440"/>
            <a:ext cx="74136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400" dirty="0" err="1">
                <a:solidFill>
                  <a:schemeClr val="tx2"/>
                </a:solidFill>
                <a:latin typeface="Arial" panose="020B0604020202020204" pitchFamily="34" charset="0"/>
              </a:rPr>
              <a:t>Ar</a:t>
            </a:r>
            <a:endParaRPr lang="en-US" altLang="en-US" sz="3400" dirty="0">
              <a:solidFill>
                <a:schemeClr val="tx2"/>
              </a:solidFill>
              <a:latin typeface="Arial" panose="020B0604020202020204" pitchFamily="34" charset="0"/>
            </a:endParaRPr>
          </a:p>
        </p:txBody>
      </p:sp>
      <p:sp>
        <p:nvSpPr>
          <p:cNvPr id="24" name="TextBox 23">
            <a:extLst>
              <a:ext uri="{FF2B5EF4-FFF2-40B4-BE49-F238E27FC236}">
                <a16:creationId xmlns:a16="http://schemas.microsoft.com/office/drawing/2014/main" id="{5E5C67E9-BF2E-0686-D502-DED6643C4F5A}"/>
              </a:ext>
            </a:extLst>
          </p:cNvPr>
          <p:cNvSpPr txBox="1"/>
          <p:nvPr/>
        </p:nvSpPr>
        <p:spPr>
          <a:xfrm>
            <a:off x="1948150" y="5847809"/>
            <a:ext cx="10032002" cy="1015663"/>
          </a:xfrm>
          <a:prstGeom prst="rect">
            <a:avLst/>
          </a:prstGeom>
          <a:noFill/>
        </p:spPr>
        <p:txBody>
          <a:bodyPr wrap="square">
            <a:spAutoFit/>
          </a:bodyPr>
          <a:lstStyle/>
          <a:p>
            <a:pPr algn="r" rtl="1"/>
            <a:r>
              <a:rPr lang="fa-IR" sz="2000" dirty="0"/>
              <a:t>با رفتن از چپ به راست در طول یک دوره، اندازه اتمکوچکتر می شود زیراالکترون ها به یک ترازالکترونی وارد می شوند اما، بار موثر هسته از چپ به راست  افزایش می یابد ولذا جاذبه هسته بر الکترون های خارجی بیشترمی شود و لذا اندازه اتم ها از چپ به راست در یک دوره کاهش می یابد.</a:t>
            </a:r>
            <a:endParaRPr lang="en-US" sz="2000" dirty="0"/>
          </a:p>
        </p:txBody>
      </p:sp>
    </p:spTree>
    <p:extLst>
      <p:ext uri="{BB962C8B-B14F-4D97-AF65-F5344CB8AC3E}">
        <p14:creationId xmlns:p14="http://schemas.microsoft.com/office/powerpoint/2010/main" val="84061140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BA1DE-856E-44EF-32E7-A74E801EA3FD}"/>
              </a:ext>
            </a:extLst>
          </p:cNvPr>
          <p:cNvSpPr txBox="1"/>
          <p:nvPr/>
        </p:nvSpPr>
        <p:spPr>
          <a:xfrm>
            <a:off x="-119920" y="137622"/>
            <a:ext cx="11808500" cy="6555641"/>
          </a:xfrm>
          <a:prstGeom prst="rect">
            <a:avLst/>
          </a:prstGeom>
          <a:noFill/>
        </p:spPr>
        <p:txBody>
          <a:bodyPr wrap="square">
            <a:spAutoFit/>
          </a:bodyPr>
          <a:lstStyle/>
          <a:p>
            <a:pPr algn="r"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انرژی یونش: </a:t>
            </a:r>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مقدار انرژی لازم برای کندن یک الکترون از یک اتم در حالت گازی و در حالت پایه و تبدیل آن به یون مثبت گازی در حالت پایه را انرژی یونش می گویند. </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a:p>
            <a:pPr algn="r" rtl="1"/>
            <a:endParaRPr lang="en-US" sz="2800" dirty="0">
              <a:solidFill>
                <a:srgbClr val="00B050"/>
              </a:solidFill>
              <a:latin typeface="Calibri" panose="020F0502020204030204"/>
              <a:cs typeface="Arial" panose="020B0604020202020204" pitchFamily="34" charset="0"/>
            </a:endParaRPr>
          </a:p>
          <a:p>
            <a:pPr algn="r" rtl="1"/>
            <a:endPar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a:p>
            <a:pPr algn="r"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-روند تغییرات انرژی یونش</a:t>
            </a:r>
          </a:p>
          <a:p>
            <a:pPr algn="r"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-روند تغییرات انرژی یونش در هر گروه</a:t>
            </a:r>
          </a:p>
          <a:p>
            <a:pPr algn="r" rtl="1"/>
            <a:r>
              <a:rPr lang="fa-IR" sz="2800" dirty="0">
                <a:solidFill>
                  <a:srgbClr val="00B050"/>
                </a:solidFill>
                <a:latin typeface="Calibri" panose="020F0502020204030204"/>
                <a:cs typeface="Arial" panose="020B0604020202020204" pitchFamily="34" charset="0"/>
              </a:rPr>
              <a:t>در هرگروه از بالا به پائین با افزایش اندازه اتم  جاذبه هسته بر الکترون های بیرونی کمتر می شود و لذا از بالا به پائین در هرگروه انرژی یونش کاهش می یابد.</a:t>
            </a:r>
          </a:p>
          <a:p>
            <a:pPr algn="r"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-روند تغییرات انرژی یونش در هر دوره:</a:t>
            </a:r>
          </a:p>
          <a:p>
            <a:pPr algn="r" rtl="1"/>
            <a:r>
              <a:rPr lang="fa-IR" sz="2800" dirty="0">
                <a:solidFill>
                  <a:schemeClr val="accent6"/>
                </a:solidFill>
                <a:latin typeface="Calibri" panose="020F0502020204030204"/>
                <a:cs typeface="Arial" panose="020B0604020202020204" pitchFamily="34" charset="0"/>
              </a:rPr>
              <a:t>در هر دوره از چپ به راست با کاهش اندازه اتم و افزلیش بار موثر هسته، نیروی جاذبه هسته بر الکترونهای بیرونی افزایش می یابد لذا بطور کلی از چپ به راست انرژی یونش افزایش می یابد. اما این روند کلی است و استثناهایی بین عناصر گروه های دوم و سوم(سیزدهم) و بین گروه های پنجم(پانزدهم) وششم( شانزدهم) وجود دارد.  </a:t>
            </a:r>
            <a:endPar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endParaRPr>
          </a:p>
          <a:p>
            <a:pPr algn="r" rtl="1"/>
            <a:endParaRPr lang="fa-IR" sz="2800" dirty="0">
              <a:solidFill>
                <a:srgbClr val="00B050"/>
              </a:solidFill>
              <a:latin typeface="Calibri" panose="020F0502020204030204"/>
              <a:cs typeface="Arial" panose="020B0604020202020204" pitchFamily="34" charset="0"/>
            </a:endParaRPr>
          </a:p>
          <a:p>
            <a:pPr algn="r" rtl="1"/>
            <a:r>
              <a:rPr lang="fa-IR" sz="2800" dirty="0">
                <a:solidFill>
                  <a:srgbClr val="00B050"/>
                </a:solidFill>
                <a:latin typeface="Calibri" panose="020F0502020204030204"/>
                <a:cs typeface="Arial" panose="020B0604020202020204" pitchFamily="34" charset="0"/>
              </a:rPr>
              <a:t> </a:t>
            </a:r>
          </a:p>
        </p:txBody>
      </p:sp>
      <p:pic>
        <p:nvPicPr>
          <p:cNvPr id="5" name="Picture 4">
            <a:extLst>
              <a:ext uri="{FF2B5EF4-FFF2-40B4-BE49-F238E27FC236}">
                <a16:creationId xmlns:a16="http://schemas.microsoft.com/office/drawing/2014/main" id="{C361160B-A82F-557A-9D64-A97DED20395D}"/>
              </a:ext>
            </a:extLst>
          </p:cNvPr>
          <p:cNvPicPr>
            <a:picLocks noChangeAspect="1"/>
          </p:cNvPicPr>
          <p:nvPr/>
        </p:nvPicPr>
        <p:blipFill>
          <a:blip r:embed="rId2"/>
          <a:stretch>
            <a:fillRect/>
          </a:stretch>
        </p:blipFill>
        <p:spPr>
          <a:xfrm>
            <a:off x="503420" y="1080930"/>
            <a:ext cx="3943350" cy="828675"/>
          </a:xfrm>
          <a:prstGeom prst="rect">
            <a:avLst/>
          </a:prstGeom>
        </p:spPr>
      </p:pic>
    </p:spTree>
    <p:extLst>
      <p:ext uri="{BB962C8B-B14F-4D97-AF65-F5344CB8AC3E}">
        <p14:creationId xmlns:p14="http://schemas.microsoft.com/office/powerpoint/2010/main" val="6420361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22DA6-9D16-DAB7-2ADB-A99EB3EDA8DF}"/>
              </a:ext>
            </a:extLst>
          </p:cNvPr>
          <p:cNvPicPr>
            <a:picLocks noChangeAspect="1"/>
          </p:cNvPicPr>
          <p:nvPr/>
        </p:nvPicPr>
        <p:blipFill>
          <a:blip r:embed="rId2"/>
          <a:stretch>
            <a:fillRect/>
          </a:stretch>
        </p:blipFill>
        <p:spPr>
          <a:xfrm>
            <a:off x="0" y="0"/>
            <a:ext cx="3148553" cy="5559164"/>
          </a:xfrm>
          <a:prstGeom prst="rect">
            <a:avLst/>
          </a:prstGeom>
        </p:spPr>
      </p:pic>
      <p:sp>
        <p:nvSpPr>
          <p:cNvPr id="5" name="TextBox 4">
            <a:extLst>
              <a:ext uri="{FF2B5EF4-FFF2-40B4-BE49-F238E27FC236}">
                <a16:creationId xmlns:a16="http://schemas.microsoft.com/office/drawing/2014/main" id="{3DF51E3A-8E0C-D0D6-00B7-6A534B52333F}"/>
              </a:ext>
            </a:extLst>
          </p:cNvPr>
          <p:cNvSpPr txBox="1"/>
          <p:nvPr/>
        </p:nvSpPr>
        <p:spPr>
          <a:xfrm>
            <a:off x="3929923" y="320229"/>
            <a:ext cx="8262077" cy="4401205"/>
          </a:xfrm>
          <a:prstGeom prst="rect">
            <a:avLst/>
          </a:prstGeom>
          <a:noFill/>
        </p:spPr>
        <p:txBody>
          <a:bodyPr wrap="square">
            <a:spAutoFit/>
          </a:bodyPr>
          <a:lstStyle/>
          <a:p>
            <a:pPr algn="just"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-روند تغییرات انرژی یونش در هر دوره:</a:t>
            </a:r>
          </a:p>
          <a:p>
            <a:pPr algn="just" rtl="1"/>
            <a:r>
              <a:rPr lang="fa-IR" sz="2800" dirty="0">
                <a:solidFill>
                  <a:schemeClr val="accent6"/>
                </a:solidFill>
                <a:latin typeface="Calibri" panose="020F0502020204030204"/>
                <a:cs typeface="Arial" panose="020B0604020202020204" pitchFamily="34" charset="0"/>
              </a:rPr>
              <a:t>در هر دوره از چپ به راست با کاهش اندازه اتم و افزلیش بار موثر هسته، نیروی جاذبه هسته بر الکترونهای بیرونی افزایش می یابد لذا بطور کلی از چپ به راست انرژی یونش افزایش می یابد. اما این روند کلی است و استثناهایی بین عناصر گروه های دوم و سوم(سیزدهم) و بین گروه های پنجم(پانزدهم) وششم( شانزدهم) وجود دارد. مثال:</a:t>
            </a:r>
          </a:p>
          <a:p>
            <a:pPr algn="just" rtl="1"/>
            <a:r>
              <a:rPr lang="fa-IR" sz="2800" dirty="0">
                <a:solidFill>
                  <a:schemeClr val="accent2"/>
                </a:solidFill>
                <a:latin typeface="Calibri" panose="020F0502020204030204"/>
                <a:cs typeface="Arial" panose="020B0604020202020204" pitchFamily="34" charset="0"/>
              </a:rPr>
              <a:t>دراتم نیتروژن در اثر یونش، تقارن کروی اوربیتالی نیمه پرآن از بین می رود لذا برای یونش آن به انرژی بیشتری نیاز است.اما  اتم اکسیژن در اثر یونش به حالت تقارن کروی نیمه پر اوربیتالی می رسد و لذا برای یونش آن به انرژی کمتری در مقایسه با اتم نیترون نیاز است</a:t>
            </a:r>
            <a:r>
              <a:rPr lang="fa-IR" sz="2800" dirty="0">
                <a:solidFill>
                  <a:srgbClr val="FF0000"/>
                </a:solidFill>
                <a:latin typeface="Calibri" panose="020F0502020204030204"/>
                <a:cs typeface="Arial" panose="020B0604020202020204" pitchFamily="34" charset="0"/>
              </a:rPr>
              <a:t>.    </a:t>
            </a:r>
            <a:endParaRPr kumimoji="0" lang="fa-IR"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pic>
        <p:nvPicPr>
          <p:cNvPr id="11" name="Picture 10">
            <a:extLst>
              <a:ext uri="{FF2B5EF4-FFF2-40B4-BE49-F238E27FC236}">
                <a16:creationId xmlns:a16="http://schemas.microsoft.com/office/drawing/2014/main" id="{BA3C36C9-E4C2-049D-8DEA-D625BCAA2FF1}"/>
              </a:ext>
            </a:extLst>
          </p:cNvPr>
          <p:cNvPicPr>
            <a:picLocks noChangeAspect="1"/>
          </p:cNvPicPr>
          <p:nvPr/>
        </p:nvPicPr>
        <p:blipFill>
          <a:blip r:embed="rId3"/>
          <a:stretch>
            <a:fillRect/>
          </a:stretch>
        </p:blipFill>
        <p:spPr>
          <a:xfrm>
            <a:off x="1990725" y="4721434"/>
            <a:ext cx="10201275" cy="2571750"/>
          </a:xfrm>
          <a:prstGeom prst="rect">
            <a:avLst/>
          </a:prstGeom>
        </p:spPr>
      </p:pic>
    </p:spTree>
    <p:extLst>
      <p:ext uri="{BB962C8B-B14F-4D97-AF65-F5344CB8AC3E}">
        <p14:creationId xmlns:p14="http://schemas.microsoft.com/office/powerpoint/2010/main" val="112073686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067E6-BB35-B988-B220-DD4F080D86FD}"/>
              </a:ext>
            </a:extLst>
          </p:cNvPr>
          <p:cNvPicPr>
            <a:picLocks noChangeAspect="1"/>
          </p:cNvPicPr>
          <p:nvPr/>
        </p:nvPicPr>
        <p:blipFill>
          <a:blip r:embed="rId2"/>
          <a:stretch>
            <a:fillRect/>
          </a:stretch>
        </p:blipFill>
        <p:spPr>
          <a:xfrm>
            <a:off x="481012" y="210174"/>
            <a:ext cx="11229975" cy="1790700"/>
          </a:xfrm>
          <a:prstGeom prst="rect">
            <a:avLst/>
          </a:prstGeom>
        </p:spPr>
      </p:pic>
    </p:spTree>
    <p:extLst>
      <p:ext uri="{BB962C8B-B14F-4D97-AF65-F5344CB8AC3E}">
        <p14:creationId xmlns:p14="http://schemas.microsoft.com/office/powerpoint/2010/main" val="13270160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E5DDF-E576-D3BA-91CE-87D275145777}"/>
              </a:ext>
            </a:extLst>
          </p:cNvPr>
          <p:cNvSpPr txBox="1"/>
          <p:nvPr/>
        </p:nvSpPr>
        <p:spPr>
          <a:xfrm>
            <a:off x="259829" y="566678"/>
            <a:ext cx="11932171" cy="6124754"/>
          </a:xfrm>
          <a:prstGeom prst="rect">
            <a:avLst/>
          </a:prstGeom>
          <a:noFill/>
        </p:spPr>
        <p:txBody>
          <a:bodyPr wrap="square">
            <a:spAutoFit/>
          </a:bodyPr>
          <a:lstStyle/>
          <a:p>
            <a:pPr algn="just"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انرژی الکترونخواهی( الکترون افینیته): </a:t>
            </a:r>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مقدار انرژی آزاد شده و یا لازم برای دادن  یک الکترون به یک اتم در حالت گازی و در حالت پایه و تبدیل آن به یون منفی گازی در حالت پایه را انرژی الکترونخواهی می گویند. </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a:p>
            <a:pPr algn="just" rtl="1"/>
            <a:endPar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a:p>
            <a:pPr algn="just"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-روند تغییرات انرژی الکترونخواهی</a:t>
            </a:r>
          </a:p>
          <a:p>
            <a:pPr algn="just"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-روند تغییرات انرژی الکترونخواهی در هر گروه</a:t>
            </a:r>
          </a:p>
          <a:p>
            <a:pPr algn="just" rtl="1"/>
            <a:r>
              <a:rPr lang="fa-IR" sz="2800" dirty="0">
                <a:solidFill>
                  <a:srgbClr val="00B050"/>
                </a:solidFill>
                <a:latin typeface="Calibri" panose="020F0502020204030204"/>
                <a:cs typeface="Arial" panose="020B0604020202020204" pitchFamily="34" charset="0"/>
              </a:rPr>
              <a:t>در هرگروه از بالا به پائین با افزایش اندازه اتم  جاذبه هسته بر الکترون های بیرونی کمتر می شود و لذا از بالا به پائین تمایل اتم به گرفتن الکترون کاهش می یابد وبنابراین درهرگروه انرژی </a:t>
            </a:r>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الکترونخواهی از بالا به پائین </a:t>
            </a:r>
            <a:r>
              <a:rPr lang="fa-IR" sz="2800" dirty="0">
                <a:solidFill>
                  <a:srgbClr val="00B050"/>
                </a:solidFill>
                <a:latin typeface="Calibri" panose="020F0502020204030204"/>
                <a:cs typeface="Arial" panose="020B0604020202020204" pitchFamily="34" charset="0"/>
              </a:rPr>
              <a:t> کاهش می یابد.</a:t>
            </a:r>
          </a:p>
          <a:p>
            <a:pPr algn="just" rtl="1"/>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-روند تغییرات انرژی الکترونخواهی در هر دوره:</a:t>
            </a:r>
          </a:p>
          <a:p>
            <a:pPr algn="just" rtl="1"/>
            <a:r>
              <a:rPr lang="fa-IR" sz="2800" dirty="0">
                <a:solidFill>
                  <a:schemeClr val="accent6"/>
                </a:solidFill>
                <a:latin typeface="Calibri" panose="020F0502020204030204"/>
                <a:cs typeface="Arial" panose="020B0604020202020204" pitchFamily="34" charset="0"/>
              </a:rPr>
              <a:t>در هر دوره از چپ به راست با کاهش اندازه اتم و افزایش بار موثر هسته، نیروی جاذبه هسته بر الکترونهای بیرونی افزایش می یابد لذا بطور کلی از چپ به راست تمایل یک اتم به جذب الکترون  بیشتر می شود و بنابر این انرژی </a:t>
            </a:r>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الکترونخواهی</a:t>
            </a:r>
            <a:r>
              <a:rPr lang="fa-IR" sz="2800" dirty="0">
                <a:solidFill>
                  <a:schemeClr val="accent6"/>
                </a:solidFill>
                <a:latin typeface="Calibri" panose="020F0502020204030204"/>
                <a:cs typeface="Arial" panose="020B0604020202020204" pitchFamily="34" charset="0"/>
              </a:rPr>
              <a:t> افزایش می یابد. اما این روند کلی است و استثناهایی بین عناصر گروه های اول و دوم و بین گروه های چهارم(چهاردهم) وپنجم( پانزدهم) وجود دارد.  </a:t>
            </a:r>
            <a:endPar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endParaRPr>
          </a:p>
        </p:txBody>
      </p:sp>
      <p:pic>
        <p:nvPicPr>
          <p:cNvPr id="7" name="Picture 6">
            <a:extLst>
              <a:ext uri="{FF2B5EF4-FFF2-40B4-BE49-F238E27FC236}">
                <a16:creationId xmlns:a16="http://schemas.microsoft.com/office/drawing/2014/main" id="{1FC4AA35-62BD-46F1-E43B-1ABB73E9076D}"/>
              </a:ext>
            </a:extLst>
          </p:cNvPr>
          <p:cNvPicPr>
            <a:picLocks noChangeAspect="1"/>
          </p:cNvPicPr>
          <p:nvPr/>
        </p:nvPicPr>
        <p:blipFill>
          <a:blip r:embed="rId2"/>
          <a:stretch>
            <a:fillRect/>
          </a:stretch>
        </p:blipFill>
        <p:spPr>
          <a:xfrm>
            <a:off x="259829" y="1499127"/>
            <a:ext cx="3585172" cy="651850"/>
          </a:xfrm>
          <a:prstGeom prst="rect">
            <a:avLst/>
          </a:prstGeom>
        </p:spPr>
      </p:pic>
    </p:spTree>
    <p:extLst>
      <p:ext uri="{BB962C8B-B14F-4D97-AF65-F5344CB8AC3E}">
        <p14:creationId xmlns:p14="http://schemas.microsoft.com/office/powerpoint/2010/main" val="34995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3" y="2315497"/>
            <a:ext cx="11996057" cy="2215991"/>
          </a:xfrm>
          <a:prstGeom prst="rect">
            <a:avLst/>
          </a:prstGeom>
        </p:spPr>
        <p:txBody>
          <a:bodyPr wrap="square">
            <a:spAutoFit/>
          </a:bodyPr>
          <a:lstStyle/>
          <a:p>
            <a:pPr algn="r" rtl="1"/>
            <a:r>
              <a:rPr lang="fa-IR" sz="2400" dirty="0"/>
              <a:t>فرکانس نور و فرکانس آستانه (</a:t>
            </a:r>
            <a:r>
              <a:rPr lang="en-US" sz="2400" dirty="0"/>
              <a:t>    </a:t>
            </a:r>
            <a:r>
              <a:rPr lang="fa-IR" sz="2400" dirty="0"/>
              <a:t> )</a:t>
            </a:r>
            <a:endParaRPr lang="en-US" sz="2400" dirty="0"/>
          </a:p>
          <a:p>
            <a:pPr algn="r" rtl="1"/>
            <a:r>
              <a:rPr lang="el-GR" sz="2400" dirty="0"/>
              <a:t> </a:t>
            </a:r>
            <a:r>
              <a:rPr lang="fa-IR" sz="2400" dirty="0"/>
              <a:t>ما می‌توانیم نور برخوردی به سطح را به صورت جریانی از فوتون‌ها در نظر بگیریم، به نحوی که انرژی آن‌ها متناسب با فرکانس نور برخوردی باشد. هنگامی که یک فوتون به یک سطح فلزی برخورد می‌کند، انرژی فوتون توسط الکترون‌های سطح جذب می‌شود. تصویر ارائه شده در پایین، انرژی جنبشی الکترون‌های آزاد شده را بر حسب فرکانس نور ورودی نشان می‌دهد.</a:t>
            </a:r>
          </a:p>
          <a:p>
            <a:pPr algn="r" rtl="1"/>
            <a:endParaRPr lang="fa-IR" dirty="0"/>
          </a:p>
        </p:txBody>
      </p:sp>
      <p:pic>
        <p:nvPicPr>
          <p:cNvPr id="3" name="Picture 2"/>
          <p:cNvPicPr>
            <a:picLocks noChangeAspect="1"/>
          </p:cNvPicPr>
          <p:nvPr/>
        </p:nvPicPr>
        <p:blipFill>
          <a:blip r:embed="rId2"/>
          <a:stretch>
            <a:fillRect/>
          </a:stretch>
        </p:blipFill>
        <p:spPr>
          <a:xfrm>
            <a:off x="758507" y="3860499"/>
            <a:ext cx="6638925" cy="1676400"/>
          </a:xfrm>
          <a:prstGeom prst="rect">
            <a:avLst/>
          </a:prstGeom>
        </p:spPr>
      </p:pic>
      <p:sp>
        <p:nvSpPr>
          <p:cNvPr id="4" name="Rectangle 3"/>
          <p:cNvSpPr/>
          <p:nvPr/>
        </p:nvSpPr>
        <p:spPr>
          <a:xfrm>
            <a:off x="446314" y="5536899"/>
            <a:ext cx="11745686" cy="1200329"/>
          </a:xfrm>
          <a:prstGeom prst="rect">
            <a:avLst/>
          </a:prstGeom>
        </p:spPr>
        <p:txBody>
          <a:bodyPr wrap="square">
            <a:spAutoFit/>
          </a:bodyPr>
          <a:lstStyle/>
          <a:p>
            <a:pPr algn="r" rtl="1"/>
            <a:r>
              <a:rPr lang="fa-IR" sz="2400" dirty="0"/>
              <a:t>توجه داشته باشید که در تصویر بالا بیشترین فرکانس را نور آبی و کم‌ترین فرکانس را نور قرمز دارد. دانشمندان در آزمایشاتی که انجام دادند، مشاهده کردند که فارغ از دامنه نور ورودی به سطح‌، اگر فرکانس نور از عدد معینی (</a:t>
            </a:r>
          </a:p>
          <a:p>
            <a:pPr algn="r" rtl="1"/>
            <a:r>
              <a:rPr lang="en-US" sz="2400" dirty="0"/>
              <a:t>(</a:t>
            </a:r>
            <a:r>
              <a:rPr lang="fa-IR" sz="2400" dirty="0"/>
              <a:t>کم‌تر باشد، دیگر الکترونی از سطح جدا نخواهد شد. </a:t>
            </a:r>
            <a:r>
              <a:rPr lang="en-US" sz="2400" dirty="0"/>
              <a:t>     </a:t>
            </a:r>
            <a:r>
              <a:rPr lang="el-GR" sz="2400" dirty="0"/>
              <a:t> </a:t>
            </a:r>
            <a:r>
              <a:rPr lang="fa-IR" sz="2400" dirty="0"/>
              <a:t>را فرکانس آستانه می‌نامند.</a:t>
            </a:r>
            <a:endParaRPr lang="en-US" sz="2400" dirty="0"/>
          </a:p>
        </p:txBody>
      </p:sp>
      <p:pic>
        <p:nvPicPr>
          <p:cNvPr id="5" name="Picture 4"/>
          <p:cNvPicPr>
            <a:picLocks noChangeAspect="1"/>
          </p:cNvPicPr>
          <p:nvPr/>
        </p:nvPicPr>
        <p:blipFill>
          <a:blip r:embed="rId3"/>
          <a:stretch>
            <a:fillRect/>
          </a:stretch>
        </p:blipFill>
        <p:spPr>
          <a:xfrm>
            <a:off x="6475253" y="6282006"/>
            <a:ext cx="313144" cy="385000"/>
          </a:xfrm>
          <a:prstGeom prst="rect">
            <a:avLst/>
          </a:prstGeom>
        </p:spPr>
      </p:pic>
      <p:pic>
        <p:nvPicPr>
          <p:cNvPr id="6" name="Picture 5"/>
          <p:cNvPicPr>
            <a:picLocks noChangeAspect="1"/>
          </p:cNvPicPr>
          <p:nvPr/>
        </p:nvPicPr>
        <p:blipFill>
          <a:blip r:embed="rId3"/>
          <a:stretch>
            <a:fillRect/>
          </a:stretch>
        </p:blipFill>
        <p:spPr>
          <a:xfrm>
            <a:off x="758507" y="5944563"/>
            <a:ext cx="313144" cy="385000"/>
          </a:xfrm>
          <a:prstGeom prst="rect">
            <a:avLst/>
          </a:prstGeom>
        </p:spPr>
      </p:pic>
      <p:pic>
        <p:nvPicPr>
          <p:cNvPr id="7" name="Picture 6"/>
          <p:cNvPicPr>
            <a:picLocks noChangeAspect="1"/>
          </p:cNvPicPr>
          <p:nvPr/>
        </p:nvPicPr>
        <p:blipFill>
          <a:blip r:embed="rId3"/>
          <a:stretch>
            <a:fillRect/>
          </a:stretch>
        </p:blipFill>
        <p:spPr>
          <a:xfrm>
            <a:off x="8726171" y="2315497"/>
            <a:ext cx="313144" cy="385000"/>
          </a:xfrm>
          <a:prstGeom prst="rect">
            <a:avLst/>
          </a:prstGeom>
        </p:spPr>
      </p:pic>
      <p:pic>
        <p:nvPicPr>
          <p:cNvPr id="8" name="Picture 7"/>
          <p:cNvPicPr>
            <a:picLocks noChangeAspect="1"/>
          </p:cNvPicPr>
          <p:nvPr/>
        </p:nvPicPr>
        <p:blipFill>
          <a:blip r:embed="rId4"/>
          <a:stretch>
            <a:fillRect/>
          </a:stretch>
        </p:blipFill>
        <p:spPr>
          <a:xfrm>
            <a:off x="758507" y="0"/>
            <a:ext cx="3552189" cy="2433006"/>
          </a:xfrm>
          <a:prstGeom prst="rect">
            <a:avLst/>
          </a:prstGeom>
        </p:spPr>
      </p:pic>
      <p:sp>
        <p:nvSpPr>
          <p:cNvPr id="9" name="Rectangle 8"/>
          <p:cNvSpPr/>
          <p:nvPr/>
        </p:nvSpPr>
        <p:spPr>
          <a:xfrm>
            <a:off x="5678171" y="5318331"/>
            <a:ext cx="6096000" cy="369332"/>
          </a:xfrm>
          <a:prstGeom prst="rect">
            <a:avLst/>
          </a:prstGeom>
        </p:spPr>
        <p:txBody>
          <a:bodyPr>
            <a:spAutoFit/>
          </a:bodyPr>
          <a:lstStyle/>
          <a:p>
            <a:pPr algn="r" rtl="1"/>
            <a:endParaRPr lang="en-US" dirty="0"/>
          </a:p>
        </p:txBody>
      </p:sp>
      <p:sp>
        <p:nvSpPr>
          <p:cNvPr id="10" name="Rectangle 9"/>
          <p:cNvSpPr/>
          <p:nvPr/>
        </p:nvSpPr>
        <p:spPr>
          <a:xfrm>
            <a:off x="5355546" y="492306"/>
            <a:ext cx="6096000" cy="830997"/>
          </a:xfrm>
          <a:prstGeom prst="rect">
            <a:avLst/>
          </a:prstGeom>
        </p:spPr>
        <p:txBody>
          <a:bodyPr>
            <a:spAutoFit/>
          </a:bodyPr>
          <a:lstStyle/>
          <a:p>
            <a:pPr algn="r" rtl="1"/>
            <a:r>
              <a:rPr lang="fa-IR" sz="2400" dirty="0"/>
              <a:t>انرژی نور در بسته‌هایی به نام فوتون نهفته است. انرژی فوتون طبق رابطه انرژی پلانک وابسته به طول موج است.</a:t>
            </a:r>
            <a:endParaRPr lang="en-US" sz="2400" dirty="0"/>
          </a:p>
        </p:txBody>
      </p:sp>
      <p:pic>
        <p:nvPicPr>
          <p:cNvPr id="11" name="Picture 10"/>
          <p:cNvPicPr>
            <a:picLocks noChangeAspect="1"/>
          </p:cNvPicPr>
          <p:nvPr/>
        </p:nvPicPr>
        <p:blipFill>
          <a:blip r:embed="rId5"/>
          <a:stretch>
            <a:fillRect/>
          </a:stretch>
        </p:blipFill>
        <p:spPr>
          <a:xfrm>
            <a:off x="5155354" y="1557282"/>
            <a:ext cx="2639797" cy="701101"/>
          </a:xfrm>
          <a:prstGeom prst="rect">
            <a:avLst/>
          </a:prstGeom>
        </p:spPr>
      </p:pic>
    </p:spTree>
    <p:extLst>
      <p:ext uri="{BB962C8B-B14F-4D97-AF65-F5344CB8AC3E}">
        <p14:creationId xmlns:p14="http://schemas.microsoft.com/office/powerpoint/2010/main" val="363608089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EFACED8-F59D-73B8-465B-FBAB27332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169" y="461963"/>
            <a:ext cx="9714470" cy="66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517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FF0341-0E83-374C-E1B0-D99C5173F77D}"/>
              </a:ext>
            </a:extLst>
          </p:cNvPr>
          <p:cNvPicPr>
            <a:picLocks noChangeAspect="1"/>
          </p:cNvPicPr>
          <p:nvPr/>
        </p:nvPicPr>
        <p:blipFill>
          <a:blip r:embed="rId2"/>
          <a:stretch>
            <a:fillRect/>
          </a:stretch>
        </p:blipFill>
        <p:spPr>
          <a:xfrm>
            <a:off x="394840" y="-359764"/>
            <a:ext cx="11800495" cy="7330190"/>
          </a:xfrm>
          <a:prstGeom prst="rect">
            <a:avLst/>
          </a:prstGeom>
        </p:spPr>
      </p:pic>
    </p:spTree>
    <p:extLst>
      <p:ext uri="{BB962C8B-B14F-4D97-AF65-F5344CB8AC3E}">
        <p14:creationId xmlns:p14="http://schemas.microsoft.com/office/powerpoint/2010/main" val="346436716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9CD936-3DDD-96CE-58AE-464839B4F3B7}"/>
              </a:ext>
            </a:extLst>
          </p:cNvPr>
          <p:cNvPicPr>
            <a:picLocks noChangeAspect="1"/>
          </p:cNvPicPr>
          <p:nvPr/>
        </p:nvPicPr>
        <p:blipFill>
          <a:blip r:embed="rId2"/>
          <a:stretch>
            <a:fillRect/>
          </a:stretch>
        </p:blipFill>
        <p:spPr>
          <a:xfrm>
            <a:off x="119922" y="2619375"/>
            <a:ext cx="11439525" cy="1619250"/>
          </a:xfrm>
          <a:prstGeom prst="rect">
            <a:avLst/>
          </a:prstGeom>
        </p:spPr>
      </p:pic>
      <p:pic>
        <p:nvPicPr>
          <p:cNvPr id="5" name="Picture 4">
            <a:extLst>
              <a:ext uri="{FF2B5EF4-FFF2-40B4-BE49-F238E27FC236}">
                <a16:creationId xmlns:a16="http://schemas.microsoft.com/office/drawing/2014/main" id="{3C3F7D24-8A8A-7A21-F8F3-61B264085E6B}"/>
              </a:ext>
            </a:extLst>
          </p:cNvPr>
          <p:cNvPicPr>
            <a:picLocks noChangeAspect="1"/>
          </p:cNvPicPr>
          <p:nvPr/>
        </p:nvPicPr>
        <p:blipFill>
          <a:blip r:embed="rId3"/>
          <a:stretch>
            <a:fillRect/>
          </a:stretch>
        </p:blipFill>
        <p:spPr>
          <a:xfrm>
            <a:off x="315495" y="959371"/>
            <a:ext cx="10391775" cy="1371600"/>
          </a:xfrm>
          <a:prstGeom prst="rect">
            <a:avLst/>
          </a:prstGeom>
        </p:spPr>
      </p:pic>
      <p:sp>
        <p:nvSpPr>
          <p:cNvPr id="9" name="TextBox 8">
            <a:extLst>
              <a:ext uri="{FF2B5EF4-FFF2-40B4-BE49-F238E27FC236}">
                <a16:creationId xmlns:a16="http://schemas.microsoft.com/office/drawing/2014/main" id="{CFC2CB67-66FA-2BFC-FD0D-6A607C2A008C}"/>
              </a:ext>
            </a:extLst>
          </p:cNvPr>
          <p:cNvSpPr txBox="1"/>
          <p:nvPr/>
        </p:nvSpPr>
        <p:spPr>
          <a:xfrm>
            <a:off x="0" y="4238625"/>
            <a:ext cx="12192000" cy="1815882"/>
          </a:xfrm>
          <a:prstGeom prst="rect">
            <a:avLst/>
          </a:prstGeom>
          <a:noFill/>
        </p:spPr>
        <p:txBody>
          <a:bodyPr wrap="square">
            <a:spAutoFit/>
          </a:bodyPr>
          <a:lstStyle/>
          <a:p>
            <a:pPr lvl="0" algn="just" rtl="1">
              <a:defRPr/>
            </a:pPr>
            <a:r>
              <a:rPr lang="fa-IR" sz="2800" dirty="0">
                <a:solidFill>
                  <a:schemeClr val="tx2"/>
                </a:solidFill>
              </a:rPr>
              <a:t>اتم کربن در اثر گرفتن الکترون به حالت تقارن کروی نیمه پراوربیتالی می رسد و لذا تمایل بیشتری به گرفتن الکترون دارد وبا گرفتن الکترون انرژی بیشتری آزاد می شود اما </a:t>
            </a:r>
            <a:r>
              <a:rPr kumimoji="0" lang="fa-IR" sz="2800" b="0" i="0" u="none" strike="noStrike" kern="1200" cap="none" spc="0" normalizeH="0" baseline="0" noProof="0" dirty="0">
                <a:ln>
                  <a:noFill/>
                </a:ln>
                <a:solidFill>
                  <a:schemeClr val="tx2"/>
                </a:solidFill>
                <a:effectLst/>
                <a:uLnTx/>
                <a:uFillTx/>
                <a:latin typeface="Calibri" panose="020F0502020204030204"/>
                <a:ea typeface="+mn-ea"/>
                <a:cs typeface="Arial" panose="020B0604020202020204" pitchFamily="34" charset="0"/>
              </a:rPr>
              <a:t>اتم نیتروژن در اثر گرفتن الکترون تقارن کروی اوربیتالی نیمه پرخود را از دست می دهد و لذا تمایل کمتری به گرفتن الکترون دارد و انرژی کمتری آزاد می شود.</a:t>
            </a:r>
          </a:p>
        </p:txBody>
      </p:sp>
    </p:spTree>
    <p:extLst>
      <p:ext uri="{BB962C8B-B14F-4D97-AF65-F5344CB8AC3E}">
        <p14:creationId xmlns:p14="http://schemas.microsoft.com/office/powerpoint/2010/main" val="115346128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94BFA-C5B6-254A-8989-5D8DD71C9E73}"/>
              </a:ext>
            </a:extLst>
          </p:cNvPr>
          <p:cNvPicPr>
            <a:picLocks noChangeAspect="1"/>
          </p:cNvPicPr>
          <p:nvPr/>
        </p:nvPicPr>
        <p:blipFill>
          <a:blip r:embed="rId2"/>
          <a:stretch>
            <a:fillRect/>
          </a:stretch>
        </p:blipFill>
        <p:spPr>
          <a:xfrm>
            <a:off x="390525" y="2600325"/>
            <a:ext cx="11410950" cy="1657350"/>
          </a:xfrm>
          <a:prstGeom prst="rect">
            <a:avLst/>
          </a:prstGeom>
        </p:spPr>
      </p:pic>
    </p:spTree>
    <p:extLst>
      <p:ext uri="{BB962C8B-B14F-4D97-AF65-F5344CB8AC3E}">
        <p14:creationId xmlns:p14="http://schemas.microsoft.com/office/powerpoint/2010/main" val="225130273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CABEA9-B9A7-6F2B-785B-9B5DFC05E8CC}"/>
              </a:ext>
            </a:extLst>
          </p:cNvPr>
          <p:cNvSpPr txBox="1"/>
          <p:nvPr/>
        </p:nvSpPr>
        <p:spPr>
          <a:xfrm>
            <a:off x="1545859" y="1980695"/>
            <a:ext cx="10193310" cy="3416320"/>
          </a:xfrm>
          <a:prstGeom prst="rect">
            <a:avLst/>
          </a:prstGeom>
          <a:noFill/>
        </p:spPr>
        <p:txBody>
          <a:bodyPr wrap="square">
            <a:spAutoFit/>
          </a:bodyPr>
          <a:lstStyle/>
          <a:p>
            <a:r>
              <a:rPr lang="en-US" sz="3600" dirty="0"/>
              <a:t>The first electron affinities of the group 7 elements</a:t>
            </a:r>
          </a:p>
          <a:p>
            <a:endParaRPr lang="en-US" sz="3600" dirty="0"/>
          </a:p>
          <a:p>
            <a:r>
              <a:rPr lang="en-US" sz="3600" dirty="0">
                <a:solidFill>
                  <a:srgbClr val="FF0000"/>
                </a:solidFill>
              </a:rPr>
              <a:t>F		-328 kJ mol-1</a:t>
            </a:r>
          </a:p>
          <a:p>
            <a:r>
              <a:rPr lang="en-US" sz="3600" dirty="0">
                <a:solidFill>
                  <a:srgbClr val="FF0000"/>
                </a:solidFill>
              </a:rPr>
              <a:t>Cl		-349 kJ mol-1</a:t>
            </a:r>
          </a:p>
          <a:p>
            <a:r>
              <a:rPr lang="en-US" sz="3600" dirty="0"/>
              <a:t>Br		-324 kJ mol-1</a:t>
            </a:r>
          </a:p>
          <a:p>
            <a:r>
              <a:rPr lang="en-US" sz="3600" dirty="0"/>
              <a:t>I		-295 kJ mol-1</a:t>
            </a:r>
          </a:p>
        </p:txBody>
      </p:sp>
      <p:sp>
        <p:nvSpPr>
          <p:cNvPr id="3" name="TextBox 2">
            <a:extLst>
              <a:ext uri="{FF2B5EF4-FFF2-40B4-BE49-F238E27FC236}">
                <a16:creationId xmlns:a16="http://schemas.microsoft.com/office/drawing/2014/main" id="{7C8B61AF-6A27-A70B-19EA-2AA35A131B5F}"/>
              </a:ext>
            </a:extLst>
          </p:cNvPr>
          <p:cNvSpPr txBox="1"/>
          <p:nvPr/>
        </p:nvSpPr>
        <p:spPr>
          <a:xfrm>
            <a:off x="1264794" y="737229"/>
            <a:ext cx="10474375" cy="523220"/>
          </a:xfrm>
          <a:prstGeom prst="rect">
            <a:avLst/>
          </a:prstGeom>
          <a:noFill/>
        </p:spPr>
        <p:txBody>
          <a:bodyPr wrap="square">
            <a:spAutoFit/>
          </a:bodyPr>
          <a:lstStyle/>
          <a:p>
            <a:pPr algn="r" rtl="1"/>
            <a:r>
              <a:rPr lang="fa-IR" sz="2800" dirty="0"/>
              <a:t>چرا برخلاف انتظار انرژی الکترونخواهی  فلوئور کمتر از کلر است؟</a:t>
            </a:r>
            <a:endParaRPr lang="en-US" sz="2800" dirty="0"/>
          </a:p>
        </p:txBody>
      </p:sp>
    </p:spTree>
    <p:extLst>
      <p:ext uri="{BB962C8B-B14F-4D97-AF65-F5344CB8AC3E}">
        <p14:creationId xmlns:p14="http://schemas.microsoft.com/office/powerpoint/2010/main" val="350754545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93FB6C-C3F5-A028-CD85-E9847904C787}"/>
              </a:ext>
            </a:extLst>
          </p:cNvPr>
          <p:cNvSpPr txBox="1"/>
          <p:nvPr/>
        </p:nvSpPr>
        <p:spPr>
          <a:xfrm>
            <a:off x="449704" y="2890391"/>
            <a:ext cx="9020330" cy="1077218"/>
          </a:xfrm>
          <a:prstGeom prst="rect">
            <a:avLst/>
          </a:prstGeom>
          <a:noFill/>
        </p:spPr>
        <p:txBody>
          <a:bodyPr wrap="square">
            <a:spAutoFit/>
          </a:bodyPr>
          <a:lstStyle/>
          <a:p>
            <a:r>
              <a:rPr lang="pt-BR" sz="3200" dirty="0"/>
              <a:t>O(g) + e-    O-(g)	1st EA = -142 kJ mol-1</a:t>
            </a:r>
          </a:p>
          <a:p>
            <a:r>
              <a:rPr lang="pt-BR" sz="3200" dirty="0"/>
              <a:t>O-(g) + e-    O2-(g)	2nd EA = +844 kJ mol-1</a:t>
            </a:r>
          </a:p>
        </p:txBody>
      </p:sp>
      <p:sp>
        <p:nvSpPr>
          <p:cNvPr id="10" name="TextBox 9">
            <a:extLst>
              <a:ext uri="{FF2B5EF4-FFF2-40B4-BE49-F238E27FC236}">
                <a16:creationId xmlns:a16="http://schemas.microsoft.com/office/drawing/2014/main" id="{18F9A137-8622-4EB6-F5A6-69566377FD20}"/>
              </a:ext>
            </a:extLst>
          </p:cNvPr>
          <p:cNvSpPr txBox="1"/>
          <p:nvPr/>
        </p:nvSpPr>
        <p:spPr>
          <a:xfrm>
            <a:off x="1482150" y="1801532"/>
            <a:ext cx="6093500" cy="584775"/>
          </a:xfrm>
          <a:prstGeom prst="rect">
            <a:avLst/>
          </a:prstGeom>
          <a:noFill/>
        </p:spPr>
        <p:txBody>
          <a:bodyPr wrap="square">
            <a:spAutoFit/>
          </a:bodyPr>
          <a:lstStyle/>
          <a:p>
            <a:r>
              <a:rPr lang="en-US" sz="3200" dirty="0"/>
              <a:t>X-(g) + e-    X2-(g)</a:t>
            </a:r>
          </a:p>
        </p:txBody>
      </p:sp>
      <p:sp>
        <p:nvSpPr>
          <p:cNvPr id="3" name="TextBox 2">
            <a:extLst>
              <a:ext uri="{FF2B5EF4-FFF2-40B4-BE49-F238E27FC236}">
                <a16:creationId xmlns:a16="http://schemas.microsoft.com/office/drawing/2014/main" id="{94ECD03A-7E91-D4D8-C475-1B35193D5695}"/>
              </a:ext>
            </a:extLst>
          </p:cNvPr>
          <p:cNvSpPr txBox="1"/>
          <p:nvPr/>
        </p:nvSpPr>
        <p:spPr>
          <a:xfrm>
            <a:off x="284813" y="392455"/>
            <a:ext cx="10343204" cy="523220"/>
          </a:xfrm>
          <a:prstGeom prst="rect">
            <a:avLst/>
          </a:prstGeom>
          <a:noFill/>
        </p:spPr>
        <p:txBody>
          <a:bodyPr wrap="square">
            <a:spAutoFit/>
          </a:bodyPr>
          <a:lstStyle/>
          <a:p>
            <a:pPr algn="r" rtl="1"/>
            <a:r>
              <a:rPr lang="fa-IR" sz="2800" dirty="0"/>
              <a:t>دومین الکترونخواهی هرعنصر نسبت به اولین الکترونخواهی  آن چگونه است</a:t>
            </a:r>
            <a:r>
              <a:rPr lang="fa-IR" sz="1800" dirty="0"/>
              <a:t>؟</a:t>
            </a:r>
            <a:endParaRPr lang="en-US" sz="1800" dirty="0"/>
          </a:p>
        </p:txBody>
      </p:sp>
    </p:spTree>
    <p:extLst>
      <p:ext uri="{BB962C8B-B14F-4D97-AF65-F5344CB8AC3E}">
        <p14:creationId xmlns:p14="http://schemas.microsoft.com/office/powerpoint/2010/main" val="18795656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4436" y="0"/>
            <a:ext cx="9785268" cy="369332"/>
          </a:xfrm>
          <a:prstGeom prst="rect">
            <a:avLst/>
          </a:prstGeom>
        </p:spPr>
        <p:txBody>
          <a:bodyPr wrap="square">
            <a:spAutoFit/>
          </a:bodyPr>
          <a:lstStyle/>
          <a:p>
            <a:pPr algn="r" rtl="1"/>
            <a:r>
              <a:rPr lang="fa-IR" b="1" dirty="0">
                <a:solidFill>
                  <a:schemeClr val="accent1"/>
                </a:solidFill>
                <a:latin typeface="Calibri" panose="020F0502020204030204" pitchFamily="34" charset="0"/>
                <a:cs typeface="B Nazanin" panose="00000400000000000000" pitchFamily="2" charset="-78"/>
              </a:rPr>
              <a:t>اثر </a:t>
            </a:r>
            <a:r>
              <a:rPr lang="en-US" b="1" i="1" dirty="0">
                <a:solidFill>
                  <a:schemeClr val="accent1"/>
                </a:solidFill>
                <a:latin typeface="Times New Roman" panose="02020603050405020304" pitchFamily="18" charset="0"/>
              </a:rPr>
              <a:t>d</a:t>
            </a:r>
            <a:r>
              <a:rPr lang="en-US" b="1" dirty="0">
                <a:solidFill>
                  <a:schemeClr val="accent1"/>
                </a:solidFill>
                <a:latin typeface="Calibri" panose="020F0502020204030204" pitchFamily="34" charset="0"/>
                <a:cs typeface="B Nazanin" panose="00000400000000000000" pitchFamily="2" charset="-78"/>
              </a:rPr>
              <a:t> </a:t>
            </a:r>
            <a:r>
              <a:rPr lang="fa-IR" b="1" dirty="0">
                <a:solidFill>
                  <a:schemeClr val="accent1"/>
                </a:solidFill>
                <a:latin typeface="Calibri" panose="020F0502020204030204" pitchFamily="34" charset="0"/>
                <a:cs typeface="B Nazanin" panose="00000400000000000000" pitchFamily="2" charset="-78"/>
              </a:rPr>
              <a:t>و اثر </a:t>
            </a:r>
            <a:r>
              <a:rPr lang="en-US" b="1" i="1" dirty="0">
                <a:solidFill>
                  <a:schemeClr val="accent1"/>
                </a:solidFill>
                <a:latin typeface="Times New Roman" panose="02020603050405020304" pitchFamily="18" charset="0"/>
              </a:rPr>
              <a:t>f</a:t>
            </a:r>
            <a:r>
              <a:rPr lang="en-US" b="1" dirty="0">
                <a:solidFill>
                  <a:schemeClr val="accent1"/>
                </a:solidFill>
                <a:latin typeface="B Nazanin" panose="00000400000000000000" pitchFamily="2" charset="-78"/>
                <a:cs typeface="B Nazanin" panose="00000400000000000000" pitchFamily="2" charset="-78"/>
              </a:rPr>
              <a:t>  </a:t>
            </a:r>
            <a:r>
              <a:rPr lang="fa-IR" b="1" dirty="0">
                <a:solidFill>
                  <a:schemeClr val="accent1"/>
                </a:solidFill>
                <a:latin typeface="B Nazanin" panose="00000400000000000000" pitchFamily="2" charset="-78"/>
                <a:cs typeface="B Nazanin" panose="00000400000000000000" pitchFamily="2" charset="-78"/>
              </a:rPr>
              <a:t>یا انقباض اسکاندیدی و لانتانیدی (</a:t>
            </a:r>
            <a:r>
              <a:rPr lang="en-US" b="1" i="1" dirty="0" err="1">
                <a:solidFill>
                  <a:schemeClr val="accent1"/>
                </a:solidFill>
                <a:latin typeface="Times New Roman" panose="02020603050405020304" pitchFamily="18" charset="0"/>
              </a:rPr>
              <a:t>Scandide</a:t>
            </a:r>
            <a:r>
              <a:rPr lang="en-US" b="1" i="1" dirty="0">
                <a:solidFill>
                  <a:schemeClr val="accent1"/>
                </a:solidFill>
                <a:latin typeface="Times New Roman" panose="02020603050405020304" pitchFamily="18" charset="0"/>
              </a:rPr>
              <a:t> &amp; Lanthanide Contraction</a:t>
            </a:r>
            <a:r>
              <a:rPr lang="en-US" b="1" dirty="0">
                <a:solidFill>
                  <a:schemeClr val="accent1"/>
                </a:solidFill>
                <a:latin typeface="Calibri" panose="020F0502020204030204" pitchFamily="34" charset="0"/>
                <a:cs typeface="B Nazanin" panose="00000400000000000000" pitchFamily="2" charset="-78"/>
              </a:rPr>
              <a:t>)</a:t>
            </a:r>
            <a:endParaRPr lang="en-US" dirty="0">
              <a:solidFill>
                <a:schemeClr val="accent1"/>
              </a:solidFill>
            </a:endParaRPr>
          </a:p>
        </p:txBody>
      </p:sp>
      <p:sp>
        <p:nvSpPr>
          <p:cNvPr id="3" name="Rectangle 2"/>
          <p:cNvSpPr/>
          <p:nvPr/>
        </p:nvSpPr>
        <p:spPr>
          <a:xfrm>
            <a:off x="0" y="580533"/>
            <a:ext cx="11625943" cy="1754326"/>
          </a:xfrm>
          <a:prstGeom prst="rect">
            <a:avLst/>
          </a:prstGeom>
        </p:spPr>
        <p:txBody>
          <a:bodyPr wrap="square">
            <a:spAutoFit/>
          </a:bodyPr>
          <a:lstStyle/>
          <a:p>
            <a:pPr algn="r" rtl="1"/>
            <a:r>
              <a:rPr lang="fa-IR" dirty="0"/>
              <a:t>الكترون های زیر لایه ی </a:t>
            </a:r>
            <a:r>
              <a:rPr lang="en-US" dirty="0"/>
              <a:t>d </a:t>
            </a:r>
            <a:r>
              <a:rPr lang="fa-IR" dirty="0"/>
              <a:t>و </a:t>
            </a:r>
            <a:r>
              <a:rPr lang="en-US" dirty="0"/>
              <a:t>f </a:t>
            </a:r>
            <a:r>
              <a:rPr lang="fa-IR" dirty="0"/>
              <a:t>اثر حایل یا پوششی كمی دارند و به همین در هنگام پر شدن این زیر لایه ها بار مؤثر هسته بطور چشم گیری افزایش پیدا می كند. افزایش چشم گیر بار مؤثر هسته منجر به بروز بی قاعدگی هایی در روند تغییرات خواص تناوبی در عناصر بلافاصله بعد از پر شدن این زیرلایه ها برای اولین بار می شود. بعنوان مثال نخستین انرژی یونش، مجموع سه انرژی یونش اول و شعاعهای اتمی و یونی عناصر گروه بور را در نظر بگیرید:</a:t>
            </a:r>
          </a:p>
          <a:p>
            <a:pPr algn="r" rtl="1"/>
            <a:endParaRPr lang="fa-IR" dirty="0"/>
          </a:p>
          <a:p>
            <a:pPr algn="r" rtl="1"/>
            <a:endParaRPr lang="fa-IR" dirty="0"/>
          </a:p>
          <a:p>
            <a:pPr algn="r" rtl="1"/>
            <a:endParaRPr lang="en-US" dirty="0"/>
          </a:p>
        </p:txBody>
      </p:sp>
      <p:pic>
        <p:nvPicPr>
          <p:cNvPr id="10" name="Picture 9"/>
          <p:cNvPicPr>
            <a:picLocks noChangeAspect="1"/>
          </p:cNvPicPr>
          <p:nvPr/>
        </p:nvPicPr>
        <p:blipFill>
          <a:blip r:embed="rId2"/>
          <a:stretch>
            <a:fillRect/>
          </a:stretch>
        </p:blipFill>
        <p:spPr>
          <a:xfrm>
            <a:off x="0" y="1927654"/>
            <a:ext cx="6320068" cy="2782310"/>
          </a:xfrm>
          <a:prstGeom prst="rect">
            <a:avLst/>
          </a:prstGeom>
        </p:spPr>
      </p:pic>
      <p:sp>
        <p:nvSpPr>
          <p:cNvPr id="11" name="Rectangle 10"/>
          <p:cNvSpPr/>
          <p:nvPr/>
        </p:nvSpPr>
        <p:spPr>
          <a:xfrm>
            <a:off x="6425515" y="1521661"/>
            <a:ext cx="5200428" cy="5355312"/>
          </a:xfrm>
          <a:prstGeom prst="rect">
            <a:avLst/>
          </a:prstGeom>
        </p:spPr>
        <p:txBody>
          <a:bodyPr wrap="square">
            <a:spAutoFit/>
          </a:bodyPr>
          <a:lstStyle/>
          <a:p>
            <a:pPr algn="just" rtl="1"/>
            <a:r>
              <a:rPr lang="fa-IR" dirty="0">
                <a:solidFill>
                  <a:srgbClr val="000000"/>
                </a:solidFill>
                <a:latin typeface="Calibri" panose="020F0502020204030204" pitchFamily="34" charset="0"/>
                <a:cs typeface="B Nazanin" panose="00000400000000000000" pitchFamily="2" charset="-78"/>
              </a:rPr>
              <a:t>با وجود اینكه در گروه </a:t>
            </a:r>
            <a:r>
              <a:rPr lang="en-US" i="1" dirty="0">
                <a:solidFill>
                  <a:srgbClr val="000000"/>
                </a:solidFill>
                <a:latin typeface="Times New Roman" panose="02020603050405020304" pitchFamily="18" charset="0"/>
              </a:rPr>
              <a:t>IIIA</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عنصر </a:t>
            </a:r>
            <a:r>
              <a:rPr lang="en-US" i="1" dirty="0">
                <a:solidFill>
                  <a:srgbClr val="000000"/>
                </a:solidFill>
                <a:latin typeface="Times New Roman" panose="02020603050405020304" pitchFamily="18" charset="0"/>
              </a:rPr>
              <a:t>Ga</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پایین تر از عنصر </a:t>
            </a:r>
            <a:r>
              <a:rPr lang="en-US" i="1" dirty="0">
                <a:solidFill>
                  <a:srgbClr val="000000"/>
                </a:solidFill>
                <a:latin typeface="Times New Roman" panose="02020603050405020304" pitchFamily="18" charset="0"/>
              </a:rPr>
              <a:t>Al</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قرار دارد، انرژی یونش اول، مجموع سه انرژی یونش اول و شعاع اتمی </a:t>
            </a:r>
            <a:r>
              <a:rPr lang="en-US" i="1" dirty="0">
                <a:solidFill>
                  <a:srgbClr val="000000"/>
                </a:solidFill>
                <a:latin typeface="Times New Roman" panose="02020603050405020304" pitchFamily="18" charset="0"/>
              </a:rPr>
              <a:t>Ga</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برخلاف روند كلی ( کاهش انرژی یونش و افزایش شعاع از بالا به پایین در گروهها) به ترتیب بیشتر، بیشتر و كمتر از همانها برای </a:t>
            </a:r>
            <a:r>
              <a:rPr lang="en-US" i="1" dirty="0">
                <a:solidFill>
                  <a:srgbClr val="000000"/>
                </a:solidFill>
                <a:latin typeface="Times New Roman" panose="02020603050405020304" pitchFamily="18" charset="0"/>
              </a:rPr>
              <a:t>Al</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است. این مطلب به پر شدن زیر لایه ی </a:t>
            </a:r>
            <a:r>
              <a:rPr lang="en-US" i="1" dirty="0">
                <a:solidFill>
                  <a:srgbClr val="000000"/>
                </a:solidFill>
                <a:latin typeface="Times New Roman" panose="02020603050405020304" pitchFamily="18" charset="0"/>
              </a:rPr>
              <a:t>d</a:t>
            </a:r>
            <a:r>
              <a:rPr lang="en-US" dirty="0">
                <a:solidFill>
                  <a:srgbClr val="000000"/>
                </a:solidFill>
                <a:latin typeface="B Nazanin" panose="00000400000000000000" pitchFamily="2" charset="-78"/>
                <a:cs typeface="B Nazanin" panose="00000400000000000000" pitchFamily="2" charset="-78"/>
              </a:rPr>
              <a:t> </a:t>
            </a:r>
            <a:r>
              <a:rPr lang="fa-IR" dirty="0">
                <a:solidFill>
                  <a:srgbClr val="000000"/>
                </a:solidFill>
                <a:latin typeface="B Nazanin" panose="00000400000000000000" pitchFamily="2" charset="-78"/>
                <a:cs typeface="B Nazanin" panose="00000400000000000000" pitchFamily="2" charset="-78"/>
              </a:rPr>
              <a:t>و افزایش بار موثر هسته ناشی از آن برای اولین بار که اثر </a:t>
            </a:r>
            <a:r>
              <a:rPr lang="en-US" i="1" dirty="0">
                <a:solidFill>
                  <a:srgbClr val="000000"/>
                </a:solidFill>
                <a:latin typeface="Times New Roman" panose="02020603050405020304" pitchFamily="18" charset="0"/>
              </a:rPr>
              <a:t>d</a:t>
            </a:r>
            <a:r>
              <a:rPr lang="en-US" dirty="0">
                <a:solidFill>
                  <a:srgbClr val="000000"/>
                </a:solidFill>
                <a:latin typeface="B Nazanin" panose="00000400000000000000" pitchFamily="2" charset="-78"/>
                <a:cs typeface="B Nazanin" panose="00000400000000000000" pitchFamily="2" charset="-78"/>
              </a:rPr>
              <a:t> </a:t>
            </a:r>
            <a:r>
              <a:rPr lang="fa-IR" dirty="0">
                <a:solidFill>
                  <a:srgbClr val="000000"/>
                </a:solidFill>
                <a:latin typeface="B Nazanin" panose="00000400000000000000" pitchFamily="2" charset="-78"/>
                <a:cs typeface="B Nazanin" panose="00000400000000000000" pitchFamily="2" charset="-78"/>
              </a:rPr>
              <a:t>یا</a:t>
            </a:r>
            <a:r>
              <a:rPr lang="fa-IR" b="1" dirty="0">
                <a:solidFill>
                  <a:srgbClr val="000000"/>
                </a:solidFill>
                <a:latin typeface="B Nazanin" panose="00000400000000000000" pitchFamily="2" charset="-78"/>
                <a:cs typeface="B Nazanin" panose="00000400000000000000" pitchFamily="2" charset="-78"/>
              </a:rPr>
              <a:t> </a:t>
            </a:r>
            <a:r>
              <a:rPr lang="fa-IR" dirty="0">
                <a:solidFill>
                  <a:srgbClr val="000000"/>
                </a:solidFill>
                <a:latin typeface="B Nazanin" panose="00000400000000000000" pitchFamily="2" charset="-78"/>
                <a:cs typeface="B Nazanin" panose="00000400000000000000" pitchFamily="2" charset="-78"/>
              </a:rPr>
              <a:t>انقباض اسکاندیدی (</a:t>
            </a:r>
            <a:r>
              <a:rPr lang="en-US" i="1" dirty="0">
                <a:solidFill>
                  <a:srgbClr val="000000"/>
                </a:solidFill>
                <a:latin typeface="Times New Roman" panose="02020603050405020304" pitchFamily="18" charset="0"/>
              </a:rPr>
              <a:t>d-block Contraction or </a:t>
            </a:r>
            <a:r>
              <a:rPr lang="en-US" i="1" dirty="0" err="1">
                <a:solidFill>
                  <a:srgbClr val="000000"/>
                </a:solidFill>
                <a:latin typeface="Times New Roman" panose="02020603050405020304" pitchFamily="18" charset="0"/>
              </a:rPr>
              <a:t>Scandide</a:t>
            </a:r>
            <a:r>
              <a:rPr lang="en-US" i="1" dirty="0">
                <a:solidFill>
                  <a:srgbClr val="000000"/>
                </a:solidFill>
                <a:latin typeface="Times New Roman" panose="02020603050405020304" pitchFamily="18" charset="0"/>
              </a:rPr>
              <a:t> Contraction</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نامیده می شود،</a:t>
            </a:r>
            <a:r>
              <a:rPr lang="fa-IR" b="1" dirty="0">
                <a:solidFill>
                  <a:srgbClr val="000000"/>
                </a:solidFill>
                <a:latin typeface="Calibri" panose="020F0502020204030204" pitchFamily="34" charset="0"/>
                <a:cs typeface="Times New Roman" panose="02020603050405020304" pitchFamily="18" charset="0"/>
              </a:rPr>
              <a:t> </a:t>
            </a:r>
            <a:r>
              <a:rPr lang="fa-IR" dirty="0">
                <a:solidFill>
                  <a:srgbClr val="000000"/>
                </a:solidFill>
                <a:latin typeface="Calibri" panose="020F0502020204030204" pitchFamily="34" charset="0"/>
                <a:cs typeface="B Nazanin" panose="00000400000000000000" pitchFamily="2" charset="-78"/>
              </a:rPr>
              <a:t>نسبت داده می شود. بعبارتی گالیم که بعد از پر شدن زیر لایه ی </a:t>
            </a:r>
            <a:r>
              <a:rPr lang="en-US" i="1" dirty="0">
                <a:solidFill>
                  <a:srgbClr val="000000"/>
                </a:solidFill>
                <a:latin typeface="Times New Roman" panose="02020603050405020304" pitchFamily="18" charset="0"/>
              </a:rPr>
              <a:t>d</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برای اولین بار قرار دارد، افزایش بار موثر هسته ناشی از آن را تجربه می کند، درحالیکه قبل از همگروه بالایی آن ( یعنی آلومینیوم) پر شدن زیر لایه ی </a:t>
            </a:r>
            <a:r>
              <a:rPr lang="en-US" i="1" dirty="0">
                <a:solidFill>
                  <a:srgbClr val="000000"/>
                </a:solidFill>
                <a:latin typeface="Times New Roman" panose="02020603050405020304" pitchFamily="18" charset="0"/>
              </a:rPr>
              <a:t>d</a:t>
            </a:r>
            <a:r>
              <a:rPr lang="en-US" dirty="0">
                <a:solidFill>
                  <a:srgbClr val="000000"/>
                </a:solidFill>
                <a:latin typeface="B Nazanin" panose="00000400000000000000" pitchFamily="2" charset="-78"/>
                <a:cs typeface="B Nazanin" panose="00000400000000000000" pitchFamily="2" charset="-78"/>
              </a:rPr>
              <a:t> </a:t>
            </a:r>
            <a:r>
              <a:rPr lang="fa-IR" dirty="0">
                <a:solidFill>
                  <a:srgbClr val="000000"/>
                </a:solidFill>
                <a:latin typeface="B Nazanin" panose="00000400000000000000" pitchFamily="2" charset="-78"/>
                <a:cs typeface="B Nazanin" panose="00000400000000000000" pitchFamily="2" charset="-78"/>
              </a:rPr>
              <a:t>و افزایش بار موثر هسته ناشی از آن وجود ندارد. از این رو گالیم در مقایسه با آلومینیوم بار موثر هسته بیشتری دارد که منجر به انرژی یونش بیشتر و شعاع اتمی کمتر گالیم می شود.</a:t>
            </a:r>
            <a:endParaRPr lang="fa-IR" sz="1400" dirty="0">
              <a:solidFill>
                <a:srgbClr val="000000"/>
              </a:solidFill>
              <a:latin typeface="Calibri" panose="020F0502020204030204" pitchFamily="34" charset="0"/>
            </a:endParaRPr>
          </a:p>
          <a:p>
            <a:pPr algn="just" rtl="1"/>
            <a:r>
              <a:rPr lang="fa-IR" dirty="0">
                <a:solidFill>
                  <a:srgbClr val="000000"/>
                </a:solidFill>
                <a:latin typeface="Calibri" panose="020F0502020204030204" pitchFamily="34" charset="0"/>
                <a:cs typeface="B Nazanin" panose="00000400000000000000" pitchFamily="2" charset="-78"/>
              </a:rPr>
              <a:t>اثر </a:t>
            </a:r>
            <a:r>
              <a:rPr lang="en-US" i="1" dirty="0">
                <a:solidFill>
                  <a:srgbClr val="000000"/>
                </a:solidFill>
                <a:latin typeface="Times New Roman" panose="02020603050405020304" pitchFamily="18" charset="0"/>
              </a:rPr>
              <a:t>d</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عمدتاً برای مقایسه ی خواص </a:t>
            </a:r>
            <a:r>
              <a:rPr lang="en-US" i="1" dirty="0">
                <a:solidFill>
                  <a:srgbClr val="000000"/>
                </a:solidFill>
                <a:latin typeface="Times New Roman" panose="02020603050405020304" pitchFamily="18" charset="0"/>
              </a:rPr>
              <a:t>Al</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و </a:t>
            </a:r>
            <a:r>
              <a:rPr lang="en-US" i="1" dirty="0">
                <a:solidFill>
                  <a:srgbClr val="000000"/>
                </a:solidFill>
                <a:latin typeface="Times New Roman" panose="02020603050405020304" pitchFamily="18" charset="0"/>
              </a:rPr>
              <a:t>Ga</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كاربرد دارد و در عناصر اصلی دیگر اهمیت آن كمتر است. اثر </a:t>
            </a:r>
            <a:r>
              <a:rPr lang="en-US" i="1" dirty="0">
                <a:solidFill>
                  <a:srgbClr val="000000"/>
                </a:solidFill>
                <a:latin typeface="Times New Roman" panose="02020603050405020304" pitchFamily="18" charset="0"/>
              </a:rPr>
              <a:t>d</a:t>
            </a:r>
            <a:r>
              <a:rPr lang="en-US" dirty="0">
                <a:solidFill>
                  <a:srgbClr val="000000"/>
                </a:solidFill>
                <a:latin typeface="B Nazanin" panose="00000400000000000000" pitchFamily="2" charset="-78"/>
                <a:cs typeface="B Nazanin" panose="00000400000000000000" pitchFamily="2" charset="-78"/>
              </a:rPr>
              <a:t> </a:t>
            </a:r>
            <a:r>
              <a:rPr lang="fa-IR" dirty="0">
                <a:solidFill>
                  <a:srgbClr val="000000"/>
                </a:solidFill>
                <a:latin typeface="B Nazanin" panose="00000400000000000000" pitchFamily="2" charset="-78"/>
                <a:cs typeface="B Nazanin" panose="00000400000000000000" pitchFamily="2" charset="-78"/>
              </a:rPr>
              <a:t>را میتوان در عناصر واسطه خارجی بخصوص گروههای واقع در ابتدای دوره نیز مشاهده کرد. بعنوان مثال در گروه </a:t>
            </a:r>
            <a:r>
              <a:rPr lang="en-US" i="1" dirty="0">
                <a:solidFill>
                  <a:srgbClr val="000000"/>
                </a:solidFill>
                <a:latin typeface="Times New Roman" panose="02020603050405020304" pitchFamily="18" charset="0"/>
              </a:rPr>
              <a:t>IVB</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انرژی یونش اول زیرکونیم (</a:t>
            </a:r>
            <a:r>
              <a:rPr lang="en-US" i="1" dirty="0">
                <a:solidFill>
                  <a:srgbClr val="000000"/>
                </a:solidFill>
                <a:latin typeface="Times New Roman" panose="02020603050405020304" pitchFamily="18" charset="0"/>
              </a:rPr>
              <a:t>IE</a:t>
            </a:r>
            <a:r>
              <a:rPr lang="en-US" i="1" baseline="-25000" dirty="0">
                <a:solidFill>
                  <a:srgbClr val="000000"/>
                </a:solidFill>
                <a:latin typeface="Times New Roman" panose="02020603050405020304" pitchFamily="18" charset="0"/>
              </a:rPr>
              <a:t>1</a:t>
            </a:r>
            <a:r>
              <a:rPr lang="en-US" i="1" dirty="0">
                <a:solidFill>
                  <a:srgbClr val="000000"/>
                </a:solidFill>
                <a:latin typeface="Times New Roman" panose="02020603050405020304" pitchFamily="18" charset="0"/>
              </a:rPr>
              <a:t>=660kJ/</a:t>
            </a:r>
            <a:r>
              <a:rPr lang="en-US" i="1" dirty="0" err="1">
                <a:solidFill>
                  <a:srgbClr val="000000"/>
                </a:solidFill>
                <a:latin typeface="Times New Roman" panose="02020603050405020304" pitchFamily="18" charset="0"/>
              </a:rPr>
              <a:t>mol</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واقع در ابتدای دوره پنجم از عنصر همگروه بالایی خود یعنی تیتانیم (</a:t>
            </a:r>
            <a:r>
              <a:rPr lang="en-US" i="1" dirty="0">
                <a:solidFill>
                  <a:srgbClr val="000000"/>
                </a:solidFill>
                <a:latin typeface="Times New Roman" panose="02020603050405020304" pitchFamily="18" charset="0"/>
              </a:rPr>
              <a:t>IE</a:t>
            </a:r>
            <a:r>
              <a:rPr lang="en-US" i="1" baseline="-25000" dirty="0">
                <a:solidFill>
                  <a:srgbClr val="000000"/>
                </a:solidFill>
                <a:latin typeface="Times New Roman" panose="02020603050405020304" pitchFamily="18" charset="0"/>
              </a:rPr>
              <a:t>1</a:t>
            </a:r>
            <a:r>
              <a:rPr lang="en-US" i="1" dirty="0">
                <a:solidFill>
                  <a:srgbClr val="000000"/>
                </a:solidFill>
                <a:latin typeface="Times New Roman" panose="02020603050405020304" pitchFamily="18" charset="0"/>
              </a:rPr>
              <a:t>=658kJ/</a:t>
            </a:r>
            <a:r>
              <a:rPr lang="en-US" i="1" dirty="0" err="1">
                <a:solidFill>
                  <a:srgbClr val="000000"/>
                </a:solidFill>
                <a:latin typeface="Times New Roman" panose="02020603050405020304" pitchFamily="18" charset="0"/>
              </a:rPr>
              <a:t>mo</a:t>
            </a:r>
            <a:r>
              <a:rPr lang="en-US" dirty="0" err="1">
                <a:solidFill>
                  <a:srgbClr val="000000"/>
                </a:solidFill>
                <a:latin typeface="Times New Roman" panose="02020603050405020304" pitchFamily="18" charset="0"/>
              </a:rPr>
              <a:t>l</a:t>
            </a:r>
            <a:r>
              <a:rPr lang="en-US"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واقع در ابتدای دوره چهارم بیشتر است.</a:t>
            </a:r>
          </a:p>
        </p:txBody>
      </p:sp>
    </p:spTree>
    <p:extLst>
      <p:ext uri="{BB962C8B-B14F-4D97-AF65-F5344CB8AC3E}">
        <p14:creationId xmlns:p14="http://schemas.microsoft.com/office/powerpoint/2010/main" val="2668849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6" y="133690"/>
            <a:ext cx="11661569" cy="4247317"/>
          </a:xfrm>
          <a:prstGeom prst="rect">
            <a:avLst/>
          </a:prstGeom>
        </p:spPr>
        <p:txBody>
          <a:bodyPr wrap="square">
            <a:spAutoFit/>
          </a:bodyPr>
          <a:lstStyle/>
          <a:p>
            <a:pPr algn="just" rtl="1"/>
            <a:r>
              <a:rPr lang="fa-IR" dirty="0">
                <a:solidFill>
                  <a:srgbClr val="000000"/>
                </a:solidFill>
                <a:latin typeface="Calibri" panose="020F0502020204030204" pitchFamily="34" charset="0"/>
              </a:rPr>
              <a:t>بطور مشابه اثر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یا انقباض لانتانیدی (</a:t>
            </a:r>
            <a:r>
              <a:rPr lang="en-US" dirty="0">
                <a:solidFill>
                  <a:srgbClr val="000000"/>
                </a:solidFill>
                <a:latin typeface="Calibri" panose="020F0502020204030204" pitchFamily="34" charset="0"/>
              </a:rPr>
              <a:t>Lanthanide Contraction) </a:t>
            </a:r>
            <a:r>
              <a:rPr lang="fa-IR" dirty="0">
                <a:solidFill>
                  <a:srgbClr val="000000"/>
                </a:solidFill>
                <a:latin typeface="Calibri" panose="020F0502020204030204" pitchFamily="34" charset="0"/>
              </a:rPr>
              <a:t>که مربوط به پر شدن زیر لایه ی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و افزایش بار موثر هسته ناشی از آن برای اولین بار است، وجود دارد. اثر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از آن جهت انقباض لانتانیدی نیز نامیده می شود که پر شدن زیر لایه ی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و افزایش بار موثر هسته ناشی از آن برای اولین بار در طول سری لانتانیدها صورت می گیرد و همراه با کاهش شعاع در طول سری است که در عناصر بعد از سری یعنی عناصر بلوک 5</a:t>
            </a:r>
            <a:r>
              <a:rPr lang="en-US" dirty="0">
                <a:solidFill>
                  <a:srgbClr val="000000"/>
                </a:solidFill>
                <a:latin typeface="Calibri" panose="020F0502020204030204" pitchFamily="34" charset="0"/>
              </a:rPr>
              <a:t>d </a:t>
            </a:r>
            <a:r>
              <a:rPr lang="fa-IR" dirty="0">
                <a:solidFill>
                  <a:srgbClr val="000000"/>
                </a:solidFill>
                <a:latin typeface="Calibri" panose="020F0502020204030204" pitchFamily="34" charset="0"/>
              </a:rPr>
              <a:t>خودش را نشان می دهد. عناصر بلوک 5</a:t>
            </a:r>
            <a:r>
              <a:rPr lang="en-US" dirty="0">
                <a:solidFill>
                  <a:srgbClr val="000000"/>
                </a:solidFill>
                <a:latin typeface="Calibri" panose="020F0502020204030204" pitchFamily="34" charset="0"/>
              </a:rPr>
              <a:t>d </a:t>
            </a:r>
            <a:r>
              <a:rPr lang="fa-IR" dirty="0">
                <a:solidFill>
                  <a:srgbClr val="000000"/>
                </a:solidFill>
                <a:latin typeface="Calibri" panose="020F0502020204030204" pitchFamily="34" charset="0"/>
              </a:rPr>
              <a:t>تقریبا هم اندازه با عناصر بلوک 4</a:t>
            </a:r>
            <a:r>
              <a:rPr lang="en-US" dirty="0">
                <a:solidFill>
                  <a:srgbClr val="000000"/>
                </a:solidFill>
                <a:latin typeface="Calibri" panose="020F0502020204030204" pitchFamily="34" charset="0"/>
              </a:rPr>
              <a:t>d </a:t>
            </a:r>
            <a:r>
              <a:rPr lang="fa-IR" dirty="0">
                <a:solidFill>
                  <a:srgbClr val="000000"/>
                </a:solidFill>
                <a:latin typeface="Calibri" panose="020F0502020204030204" pitchFamily="34" charset="0"/>
              </a:rPr>
              <a:t>هستند، با وجودآنکه یک لایه اصلی نسبت به آنها اضافه تر دارند. تاثیر این اثر را می توان علاوه بر مقایسه شعاعهای اتمی عناصر بلوک 5</a:t>
            </a:r>
            <a:r>
              <a:rPr lang="en-US" dirty="0">
                <a:solidFill>
                  <a:srgbClr val="000000"/>
                </a:solidFill>
                <a:latin typeface="Calibri" panose="020F0502020204030204" pitchFamily="34" charset="0"/>
              </a:rPr>
              <a:t>d </a:t>
            </a:r>
            <a:r>
              <a:rPr lang="fa-IR" dirty="0">
                <a:solidFill>
                  <a:srgbClr val="000000"/>
                </a:solidFill>
                <a:latin typeface="Calibri" panose="020F0502020204030204" pitchFamily="34" charset="0"/>
              </a:rPr>
              <a:t>و 4</a:t>
            </a:r>
            <a:r>
              <a:rPr lang="en-US" dirty="0">
                <a:solidFill>
                  <a:srgbClr val="000000"/>
                </a:solidFill>
                <a:latin typeface="Calibri" panose="020F0502020204030204" pitchFamily="34" charset="0"/>
              </a:rPr>
              <a:t>d </a:t>
            </a:r>
            <a:r>
              <a:rPr lang="fa-IR" dirty="0">
                <a:solidFill>
                  <a:srgbClr val="000000"/>
                </a:solidFill>
                <a:latin typeface="Calibri" panose="020F0502020204030204" pitchFamily="34" charset="0"/>
              </a:rPr>
              <a:t>در مقایسه انرژی های یونش، شعاع های یونی و دیگر خواص اتمی آنها هم مشاهده کرد. علاوه بر این در مقایسه خواص اتمی برخی عناصر اصلی بخصوص ایندیم و قلع ( که قبل از آنها پر شدن زیر لایه ی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را نداریم) با تالیم و سرب ( که قبل از آنها پر شدن زیر لایه ی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را برای اولین بار داریم) نیز حائز اهمیت است.</a:t>
            </a:r>
          </a:p>
          <a:p>
            <a:pPr algn="just" rtl="1"/>
            <a:r>
              <a:rPr lang="fa-IR" dirty="0">
                <a:solidFill>
                  <a:srgbClr val="000000"/>
                </a:solidFill>
                <a:latin typeface="Calibri" panose="020F0502020204030204" pitchFamily="34" charset="0"/>
              </a:rPr>
              <a:t>در مقایسه اهمیت اثر </a:t>
            </a:r>
            <a:r>
              <a:rPr lang="en-US" dirty="0">
                <a:solidFill>
                  <a:srgbClr val="000000"/>
                </a:solidFill>
                <a:latin typeface="Calibri" panose="020F0502020204030204" pitchFamily="34" charset="0"/>
              </a:rPr>
              <a:t>d </a:t>
            </a:r>
            <a:r>
              <a:rPr lang="fa-IR" dirty="0">
                <a:solidFill>
                  <a:srgbClr val="000000"/>
                </a:solidFill>
                <a:latin typeface="Calibri" panose="020F0502020204030204" pitchFamily="34" charset="0"/>
              </a:rPr>
              <a:t>و اثر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میتوان گفت که اثر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از </a:t>
            </a:r>
            <a:r>
              <a:rPr lang="en-US" dirty="0">
                <a:solidFill>
                  <a:srgbClr val="000000"/>
                </a:solidFill>
                <a:latin typeface="Calibri" panose="020F0502020204030204" pitchFamily="34" charset="0"/>
              </a:rPr>
              <a:t>d </a:t>
            </a:r>
            <a:r>
              <a:rPr lang="fa-IR" dirty="0">
                <a:solidFill>
                  <a:srgbClr val="000000"/>
                </a:solidFill>
                <a:latin typeface="Calibri" panose="020F0502020204030204" pitchFamily="34" charset="0"/>
              </a:rPr>
              <a:t>مهمتر است، چون در اثر </a:t>
            </a:r>
            <a:r>
              <a:rPr lang="en-US" dirty="0">
                <a:solidFill>
                  <a:srgbClr val="000000"/>
                </a:solidFill>
                <a:latin typeface="Calibri" panose="020F0502020204030204" pitchFamily="34" charset="0"/>
              </a:rPr>
              <a:t>f </a:t>
            </a:r>
            <a:r>
              <a:rPr lang="fa-IR" dirty="0">
                <a:solidFill>
                  <a:srgbClr val="000000"/>
                </a:solidFill>
                <a:latin typeface="Calibri" panose="020F0502020204030204" pitchFamily="34" charset="0"/>
              </a:rPr>
              <a:t>تعداد الكترون های بیشتری با اثر پوششی کمتر اضافه می شود. لازم بذکر است که اثر </a:t>
            </a:r>
            <a:r>
              <a:rPr lang="en-US" dirty="0">
                <a:solidFill>
                  <a:srgbClr val="000000"/>
                </a:solidFill>
                <a:latin typeface="Calibri" panose="020F0502020204030204" pitchFamily="34" charset="0"/>
              </a:rPr>
              <a:t>p </a:t>
            </a:r>
            <a:r>
              <a:rPr lang="fa-IR" dirty="0">
                <a:solidFill>
                  <a:srgbClr val="000000"/>
                </a:solidFill>
                <a:latin typeface="Calibri" panose="020F0502020204030204" pitchFamily="34" charset="0"/>
              </a:rPr>
              <a:t>هم میتوان در نظر گرفت، ولی مهم نیست.</a:t>
            </a:r>
          </a:p>
          <a:p>
            <a:pPr algn="just" rtl="1"/>
            <a:r>
              <a:rPr lang="fa-IR" dirty="0">
                <a:solidFill>
                  <a:srgbClr val="000000"/>
                </a:solidFill>
                <a:latin typeface="Calibri" panose="020F0502020204030204" pitchFamily="34" charset="0"/>
              </a:rPr>
              <a:t>تمرین: مقادیر انرژی یونش اول عناصر گروه وانادیم ( گروه </a:t>
            </a:r>
            <a:r>
              <a:rPr lang="en-US" dirty="0">
                <a:solidFill>
                  <a:srgbClr val="000000"/>
                </a:solidFill>
                <a:latin typeface="Calibri" panose="020F0502020204030204" pitchFamily="34" charset="0"/>
              </a:rPr>
              <a:t>VB ) </a:t>
            </a:r>
            <a:r>
              <a:rPr lang="fa-IR" dirty="0">
                <a:solidFill>
                  <a:srgbClr val="000000"/>
                </a:solidFill>
                <a:latin typeface="Calibri" panose="020F0502020204030204" pitchFamily="34" charset="0"/>
              </a:rPr>
              <a:t>بصورت  زیر است:</a:t>
            </a:r>
          </a:p>
          <a:p>
            <a:pPr algn="just" rtl="1"/>
            <a:endParaRPr lang="fa-IR" dirty="0">
              <a:solidFill>
                <a:srgbClr val="000000"/>
              </a:solidFill>
              <a:latin typeface="Calibri" panose="020F0502020204030204" pitchFamily="34" charset="0"/>
            </a:endParaRPr>
          </a:p>
          <a:p>
            <a:pPr algn="just" rtl="1"/>
            <a:endParaRPr lang="fa-IR" dirty="0">
              <a:solidFill>
                <a:srgbClr val="000000"/>
              </a:solidFill>
              <a:latin typeface="Calibri" panose="020F0502020204030204" pitchFamily="34" charset="0"/>
            </a:endParaRPr>
          </a:p>
          <a:p>
            <a:pPr algn="just" rtl="1"/>
            <a:endParaRPr lang="fa-IR" dirty="0">
              <a:solidFill>
                <a:srgbClr val="000000"/>
              </a:solidFill>
              <a:latin typeface="Calibri" panose="020F0502020204030204" pitchFamily="34" charset="0"/>
            </a:endParaRPr>
          </a:p>
          <a:p>
            <a:pPr algn="just" rtl="1"/>
            <a:r>
              <a:rPr lang="fa-IR" dirty="0">
                <a:solidFill>
                  <a:srgbClr val="000000"/>
                </a:solidFill>
                <a:latin typeface="Calibri" panose="020F0502020204030204" pitchFamily="34" charset="0"/>
              </a:rPr>
              <a:t>با توجه به مقادیر انرژی یونش اول عناصر این گروه می توان دید که انرژی یونش اول از بالا به پایین بجای کاهش، افزایش می یابد. علاوه بر این افزایش انرژی یونش اول از نیوبیم به تانتال بیشتر از افزایش انرژی یونش اول از وانادیم به نیوبیم است. چگونه توجیه می کنید؟</a:t>
            </a:r>
            <a:endParaRPr lang="fa-IR" b="0" i="0" dirty="0">
              <a:solidFill>
                <a:srgbClr val="000000"/>
              </a:solidFill>
              <a:effectLst/>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4394310" y="3153758"/>
            <a:ext cx="3895725" cy="438150"/>
          </a:xfrm>
          <a:prstGeom prst="rect">
            <a:avLst/>
          </a:prstGeom>
        </p:spPr>
      </p:pic>
    </p:spTree>
    <p:extLst>
      <p:ext uri="{BB962C8B-B14F-4D97-AF65-F5344CB8AC3E}">
        <p14:creationId xmlns:p14="http://schemas.microsoft.com/office/powerpoint/2010/main" val="222741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ماهیت نور</a:t>
            </a:r>
            <a:br>
              <a:rPr lang="en-US" dirty="0"/>
            </a:br>
            <a:r>
              <a:rPr lang="fa-IR" dirty="0"/>
              <a:t> </a:t>
            </a:r>
            <a:endParaRPr lang="en-US" dirty="0"/>
          </a:p>
        </p:txBody>
      </p:sp>
    </p:spTree>
    <p:extLst>
      <p:ext uri="{BB962C8B-B14F-4D97-AF65-F5344CB8AC3E}">
        <p14:creationId xmlns:p14="http://schemas.microsoft.com/office/powerpoint/2010/main" val="454859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375" y="2320083"/>
            <a:ext cx="4789713" cy="4505456"/>
          </a:xfrm>
          <a:prstGeom prst="rect">
            <a:avLst/>
          </a:prstGeom>
        </p:spPr>
      </p:pic>
      <p:pic>
        <p:nvPicPr>
          <p:cNvPr id="3" name="Picture 2"/>
          <p:cNvPicPr>
            <a:picLocks noChangeAspect="1"/>
          </p:cNvPicPr>
          <p:nvPr/>
        </p:nvPicPr>
        <p:blipFill>
          <a:blip r:embed="rId3"/>
          <a:stretch>
            <a:fillRect/>
          </a:stretch>
        </p:blipFill>
        <p:spPr>
          <a:xfrm>
            <a:off x="6193972" y="2230721"/>
            <a:ext cx="4397828" cy="4627279"/>
          </a:xfrm>
          <a:prstGeom prst="rect">
            <a:avLst/>
          </a:prstGeom>
        </p:spPr>
      </p:pic>
      <p:sp>
        <p:nvSpPr>
          <p:cNvPr id="4" name="Rectangle 3"/>
          <p:cNvSpPr/>
          <p:nvPr/>
        </p:nvSpPr>
        <p:spPr>
          <a:xfrm>
            <a:off x="69398" y="311221"/>
            <a:ext cx="11789227" cy="2308324"/>
          </a:xfrm>
          <a:prstGeom prst="rect">
            <a:avLst/>
          </a:prstGeom>
        </p:spPr>
        <p:txBody>
          <a:bodyPr wrap="square">
            <a:spAutoFit/>
          </a:bodyPr>
          <a:lstStyle/>
          <a:p>
            <a:pPr algn="just" rtl="1"/>
            <a:r>
              <a:rPr lang="fa-IR" sz="2400" dirty="0"/>
              <a:t>علاوه بر این، </a:t>
            </a:r>
            <a:r>
              <a:rPr lang="fa-IR" sz="2400" b="1" dirty="0">
                <a:solidFill>
                  <a:schemeClr val="accent6"/>
                </a:solidFill>
              </a:rPr>
              <a:t>انرژی جنبشی فوتو‌الکترون‌ها متناسب با فرکانس نور </a:t>
            </a:r>
            <a:r>
              <a:rPr lang="fa-IR" sz="2400" dirty="0"/>
              <a:t>است. نمودارهای زیر رابطه بین فرکانس نور</a:t>
            </a:r>
            <a:r>
              <a:rPr lang="en-US" sz="2400" dirty="0"/>
              <a:t> </a:t>
            </a:r>
            <a:r>
              <a:rPr lang="fa-IR" sz="2400" dirty="0"/>
              <a:t> برخوردی به سطح و انرژی جنبشی الکترون‌های آزاد شده را نشان می‌دهد. از آنجایی که دامنه نور با افزایش فرکانس آن، ثابت نگه داشته شده، در نتیجه تعداد فوتون‌های جذب شده توسط سطح نیز ثابت می‌ماند. بنابراین تعداد الکترون‌هایی که از سطح جدا می‌شوند نیز ثابت خواهند ماند [این تعداد معادل با جریان الکتریکی است]. در شکل زیر ارتباط بین جریان الکترون‌های جدا شده و فرکانس نور ورودی به سطح نشان داده شده است</a:t>
            </a:r>
            <a:endParaRPr lang="en-US" sz="2400" dirty="0"/>
          </a:p>
          <a:p>
            <a:pPr algn="r" rtl="1"/>
            <a:endParaRPr lang="en-US" sz="2400" dirty="0"/>
          </a:p>
        </p:txBody>
      </p:sp>
      <p:sp>
        <p:nvSpPr>
          <p:cNvPr id="5" name="Rectangle 4"/>
          <p:cNvSpPr/>
          <p:nvPr/>
        </p:nvSpPr>
        <p:spPr>
          <a:xfrm>
            <a:off x="10757979" y="2525877"/>
            <a:ext cx="553357" cy="461665"/>
          </a:xfrm>
          <a:prstGeom prst="rect">
            <a:avLst/>
          </a:prstGeom>
        </p:spPr>
        <p:txBody>
          <a:bodyPr wrap="none">
            <a:spAutoFit/>
          </a:bodyPr>
          <a:lstStyle/>
          <a:p>
            <a:r>
              <a:rPr lang="en-US" sz="2400" dirty="0"/>
              <a:t>‎   b</a:t>
            </a:r>
          </a:p>
        </p:txBody>
      </p:sp>
      <p:sp>
        <p:nvSpPr>
          <p:cNvPr id="6" name="Rectangle 5"/>
          <p:cNvSpPr/>
          <p:nvPr/>
        </p:nvSpPr>
        <p:spPr>
          <a:xfrm>
            <a:off x="4521655" y="2525877"/>
            <a:ext cx="332142" cy="461665"/>
          </a:xfrm>
          <a:prstGeom prst="rect">
            <a:avLst/>
          </a:prstGeom>
        </p:spPr>
        <p:txBody>
          <a:bodyPr wrap="none">
            <a:spAutoFit/>
          </a:bodyPr>
          <a:lstStyle/>
          <a:p>
            <a:r>
              <a:rPr lang="en-US" sz="2400" dirty="0"/>
              <a:t>a</a:t>
            </a:r>
          </a:p>
        </p:txBody>
      </p:sp>
    </p:spTree>
    <p:extLst>
      <p:ext uri="{BB962C8B-B14F-4D97-AF65-F5344CB8AC3E}">
        <p14:creationId xmlns:p14="http://schemas.microsoft.com/office/powerpoint/2010/main" val="870370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4914" y="290624"/>
            <a:ext cx="11517086" cy="1938992"/>
          </a:xfrm>
          <a:prstGeom prst="rect">
            <a:avLst/>
          </a:prstGeom>
        </p:spPr>
        <p:txBody>
          <a:bodyPr wrap="square">
            <a:spAutoFit/>
          </a:bodyPr>
          <a:lstStyle/>
          <a:p>
            <a:pPr algn="just" rtl="1"/>
            <a:r>
              <a:rPr lang="fa-IR" sz="2400" dirty="0"/>
              <a:t>رابطه بین فرکانس ورودی به سطح و انرژی فوتوالکترون‌های جدا شده را می‌توان با استفاده از قانون پایستگی انرژی توضیح داد</a:t>
            </a:r>
            <a:r>
              <a:rPr lang="fa-IR" sz="2400" b="1" dirty="0">
                <a:solidFill>
                  <a:schemeClr val="accent6"/>
                </a:solidFill>
              </a:rPr>
              <a:t>. در حقیقت انرژی فوتون ورودی (</a:t>
            </a:r>
            <a:r>
              <a:rPr lang="en-US" sz="2400" b="1" dirty="0" err="1">
                <a:solidFill>
                  <a:schemeClr val="accent6"/>
                </a:solidFill>
              </a:rPr>
              <a:t>Ephoton</a:t>
            </a:r>
            <a:r>
              <a:rPr lang="en-US" sz="2400" b="1" dirty="0">
                <a:solidFill>
                  <a:schemeClr val="accent6"/>
                </a:solidFill>
              </a:rPr>
              <a:t>) </a:t>
            </a:r>
            <a:r>
              <a:rPr lang="fa-IR" sz="2400" b="1" dirty="0">
                <a:solidFill>
                  <a:schemeClr val="accent6"/>
                </a:solidFill>
              </a:rPr>
              <a:t> ) برابر با حاصل جمع انرژی جنبشی الکترونِ جدا شده (</a:t>
            </a:r>
            <a:r>
              <a:rPr lang="en-US" sz="2400" b="1" dirty="0" err="1">
                <a:solidFill>
                  <a:schemeClr val="accent6"/>
                </a:solidFill>
              </a:rPr>
              <a:t>KEelectron</a:t>
            </a:r>
            <a:r>
              <a:rPr lang="en-US" sz="2400" b="1" dirty="0">
                <a:solidFill>
                  <a:schemeClr val="accent6"/>
                </a:solidFill>
              </a:rPr>
              <a:t>) </a:t>
            </a:r>
            <a:r>
              <a:rPr lang="fa-IR" sz="2400" b="1" dirty="0">
                <a:solidFill>
                  <a:schemeClr val="accent6"/>
                </a:solidFill>
              </a:rPr>
              <a:t> ) و انرژی مورد نیاز جهت جداسازی الکترون‌ از سطح است</a:t>
            </a:r>
            <a:r>
              <a:rPr lang="fa-IR" sz="2400" dirty="0"/>
              <a:t>. به انرژی مورد نیاز جهت جداسازی الکترون از سطح یک فلز،‌ «تابع کار سطح» گفته می‌شود. این کمیت را با نماد </a:t>
            </a:r>
            <a:r>
              <a:rPr lang="el-GR" sz="2400" dirty="0"/>
              <a:t>Φ </a:t>
            </a:r>
            <a:r>
              <a:rPr lang="fa-IR" sz="2400" dirty="0"/>
              <a:t> نشان می‌دهند. بنابراین رابطه زیر بین انرژی ورودی به سطح و انرژی الکترون‌های جدا شده از آن وجود دارد.</a:t>
            </a:r>
            <a:endParaRPr lang="en-US" sz="2400" dirty="0"/>
          </a:p>
        </p:txBody>
      </p:sp>
      <p:pic>
        <p:nvPicPr>
          <p:cNvPr id="3" name="Picture 2"/>
          <p:cNvPicPr>
            <a:picLocks noChangeAspect="1"/>
          </p:cNvPicPr>
          <p:nvPr/>
        </p:nvPicPr>
        <p:blipFill>
          <a:blip r:embed="rId2"/>
          <a:stretch>
            <a:fillRect/>
          </a:stretch>
        </p:blipFill>
        <p:spPr>
          <a:xfrm>
            <a:off x="346981" y="2128837"/>
            <a:ext cx="3354163" cy="690563"/>
          </a:xfrm>
          <a:prstGeom prst="rect">
            <a:avLst/>
          </a:prstGeom>
        </p:spPr>
      </p:pic>
      <p:sp>
        <p:nvSpPr>
          <p:cNvPr id="4" name="Rectangle 3"/>
          <p:cNvSpPr/>
          <p:nvPr/>
        </p:nvSpPr>
        <p:spPr>
          <a:xfrm>
            <a:off x="206828" y="2690336"/>
            <a:ext cx="11821885" cy="830997"/>
          </a:xfrm>
          <a:prstGeom prst="rect">
            <a:avLst/>
          </a:prstGeom>
        </p:spPr>
        <p:txBody>
          <a:bodyPr wrap="square">
            <a:spAutoFit/>
          </a:bodyPr>
          <a:lstStyle/>
          <a:p>
            <a:pPr algn="just" rtl="1"/>
            <a:r>
              <a:rPr lang="fa-IR" sz="2400" dirty="0"/>
              <a:t>همانند مقدار (     ) ،</a:t>
            </a:r>
            <a:r>
              <a:rPr lang="el-GR" sz="2400" dirty="0"/>
              <a:t> </a:t>
            </a:r>
            <a:r>
              <a:rPr lang="fa-IR" sz="2400" dirty="0"/>
              <a:t>مقدار </a:t>
            </a:r>
            <a:r>
              <a:rPr lang="el-GR" sz="2400" dirty="0"/>
              <a:t>Φ </a:t>
            </a:r>
            <a:r>
              <a:rPr lang="fa-IR" sz="2400" dirty="0"/>
              <a:t>نیز وابسته به نوع فلز است. در نتیجه مقدار انرژی فوتون بر حسب فرکانس نور را می‌توان با استفاده از قانون پلانک،‌ به شکل زیر بیان کرد:</a:t>
            </a:r>
            <a:endParaRPr lang="en-US" sz="2400" dirty="0"/>
          </a:p>
        </p:txBody>
      </p:sp>
      <p:pic>
        <p:nvPicPr>
          <p:cNvPr id="5" name="Picture 4"/>
          <p:cNvPicPr>
            <a:picLocks noChangeAspect="1"/>
          </p:cNvPicPr>
          <p:nvPr/>
        </p:nvPicPr>
        <p:blipFill>
          <a:blip r:embed="rId3"/>
          <a:stretch>
            <a:fillRect/>
          </a:stretch>
        </p:blipFill>
        <p:spPr>
          <a:xfrm>
            <a:off x="853169" y="3280119"/>
            <a:ext cx="3618586" cy="701933"/>
          </a:xfrm>
          <a:prstGeom prst="rect">
            <a:avLst/>
          </a:prstGeom>
        </p:spPr>
      </p:pic>
      <p:sp>
        <p:nvSpPr>
          <p:cNvPr id="7" name="Rectangle 6"/>
          <p:cNvSpPr/>
          <p:nvPr/>
        </p:nvSpPr>
        <p:spPr>
          <a:xfrm>
            <a:off x="674914" y="3794597"/>
            <a:ext cx="11179629" cy="461665"/>
          </a:xfrm>
          <a:prstGeom prst="rect">
            <a:avLst/>
          </a:prstGeom>
        </p:spPr>
        <p:txBody>
          <a:bodyPr wrap="square">
            <a:spAutoFit/>
          </a:bodyPr>
          <a:lstStyle/>
          <a:p>
            <a:pPr algn="just" rtl="1"/>
            <a:r>
              <a:rPr lang="fa-IR" sz="2400" dirty="0"/>
              <a:t>در نتیجه انرژی جنبشی فتوالکترون را می‌توان با استفاده از رابطه روبه روبدست آورد</a:t>
            </a:r>
            <a:r>
              <a:rPr lang="fa-IR" dirty="0"/>
              <a:t>:</a:t>
            </a:r>
            <a:endParaRPr lang="en-US" dirty="0"/>
          </a:p>
        </p:txBody>
      </p:sp>
      <p:pic>
        <p:nvPicPr>
          <p:cNvPr id="8" name="Picture 7"/>
          <p:cNvPicPr>
            <a:picLocks noChangeAspect="1"/>
          </p:cNvPicPr>
          <p:nvPr/>
        </p:nvPicPr>
        <p:blipFill>
          <a:blip r:embed="rId4"/>
          <a:stretch>
            <a:fillRect/>
          </a:stretch>
        </p:blipFill>
        <p:spPr>
          <a:xfrm>
            <a:off x="130628" y="3757503"/>
            <a:ext cx="3041190" cy="620651"/>
          </a:xfrm>
          <a:prstGeom prst="rect">
            <a:avLst/>
          </a:prstGeom>
        </p:spPr>
      </p:pic>
      <p:sp>
        <p:nvSpPr>
          <p:cNvPr id="9" name="Rectangle 8"/>
          <p:cNvSpPr/>
          <p:nvPr/>
        </p:nvSpPr>
        <p:spPr>
          <a:xfrm>
            <a:off x="510268" y="4442771"/>
            <a:ext cx="11681732" cy="1200329"/>
          </a:xfrm>
          <a:prstGeom prst="rect">
            <a:avLst/>
          </a:prstGeom>
        </p:spPr>
        <p:txBody>
          <a:bodyPr wrap="square">
            <a:spAutoFit/>
          </a:bodyPr>
          <a:lstStyle/>
          <a:p>
            <a:pPr algn="just" rtl="1"/>
            <a:r>
              <a:rPr lang="fa-IR" sz="2400" dirty="0"/>
              <a:t>می‌توان دید که برای مقادیر بیشتر از تابع کار، انرژی جنبشی یک فوتوالکترون به‌صورت خطی با افزایش فرکانس نور ورودی (   ) </a:t>
            </a:r>
            <a:r>
              <a:rPr lang="el-GR" sz="2400" dirty="0"/>
              <a:t>، </a:t>
            </a:r>
            <a:r>
              <a:rPr lang="fa-IR" sz="2400" dirty="0"/>
              <a:t>افزایش می‌یابد؛ هم‌چنین با استفاده از رابطه بالا می‌توان سرعت فوتوالکترون جدا شده (</a:t>
            </a:r>
            <a:r>
              <a:rPr lang="en-US" sz="2400" dirty="0"/>
              <a:t>v) </a:t>
            </a:r>
            <a:r>
              <a:rPr lang="fa-IR" sz="2400" dirty="0"/>
              <a:t>) را بدست آورد. در حقیقت این سرعت با استفاده از رابطه کلاسیک انرژی جنبشی، به‌صورت زیر بدست می‌آید.</a:t>
            </a:r>
            <a:endParaRPr lang="en-US" sz="2400" dirty="0"/>
          </a:p>
        </p:txBody>
      </p:sp>
      <p:pic>
        <p:nvPicPr>
          <p:cNvPr id="11" name="Picture 10"/>
          <p:cNvPicPr>
            <a:picLocks noChangeAspect="1"/>
          </p:cNvPicPr>
          <p:nvPr/>
        </p:nvPicPr>
        <p:blipFill>
          <a:blip r:embed="rId5"/>
          <a:stretch>
            <a:fillRect/>
          </a:stretch>
        </p:blipFill>
        <p:spPr>
          <a:xfrm>
            <a:off x="517448" y="5707717"/>
            <a:ext cx="3954307" cy="950687"/>
          </a:xfrm>
          <a:prstGeom prst="rect">
            <a:avLst/>
          </a:prstGeom>
        </p:spPr>
      </p:pic>
      <p:pic>
        <p:nvPicPr>
          <p:cNvPr id="12" name="Picture 11"/>
          <p:cNvPicPr>
            <a:picLocks noChangeAspect="1"/>
          </p:cNvPicPr>
          <p:nvPr/>
        </p:nvPicPr>
        <p:blipFill>
          <a:blip r:embed="rId6"/>
          <a:stretch>
            <a:fillRect/>
          </a:stretch>
        </p:blipFill>
        <p:spPr>
          <a:xfrm>
            <a:off x="10163085" y="2783748"/>
            <a:ext cx="313144" cy="302500"/>
          </a:xfrm>
          <a:prstGeom prst="rect">
            <a:avLst/>
          </a:prstGeom>
        </p:spPr>
      </p:pic>
      <p:pic>
        <p:nvPicPr>
          <p:cNvPr id="13" name="Picture 12"/>
          <p:cNvPicPr>
            <a:picLocks noChangeAspect="1"/>
          </p:cNvPicPr>
          <p:nvPr/>
        </p:nvPicPr>
        <p:blipFill>
          <a:blip r:embed="rId6"/>
          <a:stretch>
            <a:fillRect/>
          </a:stretch>
        </p:blipFill>
        <p:spPr>
          <a:xfrm>
            <a:off x="10508885" y="4875200"/>
            <a:ext cx="313144" cy="302500"/>
          </a:xfrm>
          <a:prstGeom prst="rect">
            <a:avLst/>
          </a:prstGeom>
        </p:spPr>
      </p:pic>
      <p:pic>
        <p:nvPicPr>
          <p:cNvPr id="14" name="Picture 13">
            <a:extLst>
              <a:ext uri="{FF2B5EF4-FFF2-40B4-BE49-F238E27FC236}">
                <a16:creationId xmlns:a16="http://schemas.microsoft.com/office/drawing/2014/main" id="{74E4B000-EBEE-46B6-9768-C019BDC5FEFE}"/>
              </a:ext>
            </a:extLst>
          </p:cNvPr>
          <p:cNvPicPr>
            <a:picLocks noChangeAspect="1"/>
          </p:cNvPicPr>
          <p:nvPr/>
        </p:nvPicPr>
        <p:blipFill>
          <a:blip r:embed="rId7"/>
          <a:stretch>
            <a:fillRect/>
          </a:stretch>
        </p:blipFill>
        <p:spPr>
          <a:xfrm>
            <a:off x="7038906" y="451750"/>
            <a:ext cx="4299925" cy="4044736"/>
          </a:xfrm>
          <a:prstGeom prst="rect">
            <a:avLst/>
          </a:prstGeom>
        </p:spPr>
      </p:pic>
    </p:spTree>
    <p:extLst>
      <p:ext uri="{BB962C8B-B14F-4D97-AF65-F5344CB8AC3E}">
        <p14:creationId xmlns:p14="http://schemas.microsoft.com/office/powerpoint/2010/main" val="206262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0368" y="1842998"/>
            <a:ext cx="8831264" cy="646331"/>
          </a:xfrm>
          <a:prstGeom prst="rect">
            <a:avLst/>
          </a:prstGeom>
        </p:spPr>
        <p:txBody>
          <a:bodyPr wrap="none">
            <a:spAutoFit/>
          </a:bodyPr>
          <a:lstStyle/>
          <a:p>
            <a:r>
              <a:rPr lang="fa-IR" sz="3600" dirty="0">
                <a:solidFill>
                  <a:schemeClr val="accent5"/>
                </a:solidFill>
              </a:rPr>
              <a:t>نتیجه</a:t>
            </a:r>
            <a:r>
              <a:rPr lang="fa-IR" sz="3600" b="1" dirty="0"/>
              <a:t> آزمایش فوتوالکتریک </a:t>
            </a:r>
            <a:r>
              <a:rPr lang="fa-IR" sz="3600" dirty="0">
                <a:solidFill>
                  <a:schemeClr val="accent5"/>
                </a:solidFill>
              </a:rPr>
              <a:t>:</a:t>
            </a:r>
            <a:r>
              <a:rPr lang="fa-IR" sz="3600" dirty="0">
                <a:solidFill>
                  <a:schemeClr val="accent6"/>
                </a:solidFill>
              </a:rPr>
              <a:t> نور ماهیت ذره ای نیز دارد</a:t>
            </a:r>
          </a:p>
        </p:txBody>
      </p:sp>
    </p:spTree>
    <p:extLst>
      <p:ext uri="{BB962C8B-B14F-4D97-AF65-F5344CB8AC3E}">
        <p14:creationId xmlns:p14="http://schemas.microsoft.com/office/powerpoint/2010/main" val="49595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036" y="2486722"/>
            <a:ext cx="10515600" cy="2845901"/>
          </a:xfrm>
        </p:spPr>
        <p:txBody>
          <a:bodyPr>
            <a:normAutofit/>
          </a:bodyPr>
          <a:lstStyle/>
          <a:p>
            <a:pPr algn="ctr" rtl="1"/>
            <a:r>
              <a:rPr lang="fa-IR" dirty="0">
                <a:solidFill>
                  <a:schemeClr val="accent6"/>
                </a:solidFill>
              </a:rPr>
              <a:t>نور ماهیت دوگانه "موجی – ذره ای " دارد</a:t>
            </a:r>
            <a:br>
              <a:rPr lang="fa-IR" dirty="0">
                <a:solidFill>
                  <a:schemeClr val="accent6"/>
                </a:solidFill>
              </a:rPr>
            </a:br>
            <a:br>
              <a:rPr lang="fa-IR" dirty="0">
                <a:solidFill>
                  <a:schemeClr val="accent6"/>
                </a:solidFill>
              </a:rPr>
            </a:br>
            <a:br>
              <a:rPr lang="fa-IR" dirty="0">
                <a:solidFill>
                  <a:schemeClr val="accent6"/>
                </a:solidFill>
              </a:rPr>
            </a:br>
            <a:endParaRPr lang="en-US" dirty="0">
              <a:solidFill>
                <a:srgbClr val="FF0000"/>
              </a:solidFill>
            </a:endParaRPr>
          </a:p>
        </p:txBody>
      </p:sp>
    </p:spTree>
    <p:extLst>
      <p:ext uri="{BB962C8B-B14F-4D97-AF65-F5344CB8AC3E}">
        <p14:creationId xmlns:p14="http://schemas.microsoft.com/office/powerpoint/2010/main" val="103118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514" y="0"/>
            <a:ext cx="11151508" cy="5377542"/>
          </a:xfrm>
        </p:spPr>
        <p:txBody>
          <a:bodyPr>
            <a:normAutofit fontScale="90000"/>
          </a:bodyPr>
          <a:lstStyle/>
          <a:p>
            <a:pPr algn="r" rtl="1"/>
            <a:r>
              <a:rPr lang="fa-IR" sz="4800" dirty="0"/>
              <a:t>پدیده های جذب و نشر اتمی:</a:t>
            </a:r>
            <a:br>
              <a:rPr lang="fa-IR" sz="4800" dirty="0"/>
            </a:br>
            <a:r>
              <a:rPr lang="fa-IR" sz="4800" dirty="0"/>
              <a:t>-طیف اتم هیدروژن</a:t>
            </a:r>
            <a:br>
              <a:rPr lang="fa-IR" sz="4800" dirty="0"/>
            </a:br>
            <a:r>
              <a:rPr lang="fa-IR" sz="4800" dirty="0"/>
              <a:t>* معادله بالمر</a:t>
            </a:r>
            <a:br>
              <a:rPr lang="fa-IR" dirty="0"/>
            </a:br>
            <a:r>
              <a:rPr lang="fa-IR" sz="3100" dirty="0"/>
              <a:t>طول موج‌های سری بالمر ابتدا توسط یوهان بالمر و در سال ۱۸۸۵ و کاملاً نظری محاسبه شد. خطوط این سری در مورد هیدروژن در ناحیه مرئی و فرابنفش قرار می‌گیرد.</a:t>
            </a:r>
            <a:r>
              <a:rPr lang="fa-IR" dirty="0"/>
              <a:t> </a:t>
            </a:r>
            <a:r>
              <a:rPr lang="fa-IR" sz="3100" dirty="0"/>
              <a:t>خطوط مرئی طیف هیدروژن که در سری بالمر قرار دارند. چهار خط از خطوط بالمر در محدوده فرابنفش قرار می‌گیرند و قابل دیدن نیستند</a:t>
            </a:r>
            <a:r>
              <a:rPr lang="fa-IR" dirty="0"/>
              <a:t>.</a:t>
            </a:r>
            <a:br>
              <a:rPr lang="fa-IR" dirty="0"/>
            </a:br>
            <a:endParaRPr lang="en-US" dirty="0"/>
          </a:p>
        </p:txBody>
      </p:sp>
      <p:sp>
        <p:nvSpPr>
          <p:cNvPr id="3" name="Text Placeholder 2"/>
          <p:cNvSpPr>
            <a:spLocks noGrp="1"/>
          </p:cNvSpPr>
          <p:nvPr>
            <p:ph type="body" idx="1"/>
          </p:nvPr>
        </p:nvSpPr>
        <p:spPr>
          <a:xfrm>
            <a:off x="810079" y="5599372"/>
            <a:ext cx="10515600" cy="1164771"/>
          </a:xfrm>
        </p:spPr>
        <p:txBody>
          <a:bodyPr/>
          <a:lstStyle/>
          <a:p>
            <a:endParaRPr lang="en-US" dirty="0"/>
          </a:p>
        </p:txBody>
      </p:sp>
      <p:pic>
        <p:nvPicPr>
          <p:cNvPr id="4" name="Picture 3"/>
          <p:cNvPicPr>
            <a:picLocks noChangeAspect="1"/>
          </p:cNvPicPr>
          <p:nvPr/>
        </p:nvPicPr>
        <p:blipFill>
          <a:blip r:embed="rId2"/>
          <a:stretch>
            <a:fillRect/>
          </a:stretch>
        </p:blipFill>
        <p:spPr>
          <a:xfrm>
            <a:off x="810079" y="5599372"/>
            <a:ext cx="8572500" cy="876300"/>
          </a:xfrm>
          <a:prstGeom prst="rect">
            <a:avLst/>
          </a:prstGeom>
        </p:spPr>
      </p:pic>
      <p:pic>
        <p:nvPicPr>
          <p:cNvPr id="5" name="Picture 4"/>
          <p:cNvPicPr>
            <a:picLocks noChangeAspect="1"/>
          </p:cNvPicPr>
          <p:nvPr/>
        </p:nvPicPr>
        <p:blipFill>
          <a:blip r:embed="rId3"/>
          <a:stretch>
            <a:fillRect/>
          </a:stretch>
        </p:blipFill>
        <p:spPr>
          <a:xfrm>
            <a:off x="1600200" y="3944395"/>
            <a:ext cx="6069466" cy="890189"/>
          </a:xfrm>
          <a:prstGeom prst="rect">
            <a:avLst/>
          </a:prstGeom>
        </p:spPr>
      </p:pic>
    </p:spTree>
    <p:extLst>
      <p:ext uri="{BB962C8B-B14F-4D97-AF65-F5344CB8AC3E}">
        <p14:creationId xmlns:p14="http://schemas.microsoft.com/office/powerpoint/2010/main" val="2882622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7286" y="12762"/>
            <a:ext cx="8958943" cy="6726228"/>
          </a:xfrm>
          <a:prstGeom prst="rect">
            <a:avLst/>
          </a:prstGeom>
        </p:spPr>
      </p:pic>
    </p:spTree>
    <p:extLst>
      <p:ext uri="{BB962C8B-B14F-4D97-AF65-F5344CB8AC3E}">
        <p14:creationId xmlns:p14="http://schemas.microsoft.com/office/powerpoint/2010/main" val="3622281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EB55C-C445-4B8B-8B3D-0D65698DB5C2}"/>
              </a:ext>
            </a:extLst>
          </p:cNvPr>
          <p:cNvSpPr txBox="1"/>
          <p:nvPr/>
        </p:nvSpPr>
        <p:spPr>
          <a:xfrm>
            <a:off x="1887809" y="2809436"/>
            <a:ext cx="8416382" cy="1015663"/>
          </a:xfrm>
          <a:prstGeom prst="rect">
            <a:avLst/>
          </a:prstGeom>
          <a:noFill/>
        </p:spPr>
        <p:txBody>
          <a:bodyPr wrap="square">
            <a:spAutoFit/>
          </a:bodyPr>
          <a:lstStyle/>
          <a:p>
            <a:pPr algn="r" rtl="1"/>
            <a:r>
              <a:rPr lang="fa-IR" sz="6000" dirty="0">
                <a:solidFill>
                  <a:srgbClr val="FF0000"/>
                </a:solidFill>
              </a:rPr>
              <a:t>در مورد ماهیت ماده چطور؟؟؟؟</a:t>
            </a:r>
            <a:endParaRPr lang="en-US" sz="6000" dirty="0"/>
          </a:p>
        </p:txBody>
      </p:sp>
    </p:spTree>
    <p:extLst>
      <p:ext uri="{BB962C8B-B14F-4D97-AF65-F5344CB8AC3E}">
        <p14:creationId xmlns:p14="http://schemas.microsoft.com/office/powerpoint/2010/main" val="3675849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6293" y="506742"/>
            <a:ext cx="7784552" cy="5844515"/>
          </a:xfrm>
          <a:prstGeom prst="rect">
            <a:avLst/>
          </a:prstGeom>
        </p:spPr>
      </p:pic>
    </p:spTree>
    <p:extLst>
      <p:ext uri="{BB962C8B-B14F-4D97-AF65-F5344CB8AC3E}">
        <p14:creationId xmlns:p14="http://schemas.microsoft.com/office/powerpoint/2010/main" val="1461229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2717" y="-207818"/>
            <a:ext cx="11756572" cy="5711820"/>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800" b="0" i="0" u="none" strike="noStrike" kern="1200" cap="none" spc="0" normalizeH="0" baseline="0" noProof="0" dirty="0">
                <a:ln>
                  <a:noFill/>
                </a:ln>
                <a:solidFill>
                  <a:srgbClr val="70AD47"/>
                </a:solidFill>
                <a:effectLst/>
                <a:uLnTx/>
                <a:uFillTx/>
                <a:latin typeface="Calibri" panose="020F0502020204030204"/>
                <a:ea typeface="+mn-ea"/>
                <a:cs typeface="Arial" panose="020B0604020202020204" pitchFamily="34" charset="0"/>
              </a:rPr>
              <a:t>مدل بور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فرضیه اول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*الکترون ها در یک مسیر ثابت دایره ای شکل  همانند حرکت ماه به دور زمین در حال حرکت است. این حرکت تابع قوانین مکانیک کلاسیک است.</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فرضیه دوم :</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بجای تعداد بینهایت مداری که در مکانیک کلاسیک امکان پذیر است، برای الکترون تنها این امکان وجود دارد که در مداری حرکت کند که  گشتاور زاویه ای الکترون مضرب صحیحی از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h/2</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π</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باشد یعنی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1, 2, 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mvr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n(h/2</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π</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fa-IR"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457200" algn="r" defTabSz="914400" rtl="1"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فرضیه سوم:</a:t>
            </a:r>
          </a:p>
          <a:p>
            <a:pPr marL="457200" marR="0" lvl="0" indent="-457200" algn="r" defTabSz="914400" rtl="1"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مقدار انرژی در این مسیرها(مدارها) ثابت است. تا زمانی که الکترون در مسیر(مدار) خودش گردش میکند انرژی تابش نمیکند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0" y="4952894"/>
            <a:ext cx="1593468" cy="1905106"/>
          </a:xfrm>
          <a:prstGeom prst="rect">
            <a:avLst/>
          </a:prstGeom>
        </p:spPr>
      </p:pic>
    </p:spTree>
    <p:extLst>
      <p:ext uri="{BB962C8B-B14F-4D97-AF65-F5344CB8AC3E}">
        <p14:creationId xmlns:p14="http://schemas.microsoft.com/office/powerpoint/2010/main" val="290886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770" y="767374"/>
            <a:ext cx="11759878" cy="2707793"/>
          </a:xfrm>
          <a:prstGeom prst="rect">
            <a:avLst/>
          </a:prstGeom>
        </p:spPr>
        <p:txBody>
          <a:bodyPr wrap="square">
            <a:spAutoFit/>
          </a:bodyPr>
          <a:lstStyle/>
          <a:p>
            <a:pPr marL="457200" lvl="0" indent="-457200" algn="r" rtl="1">
              <a:buFont typeface="Arial" panose="020B0604020202020204" pitchFamily="34" charset="0"/>
              <a:buChar char="•"/>
            </a:pPr>
            <a:r>
              <a:rPr lang="fa-IR" sz="2800" dirty="0">
                <a:solidFill>
                  <a:prstClr val="black"/>
                </a:solidFill>
              </a:rPr>
              <a:t>هرگاه الکترون از مدار بالاتر (برانگیخته) به مدار یا تراز پائین تر فرو افتد مقدار انرژی معینی از اتم تابش می کند که معمولا این اختلاف انرژی اتم بین دو حالت برانگیخته و پایه به صورت انرژی نوری( کوانتوم نور) ساطع می شود.</a:t>
            </a:r>
          </a:p>
          <a:p>
            <a:pPr marL="457200" lvl="0" indent="-457200" algn="r" rtl="1">
              <a:buFont typeface="Arial" panose="020B0604020202020204" pitchFamily="34" charset="0"/>
              <a:buChar char="•"/>
            </a:pPr>
            <a:endParaRPr lang="fa-IR" sz="2800" dirty="0">
              <a:solidFill>
                <a:prstClr val="black"/>
              </a:solidFill>
            </a:endParaRPr>
          </a:p>
          <a:p>
            <a:pPr marL="457200" lvl="0" indent="-457200" algn="r" rtl="1">
              <a:buFont typeface="Arial" panose="020B0604020202020204" pitchFamily="34" charset="0"/>
              <a:buChar char="•"/>
            </a:pPr>
            <a:endParaRPr lang="fa-IR" sz="2800" dirty="0">
              <a:solidFill>
                <a:prstClr val="black"/>
              </a:solidFill>
            </a:endParaRPr>
          </a:p>
          <a:p>
            <a:pPr lvl="0" algn="r" rtl="1">
              <a:lnSpc>
                <a:spcPct val="107000"/>
              </a:lnSpc>
              <a:spcAft>
                <a:spcPts val="800"/>
              </a:spcAft>
            </a:pPr>
            <a:endParaRPr lang="fa-IR" sz="2800" dirty="0">
              <a:solidFill>
                <a:prstClr val="black"/>
              </a:solidFill>
              <a:latin typeface="Calibri" panose="020F0502020204030204" pitchFamily="34" charset="0"/>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776054" y="1776530"/>
            <a:ext cx="3175163" cy="2025754"/>
          </a:xfrm>
          <a:prstGeom prst="rect">
            <a:avLst/>
          </a:prstGeom>
        </p:spPr>
      </p:pic>
      <p:pic>
        <p:nvPicPr>
          <p:cNvPr id="4" name="Picture 3"/>
          <p:cNvPicPr>
            <a:picLocks noChangeAspect="1"/>
          </p:cNvPicPr>
          <p:nvPr/>
        </p:nvPicPr>
        <p:blipFill>
          <a:blip r:embed="rId3"/>
          <a:stretch>
            <a:fillRect/>
          </a:stretch>
        </p:blipFill>
        <p:spPr>
          <a:xfrm>
            <a:off x="431743" y="4161537"/>
            <a:ext cx="3075385" cy="2369119"/>
          </a:xfrm>
          <a:prstGeom prst="rect">
            <a:avLst/>
          </a:prstGeom>
        </p:spPr>
      </p:pic>
    </p:spTree>
    <p:extLst>
      <p:ext uri="{BB962C8B-B14F-4D97-AF65-F5344CB8AC3E}">
        <p14:creationId xmlns:p14="http://schemas.microsoft.com/office/powerpoint/2010/main" val="845707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42411"/>
            <a:ext cx="11876315" cy="3539430"/>
          </a:xfrm>
          <a:prstGeom prst="rect">
            <a:avLst/>
          </a:prstGeom>
        </p:spPr>
        <p:txBody>
          <a:bodyPr wrap="square">
            <a:spAutoFit/>
          </a:bodyPr>
          <a:lstStyle/>
          <a:p>
            <a:pPr algn="r" rtl="1"/>
            <a:r>
              <a:rPr lang="fa-IR" sz="2400" dirty="0"/>
              <a:t> </a:t>
            </a:r>
          </a:p>
          <a:p>
            <a:pPr algn="r" rtl="1"/>
            <a:r>
              <a:rPr lang="fa-IR" sz="3200" dirty="0"/>
              <a:t>ماهیت موجی نور </a:t>
            </a:r>
          </a:p>
          <a:p>
            <a:pPr algn="r" rtl="1"/>
            <a:r>
              <a:rPr lang="fa-IR" sz="2400" dirty="0"/>
              <a:t>آزمایش یانگ</a:t>
            </a:r>
          </a:p>
          <a:p>
            <a:pPr algn="r" rtl="1"/>
            <a:r>
              <a:rPr lang="fa-IR" sz="2400" dirty="0"/>
              <a:t>نور یکی از شگفت انگیزترین پدیده هایی است که همیشه برای بشر سوال برانگیز بوده است. دانشمندان سراسر جهان، قرن ها بر سر ماهیت نور، بحث می کردند. در این بحث، دو گروه با نظرات مختلف در مقابل یکدیگر قرار داشتند. طرفداران نخستین گروه، معتقد بودند که نور یک موج است، در حالیکه اعضای گروه دیگر بر این باور بودند که نور، ماهیت ذره ای دارد. </a:t>
            </a:r>
          </a:p>
          <a:p>
            <a:pPr algn="r" rtl="1"/>
            <a:r>
              <a:rPr lang="fa-IR" sz="2400" dirty="0"/>
              <a:t>آزمایش یانگ که اغلب به عنوان آزمایش دو شکاف یانگ شناخته می شود، آزمایش نسبتاً ساده ای است  که در ابتدای قرن نوزدهم برای اثبات ویژگی های موجی نور انجام شد. </a:t>
            </a:r>
            <a:endParaRPr lang="en-US" sz="2400" dirty="0"/>
          </a:p>
        </p:txBody>
      </p:sp>
    </p:spTree>
    <p:extLst>
      <p:ext uri="{BB962C8B-B14F-4D97-AF65-F5344CB8AC3E}">
        <p14:creationId xmlns:p14="http://schemas.microsoft.com/office/powerpoint/2010/main" val="2783745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8818" y="-1435"/>
            <a:ext cx="10131465" cy="6859435"/>
          </a:xfrm>
          <a:prstGeom prst="rect">
            <a:avLst/>
          </a:prstGeom>
        </p:spPr>
      </p:pic>
    </p:spTree>
    <p:extLst>
      <p:ext uri="{BB962C8B-B14F-4D97-AF65-F5344CB8AC3E}">
        <p14:creationId xmlns:p14="http://schemas.microsoft.com/office/powerpoint/2010/main" val="195883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0562"/>
            <a:ext cx="6076950" cy="4562475"/>
          </a:xfrm>
          <a:prstGeom prst="rect">
            <a:avLst/>
          </a:prstGeom>
        </p:spPr>
      </p:pic>
      <p:pic>
        <p:nvPicPr>
          <p:cNvPr id="3" name="Picture 2"/>
          <p:cNvPicPr>
            <a:picLocks noChangeAspect="1"/>
          </p:cNvPicPr>
          <p:nvPr/>
        </p:nvPicPr>
        <p:blipFill>
          <a:blip r:embed="rId3"/>
          <a:stretch>
            <a:fillRect/>
          </a:stretch>
        </p:blipFill>
        <p:spPr>
          <a:xfrm>
            <a:off x="6115052" y="489840"/>
            <a:ext cx="6076950" cy="4562475"/>
          </a:xfrm>
          <a:prstGeom prst="rect">
            <a:avLst/>
          </a:prstGeom>
        </p:spPr>
      </p:pic>
      <p:sp>
        <p:nvSpPr>
          <p:cNvPr id="4" name="Rectangle 3"/>
          <p:cNvSpPr/>
          <p:nvPr/>
        </p:nvSpPr>
        <p:spPr>
          <a:xfrm>
            <a:off x="821802" y="-43806"/>
            <a:ext cx="3977515" cy="734368"/>
          </a:xfrm>
          <a:prstGeom prst="rect">
            <a:avLst/>
          </a:prstGeom>
        </p:spPr>
        <p:txBody>
          <a:bodyPr wrap="square">
            <a:spAutoFit/>
          </a:bodyPr>
          <a:lstStyle/>
          <a:p>
            <a:pPr algn="r" rtl="1">
              <a:lnSpc>
                <a:spcPct val="107000"/>
              </a:lnSpc>
              <a:spcAft>
                <a:spcPts val="800"/>
              </a:spcAft>
            </a:pPr>
            <a:r>
              <a:rPr lang="fa-IR" sz="2000" dirty="0">
                <a:solidFill>
                  <a:schemeClr val="accent5"/>
                </a:solidFill>
                <a:latin typeface="Calibri" panose="020F0502020204030204" pitchFamily="34" charset="0"/>
                <a:ea typeface="Calibri" panose="020F0502020204030204" pitchFamily="34" charset="0"/>
              </a:rPr>
              <a:t>نیروی جاذبه الکترواستاتیکی هسته و الکترون عبارتست از: </a:t>
            </a:r>
            <a:endParaRPr lang="en-US" sz="2000"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7378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4219"/>
            <a:ext cx="6076950" cy="4562475"/>
          </a:xfrm>
          <a:prstGeom prst="rect">
            <a:avLst/>
          </a:prstGeom>
        </p:spPr>
      </p:pic>
      <p:pic>
        <p:nvPicPr>
          <p:cNvPr id="4" name="Picture 3"/>
          <p:cNvPicPr>
            <a:picLocks noChangeAspect="1"/>
          </p:cNvPicPr>
          <p:nvPr/>
        </p:nvPicPr>
        <p:blipFill>
          <a:blip r:embed="rId3"/>
          <a:stretch>
            <a:fillRect/>
          </a:stretch>
        </p:blipFill>
        <p:spPr>
          <a:xfrm>
            <a:off x="6076950" y="1104219"/>
            <a:ext cx="6115050" cy="4598518"/>
          </a:xfrm>
          <a:prstGeom prst="rect">
            <a:avLst/>
          </a:prstGeom>
        </p:spPr>
      </p:pic>
    </p:spTree>
    <p:extLst>
      <p:ext uri="{BB962C8B-B14F-4D97-AF65-F5344CB8AC3E}">
        <p14:creationId xmlns:p14="http://schemas.microsoft.com/office/powerpoint/2010/main" val="236734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76950" y="1017132"/>
            <a:ext cx="6076950" cy="4562475"/>
          </a:xfrm>
          <a:prstGeom prst="rect">
            <a:avLst/>
          </a:prstGeom>
        </p:spPr>
      </p:pic>
      <p:pic>
        <p:nvPicPr>
          <p:cNvPr id="4" name="Picture 3"/>
          <p:cNvPicPr>
            <a:picLocks noChangeAspect="1"/>
          </p:cNvPicPr>
          <p:nvPr/>
        </p:nvPicPr>
        <p:blipFill>
          <a:blip r:embed="rId3"/>
          <a:stretch>
            <a:fillRect/>
          </a:stretch>
        </p:blipFill>
        <p:spPr>
          <a:xfrm>
            <a:off x="1" y="1017132"/>
            <a:ext cx="6076950" cy="4654054"/>
          </a:xfrm>
          <a:prstGeom prst="rect">
            <a:avLst/>
          </a:prstGeom>
        </p:spPr>
      </p:pic>
    </p:spTree>
    <p:extLst>
      <p:ext uri="{BB962C8B-B14F-4D97-AF65-F5344CB8AC3E}">
        <p14:creationId xmlns:p14="http://schemas.microsoft.com/office/powerpoint/2010/main" val="2034728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1281" y="141514"/>
            <a:ext cx="9134662" cy="6858155"/>
          </a:xfrm>
          <a:prstGeom prst="rect">
            <a:avLst/>
          </a:prstGeom>
        </p:spPr>
      </p:pic>
    </p:spTree>
    <p:extLst>
      <p:ext uri="{BB962C8B-B14F-4D97-AF65-F5344CB8AC3E}">
        <p14:creationId xmlns:p14="http://schemas.microsoft.com/office/powerpoint/2010/main" val="988084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2448"/>
            <a:ext cx="6076950" cy="4562475"/>
          </a:xfrm>
          <a:prstGeom prst="rect">
            <a:avLst/>
          </a:prstGeom>
        </p:spPr>
      </p:pic>
      <p:pic>
        <p:nvPicPr>
          <p:cNvPr id="3" name="Picture 2"/>
          <p:cNvPicPr>
            <a:picLocks noChangeAspect="1"/>
          </p:cNvPicPr>
          <p:nvPr/>
        </p:nvPicPr>
        <p:blipFill>
          <a:blip r:embed="rId3"/>
          <a:stretch>
            <a:fillRect/>
          </a:stretch>
        </p:blipFill>
        <p:spPr>
          <a:xfrm>
            <a:off x="6076950" y="1082447"/>
            <a:ext cx="6076950" cy="4562475"/>
          </a:xfrm>
          <a:prstGeom prst="rect">
            <a:avLst/>
          </a:prstGeom>
        </p:spPr>
      </p:pic>
      <p:pic>
        <p:nvPicPr>
          <p:cNvPr id="4" name="Picture 3">
            <a:extLst>
              <a:ext uri="{FF2B5EF4-FFF2-40B4-BE49-F238E27FC236}">
                <a16:creationId xmlns:a16="http://schemas.microsoft.com/office/drawing/2014/main" id="{13E37EEB-43A9-4289-A904-AE18EB42E5C1}"/>
              </a:ext>
            </a:extLst>
          </p:cNvPr>
          <p:cNvPicPr>
            <a:picLocks noChangeAspect="1"/>
          </p:cNvPicPr>
          <p:nvPr/>
        </p:nvPicPr>
        <p:blipFill>
          <a:blip r:embed="rId4"/>
          <a:stretch>
            <a:fillRect/>
          </a:stretch>
        </p:blipFill>
        <p:spPr>
          <a:xfrm>
            <a:off x="6572919" y="5892750"/>
            <a:ext cx="4064209" cy="965250"/>
          </a:xfrm>
          <a:prstGeom prst="rect">
            <a:avLst/>
          </a:prstGeom>
        </p:spPr>
      </p:pic>
    </p:spTree>
    <p:extLst>
      <p:ext uri="{BB962C8B-B14F-4D97-AF65-F5344CB8AC3E}">
        <p14:creationId xmlns:p14="http://schemas.microsoft.com/office/powerpoint/2010/main" val="3506456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23962"/>
            <a:ext cx="6076950" cy="4562475"/>
          </a:xfrm>
          <a:prstGeom prst="rect">
            <a:avLst/>
          </a:prstGeom>
        </p:spPr>
      </p:pic>
      <p:pic>
        <p:nvPicPr>
          <p:cNvPr id="3" name="Picture 2"/>
          <p:cNvPicPr>
            <a:picLocks noChangeAspect="1"/>
          </p:cNvPicPr>
          <p:nvPr/>
        </p:nvPicPr>
        <p:blipFill>
          <a:blip r:embed="rId3"/>
          <a:stretch>
            <a:fillRect/>
          </a:stretch>
        </p:blipFill>
        <p:spPr>
          <a:xfrm>
            <a:off x="6096000" y="1223962"/>
            <a:ext cx="6076950" cy="4562475"/>
          </a:xfrm>
          <a:prstGeom prst="rect">
            <a:avLst/>
          </a:prstGeom>
        </p:spPr>
      </p:pic>
    </p:spTree>
    <p:extLst>
      <p:ext uri="{BB962C8B-B14F-4D97-AF65-F5344CB8AC3E}">
        <p14:creationId xmlns:p14="http://schemas.microsoft.com/office/powerpoint/2010/main" val="253338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995361"/>
            <a:ext cx="6076950" cy="4562475"/>
          </a:xfrm>
          <a:prstGeom prst="rect">
            <a:avLst/>
          </a:prstGeom>
        </p:spPr>
      </p:pic>
      <p:pic>
        <p:nvPicPr>
          <p:cNvPr id="3" name="Picture 2"/>
          <p:cNvPicPr>
            <a:picLocks noChangeAspect="1"/>
          </p:cNvPicPr>
          <p:nvPr/>
        </p:nvPicPr>
        <p:blipFill>
          <a:blip r:embed="rId3"/>
          <a:stretch>
            <a:fillRect/>
          </a:stretch>
        </p:blipFill>
        <p:spPr>
          <a:xfrm>
            <a:off x="6096000" y="995361"/>
            <a:ext cx="6076950" cy="4562475"/>
          </a:xfrm>
          <a:prstGeom prst="rect">
            <a:avLst/>
          </a:prstGeom>
        </p:spPr>
      </p:pic>
    </p:spTree>
    <p:extLst>
      <p:ext uri="{BB962C8B-B14F-4D97-AF65-F5344CB8AC3E}">
        <p14:creationId xmlns:p14="http://schemas.microsoft.com/office/powerpoint/2010/main" val="2538254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0833" y="-390293"/>
            <a:ext cx="9550333" cy="7170234"/>
          </a:xfrm>
          <a:prstGeom prst="rect">
            <a:avLst/>
          </a:prstGeom>
        </p:spPr>
      </p:pic>
    </p:spTree>
    <p:extLst>
      <p:ext uri="{BB962C8B-B14F-4D97-AF65-F5344CB8AC3E}">
        <p14:creationId xmlns:p14="http://schemas.microsoft.com/office/powerpoint/2010/main" val="4214654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60677"/>
            <a:ext cx="6076950" cy="4562475"/>
          </a:xfrm>
          <a:prstGeom prst="rect">
            <a:avLst/>
          </a:prstGeom>
        </p:spPr>
      </p:pic>
      <p:pic>
        <p:nvPicPr>
          <p:cNvPr id="3" name="Picture 2"/>
          <p:cNvPicPr>
            <a:picLocks noChangeAspect="1"/>
          </p:cNvPicPr>
          <p:nvPr/>
        </p:nvPicPr>
        <p:blipFill>
          <a:blip r:embed="rId3"/>
          <a:stretch>
            <a:fillRect/>
          </a:stretch>
        </p:blipFill>
        <p:spPr>
          <a:xfrm>
            <a:off x="6076950" y="1060676"/>
            <a:ext cx="6076950" cy="4562475"/>
          </a:xfrm>
          <a:prstGeom prst="rect">
            <a:avLst/>
          </a:prstGeom>
        </p:spPr>
      </p:pic>
    </p:spTree>
    <p:extLst>
      <p:ext uri="{BB962C8B-B14F-4D97-AF65-F5344CB8AC3E}">
        <p14:creationId xmlns:p14="http://schemas.microsoft.com/office/powerpoint/2010/main" val="2093323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458" y="0"/>
            <a:ext cx="11898086" cy="3416320"/>
          </a:xfrm>
          <a:prstGeom prst="rect">
            <a:avLst/>
          </a:prstGeom>
        </p:spPr>
        <p:txBody>
          <a:bodyPr wrap="square">
            <a:spAutoFit/>
          </a:bodyPr>
          <a:lstStyle/>
          <a:p>
            <a:pPr algn="just" rtl="1"/>
            <a:r>
              <a:rPr lang="fa-IR" sz="2400" dirty="0"/>
              <a:t>در این آزمایش، دو ویژگی موج ها بروز می یابد:</a:t>
            </a:r>
          </a:p>
          <a:p>
            <a:pPr algn="just" rtl="1"/>
            <a:endParaRPr lang="fa-IR" sz="2400" dirty="0"/>
          </a:p>
          <a:p>
            <a:pPr algn="just" rtl="1"/>
            <a:r>
              <a:rPr lang="fa-IR" sz="2400" dirty="0"/>
              <a:t>*اگر یک موج به یک شکاف برسد، خم می شود. این پدیده، پراش نام دارد. اندازه ی شکاف باید قابل مقایسه با طول موج باشد تا پراش رخ دهد.</a:t>
            </a:r>
          </a:p>
          <a:p>
            <a:pPr algn="just" rtl="1"/>
            <a:r>
              <a:rPr lang="fa-IR" sz="2400" dirty="0"/>
              <a:t>*وقتی دو موج به سمت یکدیگر می آیند، با هم برخورد نمی کنند، بلکه بسته به ارتفاع هر یک، درهم فرو رفته و یکدیگر را تخریب یا تقویت می کنند. این پدیده تداخل نامیده می شود. زمانیکه دو موج با جابه جایی های مخالف به هم می رسند، یکدیگر را خنثی می کنند. به پدیده ای که امواج تداخل کننده، یکدیگر را تضعیف کنند، تداخل مخرب می گوییم. در مقابل، تداخل سازنده وجود دارد که در آن امواج یکدیگر را تقویت می کنند.</a:t>
            </a:r>
          </a:p>
          <a:p>
            <a:pPr algn="just" rtl="1"/>
            <a:endParaRPr lang="en-US" sz="2400" dirty="0"/>
          </a:p>
        </p:txBody>
      </p:sp>
      <p:pic>
        <p:nvPicPr>
          <p:cNvPr id="3" name="Picture 2"/>
          <p:cNvPicPr>
            <a:picLocks noChangeAspect="1"/>
          </p:cNvPicPr>
          <p:nvPr/>
        </p:nvPicPr>
        <p:blipFill>
          <a:blip r:embed="rId2"/>
          <a:stretch>
            <a:fillRect/>
          </a:stretch>
        </p:blipFill>
        <p:spPr>
          <a:xfrm>
            <a:off x="188458" y="3172346"/>
            <a:ext cx="3641862" cy="3641862"/>
          </a:xfrm>
          <a:prstGeom prst="rect">
            <a:avLst/>
          </a:prstGeom>
        </p:spPr>
      </p:pic>
      <p:pic>
        <p:nvPicPr>
          <p:cNvPr id="4" name="Picture 3"/>
          <p:cNvPicPr>
            <a:picLocks noChangeAspect="1"/>
          </p:cNvPicPr>
          <p:nvPr/>
        </p:nvPicPr>
        <p:blipFill>
          <a:blip r:embed="rId3"/>
          <a:stretch>
            <a:fillRect/>
          </a:stretch>
        </p:blipFill>
        <p:spPr>
          <a:xfrm>
            <a:off x="5851470" y="3166476"/>
            <a:ext cx="4816529" cy="3075744"/>
          </a:xfrm>
          <a:prstGeom prst="rect">
            <a:avLst/>
          </a:prstGeom>
        </p:spPr>
      </p:pic>
    </p:spTree>
    <p:extLst>
      <p:ext uri="{BB962C8B-B14F-4D97-AF65-F5344CB8AC3E}">
        <p14:creationId xmlns:p14="http://schemas.microsoft.com/office/powerpoint/2010/main" val="3554465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58647"/>
            <a:ext cx="6076950" cy="4562475"/>
          </a:xfrm>
          <a:prstGeom prst="rect">
            <a:avLst/>
          </a:prstGeom>
        </p:spPr>
      </p:pic>
      <p:pic>
        <p:nvPicPr>
          <p:cNvPr id="3" name="Picture 2"/>
          <p:cNvPicPr>
            <a:picLocks noChangeAspect="1"/>
          </p:cNvPicPr>
          <p:nvPr/>
        </p:nvPicPr>
        <p:blipFill>
          <a:blip r:embed="rId3"/>
          <a:stretch>
            <a:fillRect/>
          </a:stretch>
        </p:blipFill>
        <p:spPr>
          <a:xfrm>
            <a:off x="6115052" y="1158647"/>
            <a:ext cx="6076950" cy="4562475"/>
          </a:xfrm>
          <a:prstGeom prst="rect">
            <a:avLst/>
          </a:prstGeom>
        </p:spPr>
      </p:pic>
    </p:spTree>
    <p:extLst>
      <p:ext uri="{BB962C8B-B14F-4D97-AF65-F5344CB8AC3E}">
        <p14:creationId xmlns:p14="http://schemas.microsoft.com/office/powerpoint/2010/main" val="3346698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15104"/>
            <a:ext cx="6076950" cy="4562475"/>
          </a:xfrm>
          <a:prstGeom prst="rect">
            <a:avLst/>
          </a:prstGeom>
        </p:spPr>
      </p:pic>
      <p:pic>
        <p:nvPicPr>
          <p:cNvPr id="3" name="Picture 2"/>
          <p:cNvPicPr>
            <a:picLocks noChangeAspect="1"/>
          </p:cNvPicPr>
          <p:nvPr/>
        </p:nvPicPr>
        <p:blipFill>
          <a:blip r:embed="rId3"/>
          <a:stretch>
            <a:fillRect/>
          </a:stretch>
        </p:blipFill>
        <p:spPr>
          <a:xfrm>
            <a:off x="6076950" y="1115103"/>
            <a:ext cx="6076950" cy="4562475"/>
          </a:xfrm>
          <a:prstGeom prst="rect">
            <a:avLst/>
          </a:prstGeom>
        </p:spPr>
      </p:pic>
      <p:pic>
        <p:nvPicPr>
          <p:cNvPr id="5" name="Picture 4">
            <a:extLst>
              <a:ext uri="{FF2B5EF4-FFF2-40B4-BE49-F238E27FC236}">
                <a16:creationId xmlns:a16="http://schemas.microsoft.com/office/drawing/2014/main" id="{AEEC3403-8B3B-4503-8DEA-4C0E4C5E8302}"/>
              </a:ext>
            </a:extLst>
          </p:cNvPr>
          <p:cNvPicPr>
            <a:picLocks noChangeAspect="1"/>
          </p:cNvPicPr>
          <p:nvPr/>
        </p:nvPicPr>
        <p:blipFill>
          <a:blip r:embed="rId4"/>
          <a:stretch>
            <a:fillRect/>
          </a:stretch>
        </p:blipFill>
        <p:spPr>
          <a:xfrm>
            <a:off x="6585081" y="3842357"/>
            <a:ext cx="939848" cy="444523"/>
          </a:xfrm>
          <a:prstGeom prst="rect">
            <a:avLst/>
          </a:prstGeom>
        </p:spPr>
      </p:pic>
    </p:spTree>
    <p:extLst>
      <p:ext uri="{BB962C8B-B14F-4D97-AF65-F5344CB8AC3E}">
        <p14:creationId xmlns:p14="http://schemas.microsoft.com/office/powerpoint/2010/main" val="3416335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1921"/>
            <a:ext cx="8362596" cy="5687795"/>
          </a:xfrm>
          <a:prstGeom prst="rect">
            <a:avLst/>
          </a:prstGeom>
        </p:spPr>
      </p:pic>
      <p:pic>
        <p:nvPicPr>
          <p:cNvPr id="3" name="Picture 2"/>
          <p:cNvPicPr>
            <a:picLocks noChangeAspect="1"/>
          </p:cNvPicPr>
          <p:nvPr/>
        </p:nvPicPr>
        <p:blipFill>
          <a:blip r:embed="rId3"/>
          <a:stretch>
            <a:fillRect/>
          </a:stretch>
        </p:blipFill>
        <p:spPr>
          <a:xfrm>
            <a:off x="8362596" y="126477"/>
            <a:ext cx="3719552" cy="6323239"/>
          </a:xfrm>
          <a:prstGeom prst="rect">
            <a:avLst/>
          </a:prstGeom>
        </p:spPr>
      </p:pic>
    </p:spTree>
    <p:extLst>
      <p:ext uri="{BB962C8B-B14F-4D97-AF65-F5344CB8AC3E}">
        <p14:creationId xmlns:p14="http://schemas.microsoft.com/office/powerpoint/2010/main" val="723400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BC50B-CFA9-6898-B30E-1588B7474476}"/>
              </a:ext>
            </a:extLst>
          </p:cNvPr>
          <p:cNvPicPr>
            <a:picLocks noChangeAspect="1"/>
          </p:cNvPicPr>
          <p:nvPr/>
        </p:nvPicPr>
        <p:blipFill>
          <a:blip r:embed="rId2"/>
          <a:stretch>
            <a:fillRect/>
          </a:stretch>
        </p:blipFill>
        <p:spPr>
          <a:xfrm>
            <a:off x="3837483" y="185320"/>
            <a:ext cx="4126276" cy="6487360"/>
          </a:xfrm>
          <a:prstGeom prst="rect">
            <a:avLst/>
          </a:prstGeom>
        </p:spPr>
      </p:pic>
    </p:spTree>
    <p:extLst>
      <p:ext uri="{BB962C8B-B14F-4D97-AF65-F5344CB8AC3E}">
        <p14:creationId xmlns:p14="http://schemas.microsoft.com/office/powerpoint/2010/main" val="3376949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3751A-EFCE-1042-D94F-1BA6591E5633}"/>
              </a:ext>
            </a:extLst>
          </p:cNvPr>
          <p:cNvPicPr>
            <a:picLocks noChangeAspect="1"/>
          </p:cNvPicPr>
          <p:nvPr/>
        </p:nvPicPr>
        <p:blipFill>
          <a:blip r:embed="rId2"/>
          <a:stretch>
            <a:fillRect/>
          </a:stretch>
        </p:blipFill>
        <p:spPr>
          <a:xfrm>
            <a:off x="1838325" y="1452562"/>
            <a:ext cx="8515350" cy="3952875"/>
          </a:xfrm>
          <a:prstGeom prst="rect">
            <a:avLst/>
          </a:prstGeom>
        </p:spPr>
      </p:pic>
    </p:spTree>
    <p:extLst>
      <p:ext uri="{BB962C8B-B14F-4D97-AF65-F5344CB8AC3E}">
        <p14:creationId xmlns:p14="http://schemas.microsoft.com/office/powerpoint/2010/main" val="2839770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33" y="0"/>
            <a:ext cx="11636358" cy="6736465"/>
          </a:xfrm>
          <a:prstGeom prst="rect">
            <a:avLst/>
          </a:prstGeom>
        </p:spPr>
      </p:pic>
    </p:spTree>
    <p:extLst>
      <p:ext uri="{BB962C8B-B14F-4D97-AF65-F5344CB8AC3E}">
        <p14:creationId xmlns:p14="http://schemas.microsoft.com/office/powerpoint/2010/main" val="2060667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769" y="177078"/>
            <a:ext cx="11875625" cy="3882601"/>
          </a:xfrm>
          <a:prstGeom prst="rect">
            <a:avLst/>
          </a:prstGeom>
        </p:spPr>
        <p:txBody>
          <a:bodyPr wrap="square">
            <a:spAutoFit/>
          </a:bodyPr>
          <a:lstStyle/>
          <a:p>
            <a:pPr algn="r" rtl="1">
              <a:lnSpc>
                <a:spcPct val="107000"/>
              </a:lnSpc>
              <a:spcAft>
                <a:spcPts val="800"/>
              </a:spcAft>
            </a:pPr>
            <a:r>
              <a:rPr lang="ar-SA" sz="3200" dirty="0">
                <a:solidFill>
                  <a:srgbClr val="FF0000"/>
                </a:solidFill>
                <a:latin typeface="Calibri" panose="020F0502020204030204" pitchFamily="34" charset="0"/>
                <a:ea typeface="Calibri" panose="020F0502020204030204" pitchFamily="34" charset="0"/>
              </a:rPr>
              <a:t>نواقص نظریه بور:</a:t>
            </a:r>
            <a:endParaRPr lang="en-US" sz="32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3200" dirty="0">
                <a:latin typeface="Calibri" panose="020F0502020204030204" pitchFamily="34" charset="0"/>
                <a:ea typeface="Calibri" panose="020F0502020204030204" pitchFamily="34" charset="0"/>
              </a:rPr>
              <a:t>نظریه بور توانست طیف ناحیه مرئی اتم هیدروژن را توجیه کند و علاوه برآن پیش بینی کرد که برای اتم هیدروژن بایستی سریهای دیگری هم وجود داشته باشد که انرژی و فرکانس آن ها از سری بالمر بزرگتر و کوچکتر باشد. </a:t>
            </a:r>
            <a:endParaRPr lang="en-US" sz="3200" dirty="0">
              <a:latin typeface="Calibri" panose="020F0502020204030204" pitchFamily="34" charset="0"/>
              <a:ea typeface="Calibri" panose="020F0502020204030204" pitchFamily="34" charset="0"/>
              <a:cs typeface="Arial" panose="020B0604020202020204" pitchFamily="34" charset="0"/>
            </a:endParaRPr>
          </a:p>
          <a:p>
            <a:pPr algn="r" rtl="1"/>
            <a:r>
              <a:rPr lang="ar-SA" sz="3200" dirty="0">
                <a:latin typeface="Calibri" panose="020F0502020204030204" pitchFamily="34" charset="0"/>
                <a:ea typeface="Calibri" panose="020F0502020204030204" pitchFamily="34" charset="0"/>
              </a:rPr>
              <a:t>1) با این وجود با بررسی دقیقتر طیف اتم هیدروژن توسط دانشمندان مشخص شد که برخی از خطوط طیف اتم هیدروژن شامل چند خط نزدیم بهم هستند</a:t>
            </a:r>
            <a:r>
              <a:rPr lang="fa-IR" sz="3200" dirty="0">
                <a:latin typeface="Calibri" panose="020F0502020204030204" pitchFamily="34" charset="0"/>
                <a:ea typeface="Calibri" panose="020F0502020204030204" pitchFamily="34" charset="0"/>
              </a:rPr>
              <a:t> و نظریه بورنمی توانست  توجیهی برای آنها ارائه دهد.</a:t>
            </a:r>
            <a:endParaRPr lang="en-US" sz="3200" dirty="0"/>
          </a:p>
        </p:txBody>
      </p:sp>
      <p:pic>
        <p:nvPicPr>
          <p:cNvPr id="3" name="Picture 2"/>
          <p:cNvPicPr>
            <a:picLocks noChangeAspect="1"/>
          </p:cNvPicPr>
          <p:nvPr/>
        </p:nvPicPr>
        <p:blipFill>
          <a:blip r:embed="rId2"/>
          <a:stretch>
            <a:fillRect/>
          </a:stretch>
        </p:blipFill>
        <p:spPr>
          <a:xfrm>
            <a:off x="544251" y="3471698"/>
            <a:ext cx="4374990" cy="3284671"/>
          </a:xfrm>
          <a:prstGeom prst="rect">
            <a:avLst/>
          </a:prstGeom>
        </p:spPr>
      </p:pic>
    </p:spTree>
    <p:extLst>
      <p:ext uri="{BB962C8B-B14F-4D97-AF65-F5344CB8AC3E}">
        <p14:creationId xmlns:p14="http://schemas.microsoft.com/office/powerpoint/2010/main" val="546166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562" y="296737"/>
            <a:ext cx="11945072" cy="2062103"/>
          </a:xfrm>
          <a:prstGeom prst="rect">
            <a:avLst/>
          </a:prstGeom>
        </p:spPr>
        <p:txBody>
          <a:bodyPr wrap="square">
            <a:spAutoFit/>
          </a:bodyPr>
          <a:lstStyle/>
          <a:p>
            <a:pPr algn="just" rtl="1"/>
            <a:r>
              <a:rPr lang="fa-IR" sz="3200" dirty="0">
                <a:latin typeface="Calibri" panose="020F0502020204030204" pitchFamily="34" charset="0"/>
                <a:ea typeface="Calibri" panose="020F0502020204030204" pitchFamily="34" charset="0"/>
              </a:rPr>
              <a:t>2</a:t>
            </a:r>
            <a:r>
              <a:rPr lang="ar-SA" dirty="0"/>
              <a:t>) </a:t>
            </a:r>
            <a:r>
              <a:rPr lang="ar-SA" sz="3200" dirty="0"/>
              <a:t>وقتی طیف اتم هیدروژن </a:t>
            </a:r>
            <a:r>
              <a:rPr lang="ar-SA" sz="3200" dirty="0">
                <a:solidFill>
                  <a:schemeClr val="accent1"/>
                </a:solidFill>
              </a:rPr>
              <a:t>در میدان مغناطیسی </a:t>
            </a:r>
            <a:r>
              <a:rPr lang="ar-SA" sz="3200" dirty="0"/>
              <a:t>مورد بررسی قرار گیرد  برخی از خطوط طیفی بازهم به چند خط طیفی نزدیک بهم تبدیل می شود( اثر زیمان). همین وضعیت برای طیف اتم هیدروژن </a:t>
            </a:r>
            <a:r>
              <a:rPr lang="ar-SA" sz="3200" dirty="0">
                <a:solidFill>
                  <a:schemeClr val="accent6"/>
                </a:solidFill>
              </a:rPr>
              <a:t>در میدان الکتریکی </a:t>
            </a:r>
            <a:r>
              <a:rPr lang="ar-SA" sz="3200" dirty="0"/>
              <a:t>هم دیده می شود(اثر استارک)</a:t>
            </a:r>
            <a:r>
              <a:rPr lang="fa-IR" sz="3200" dirty="0"/>
              <a:t>. نظریه بور برای اینها هم توجیهی ندارد</a:t>
            </a:r>
            <a:endParaRPr lang="en-US" sz="3200" dirty="0"/>
          </a:p>
        </p:txBody>
      </p:sp>
      <p:pic>
        <p:nvPicPr>
          <p:cNvPr id="5" name="Picture 4"/>
          <p:cNvPicPr>
            <a:picLocks noChangeAspect="1"/>
          </p:cNvPicPr>
          <p:nvPr/>
        </p:nvPicPr>
        <p:blipFill>
          <a:blip r:embed="rId2"/>
          <a:stretch>
            <a:fillRect/>
          </a:stretch>
        </p:blipFill>
        <p:spPr>
          <a:xfrm>
            <a:off x="197010" y="2137884"/>
            <a:ext cx="6076950" cy="4562475"/>
          </a:xfrm>
          <a:prstGeom prst="rect">
            <a:avLst/>
          </a:prstGeom>
        </p:spPr>
      </p:pic>
    </p:spTree>
    <p:extLst>
      <p:ext uri="{BB962C8B-B14F-4D97-AF65-F5344CB8AC3E}">
        <p14:creationId xmlns:p14="http://schemas.microsoft.com/office/powerpoint/2010/main" val="3054742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896" y="648758"/>
            <a:ext cx="12064678" cy="1119665"/>
          </a:xfrm>
          <a:prstGeom prst="rect">
            <a:avLst/>
          </a:prstGeom>
        </p:spPr>
        <p:txBody>
          <a:bodyPr wrap="square">
            <a:spAutoFit/>
          </a:bodyPr>
          <a:lstStyle/>
          <a:p>
            <a:pPr algn="r" rtl="1">
              <a:lnSpc>
                <a:spcPct val="107000"/>
              </a:lnSpc>
              <a:spcAft>
                <a:spcPts val="800"/>
              </a:spcAft>
            </a:pPr>
            <a:r>
              <a:rPr lang="ar-SA" sz="3200" dirty="0">
                <a:latin typeface="Calibri" panose="020F0502020204030204" pitchFamily="34" charset="0"/>
                <a:ea typeface="Calibri" panose="020F0502020204030204" pitchFamily="34" charset="0"/>
              </a:rPr>
              <a:t>3) نظریه بور طیف اتم هیدروژن و یونهای هیدروژن مانند( </a:t>
            </a:r>
            <a:r>
              <a:rPr lang="en-US" sz="3200" dirty="0">
                <a:latin typeface="Calibri" panose="020F0502020204030204" pitchFamily="34" charset="0"/>
                <a:ea typeface="Calibri" panose="020F0502020204030204" pitchFamily="34" charset="0"/>
                <a:cs typeface="Arial" panose="020B0604020202020204" pitchFamily="34" charset="0"/>
              </a:rPr>
              <a:t> He</a:t>
            </a:r>
            <a:r>
              <a:rPr lang="en-US" sz="3200" baseline="30000" dirty="0">
                <a:latin typeface="Calibri" panose="020F0502020204030204" pitchFamily="34" charset="0"/>
                <a:ea typeface="Calibri" panose="020F0502020204030204" pitchFamily="34" charset="0"/>
                <a:cs typeface="Arial" panose="020B0604020202020204" pitchFamily="34" charset="0"/>
              </a:rPr>
              <a:t>+</a:t>
            </a:r>
            <a:r>
              <a:rPr lang="en-US" sz="3200" dirty="0">
                <a:latin typeface="Calibri" panose="020F0502020204030204" pitchFamily="34" charset="0"/>
                <a:ea typeface="Calibri" panose="020F0502020204030204" pitchFamily="34" charset="0"/>
                <a:cs typeface="Arial" panose="020B0604020202020204" pitchFamily="34" charset="0"/>
              </a:rPr>
              <a:t>, Li</a:t>
            </a:r>
            <a:r>
              <a:rPr lang="en-US" sz="3200" baseline="30000" dirty="0">
                <a:latin typeface="Calibri" panose="020F0502020204030204" pitchFamily="34" charset="0"/>
                <a:ea typeface="Calibri" panose="020F0502020204030204" pitchFamily="34" charset="0"/>
                <a:cs typeface="Arial" panose="020B0604020202020204" pitchFamily="34" charset="0"/>
              </a:rPr>
              <a:t>2+</a:t>
            </a:r>
            <a:r>
              <a:rPr lang="ar-SA" sz="3200" dirty="0">
                <a:latin typeface="Calibri" panose="020F0502020204030204" pitchFamily="34" charset="0"/>
                <a:ea typeface="Calibri" panose="020F0502020204030204" pitchFamily="34" charset="0"/>
              </a:rPr>
              <a:t> ) را توجیه کرد اما برای اتم های چند الکترونی کارایی نداشت.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00941" y="1996847"/>
            <a:ext cx="6076950" cy="4562475"/>
          </a:xfrm>
          <a:prstGeom prst="rect">
            <a:avLst/>
          </a:prstGeom>
        </p:spPr>
      </p:pic>
    </p:spTree>
    <p:extLst>
      <p:ext uri="{BB962C8B-B14F-4D97-AF65-F5344CB8AC3E}">
        <p14:creationId xmlns:p14="http://schemas.microsoft.com/office/powerpoint/2010/main" val="978361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0452" y="0"/>
            <a:ext cx="10931095" cy="6806672"/>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تمرین: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بنظر شما سرعت  الکترون در مدار اول(بور)  بیشتر است یا در مدار سوم؟ چه نسبتی بین سرعت الکترون در این دو مدار وجود دارد؟</a:t>
            </a: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mv</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 1h/2</a:t>
            </a:r>
            <a:r>
              <a:rPr lang="en-US" sz="3600" dirty="0">
                <a:effectLst/>
                <a:latin typeface="Calibri" panose="020F0502020204030204" pitchFamily="34" charset="0"/>
                <a:ea typeface="Calibri" panose="020F0502020204030204" pitchFamily="34" charset="0"/>
                <a:cs typeface="Calibri" panose="020F0502020204030204" pitchFamily="34" charset="0"/>
              </a:rPr>
              <a:t>π ,          </a:t>
            </a:r>
            <a:r>
              <a:rPr lang="en-US" sz="3600" dirty="0">
                <a:effectLst/>
                <a:latin typeface="Calibri" panose="020F0502020204030204" pitchFamily="34" charset="0"/>
                <a:ea typeface="Calibri" panose="020F0502020204030204" pitchFamily="34" charset="0"/>
                <a:cs typeface="Arial" panose="020B0604020202020204" pitchFamily="34" charset="0"/>
              </a:rPr>
              <a:t>mv</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 h/2</a:t>
            </a:r>
            <a:r>
              <a:rPr lang="en-US" sz="3600" dirty="0">
                <a:effectLst/>
                <a:latin typeface="Calibri" panose="020F0502020204030204" pitchFamily="34" charset="0"/>
                <a:ea typeface="Calibri" panose="020F0502020204030204" pitchFamily="34" charset="0"/>
                <a:cs typeface="Calibri" panose="020F0502020204030204" pitchFamily="34" charset="0"/>
              </a:rPr>
              <a:t>π      (1)</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mv</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Arial" panose="020B0604020202020204" pitchFamily="34" charset="0"/>
              </a:rPr>
              <a:t>= 3h/2</a:t>
            </a:r>
            <a:r>
              <a:rPr lang="en-US" sz="3600" dirty="0">
                <a:effectLst/>
                <a:latin typeface="Calibri" panose="020F0502020204030204" pitchFamily="34" charset="0"/>
                <a:ea typeface="Calibri" panose="020F0502020204030204" pitchFamily="34" charset="0"/>
                <a:cs typeface="Calibri" panose="020F0502020204030204" pitchFamily="34" charset="0"/>
              </a:rPr>
              <a:t>π         </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Calibri" panose="020F0502020204030204" pitchFamily="34" charset="0"/>
              </a:rPr>
              <a:t>= 9</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mv</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Arial" panose="020B0604020202020204" pitchFamily="34" charset="0"/>
              </a:rPr>
              <a:t>(9r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 = 3h/2</a:t>
            </a:r>
            <a:r>
              <a:rPr lang="en-US" sz="3600" dirty="0">
                <a:effectLst/>
                <a:latin typeface="Calibri" panose="020F0502020204030204" pitchFamily="34" charset="0"/>
                <a:ea typeface="Calibri" panose="020F0502020204030204" pitchFamily="34" charset="0"/>
                <a:cs typeface="Calibri" panose="020F0502020204030204" pitchFamily="34" charset="0"/>
              </a:rPr>
              <a:t>π                                   (2)</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fa-IR" sz="3600" dirty="0">
                <a:effectLst/>
                <a:latin typeface="Calibri" panose="020F0502020204030204" pitchFamily="34" charset="0"/>
                <a:ea typeface="Calibri" panose="020F0502020204030204" pitchFamily="34" charset="0"/>
                <a:cs typeface="Calibri" panose="020F0502020204030204" pitchFamily="34" charset="0"/>
              </a:rPr>
              <a:t> از تقسیم دومعادله 1 و 2 بر همدیگرخواهیم داشت:</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Calibri" panose="020F0502020204030204" pitchFamily="34" charset="0"/>
              </a:rPr>
              <a:t>(mv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latin typeface="Calibri" panose="020F0502020204030204" pitchFamily="34" charset="0"/>
                <a:ea typeface="Calibri" panose="020F0502020204030204" pitchFamily="34" charset="0"/>
                <a:cs typeface="Calibri" panose="020F0502020204030204" pitchFamily="34" charset="0"/>
              </a:rPr>
              <a:t>r</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latin typeface="Calibri" panose="020F0502020204030204" pitchFamily="34" charset="0"/>
                <a:ea typeface="Calibri" panose="020F0502020204030204" pitchFamily="34" charset="0"/>
                <a:cs typeface="Calibri" panose="020F0502020204030204" pitchFamily="34" charset="0"/>
              </a:rPr>
              <a:t>)/(9mv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3 </a:t>
            </a:r>
            <a:r>
              <a:rPr lang="en-US" sz="3600" dirty="0">
                <a:effectLst/>
                <a:latin typeface="Calibri" panose="020F0502020204030204" pitchFamily="34" charset="0"/>
                <a:ea typeface="Calibri" panose="020F0502020204030204" pitchFamily="34" charset="0"/>
                <a:cs typeface="Calibri" panose="020F0502020204030204" pitchFamily="34" charset="0"/>
              </a:rPr>
              <a:t>r</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latin typeface="Calibri" panose="020F0502020204030204" pitchFamily="34" charset="0"/>
                <a:ea typeface="Calibri" panose="020F0502020204030204" pitchFamily="34" charset="0"/>
                <a:cs typeface="Calibri" panose="020F0502020204030204" pitchFamily="34" charset="0"/>
              </a:rPr>
              <a:t>)= 1/3</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Calibri" panose="020F0502020204030204" pitchFamily="34" charset="0"/>
              </a:rPr>
              <a:t>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latin typeface="Calibri" panose="020F0502020204030204" pitchFamily="34" charset="0"/>
                <a:ea typeface="Calibri" panose="020F0502020204030204" pitchFamily="34" charset="0"/>
                <a:cs typeface="Calibri" panose="020F0502020204030204" pitchFamily="34" charset="0"/>
              </a:rPr>
              <a:t>= 3v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3</a:t>
            </a:r>
          </a:p>
          <a:p>
            <a:pPr marL="0" marR="0">
              <a:lnSpc>
                <a:spcPct val="107000"/>
              </a:lnSpc>
              <a:spcBef>
                <a:spcPts val="0"/>
              </a:spcBef>
              <a:spcAft>
                <a:spcPts val="800"/>
              </a:spcAft>
            </a:pPr>
            <a:r>
              <a:rPr lang="en-US" sz="3600" dirty="0" err="1">
                <a:effectLst/>
                <a:latin typeface="Calibri" panose="020F0502020204030204" pitchFamily="34" charset="0"/>
                <a:ea typeface="Calibri" panose="020F0502020204030204" pitchFamily="34" charset="0"/>
                <a:cs typeface="Calibri" panose="020F0502020204030204" pitchFamily="34" charset="0"/>
              </a:rPr>
              <a:t>v</a:t>
            </a:r>
            <a:r>
              <a:rPr lang="en-US" sz="3600" baseline="-25000" dirty="0" err="1">
                <a:effectLst/>
                <a:latin typeface="Calibri" panose="020F0502020204030204" pitchFamily="34" charset="0"/>
                <a:ea typeface="Calibri" panose="020F0502020204030204" pitchFamily="34" charset="0"/>
                <a:cs typeface="Calibri" panose="020F0502020204030204" pitchFamily="34" charset="0"/>
              </a:rPr>
              <a:t>n</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 </a:t>
            </a:r>
            <a:r>
              <a:rPr lang="en-US" sz="3600" baseline="-25000" dirty="0">
                <a:latin typeface="Calibri" panose="020F0502020204030204" pitchFamily="34" charset="0"/>
                <a:ea typeface="Calibri" panose="020F0502020204030204" pitchFamily="34" charset="0"/>
                <a:cs typeface="Calibri" panose="020F0502020204030204" pitchFamily="34" charset="0"/>
              </a:rPr>
              <a:t>= </a:t>
            </a:r>
            <a:r>
              <a:rPr lang="en-US" sz="3600" dirty="0">
                <a:effectLst/>
                <a:latin typeface="Calibri" panose="020F0502020204030204" pitchFamily="34" charset="0"/>
                <a:ea typeface="Calibri" panose="020F0502020204030204" pitchFamily="34" charset="0"/>
                <a:cs typeface="Calibri" panose="020F0502020204030204" pitchFamily="34" charset="0"/>
              </a:rPr>
              <a:t>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 </a:t>
            </a:r>
            <a:r>
              <a:rPr lang="en-US" sz="3600" baseline="-25000" dirty="0">
                <a:latin typeface="Calibri" panose="020F0502020204030204" pitchFamily="34" charset="0"/>
                <a:ea typeface="Calibri" panose="020F0502020204030204" pitchFamily="34" charset="0"/>
                <a:cs typeface="Calibri" panose="020F0502020204030204" pitchFamily="34" charset="0"/>
              </a:rPr>
              <a:t>/n</a:t>
            </a:r>
            <a:endParaRPr lang="fa-IR" sz="3600" baseline="-25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90089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578"/>
            <a:ext cx="11941629" cy="2462213"/>
          </a:xfrm>
          <a:prstGeom prst="rect">
            <a:avLst/>
          </a:prstGeom>
        </p:spPr>
        <p:txBody>
          <a:bodyPr wrap="square">
            <a:spAutoFit/>
          </a:bodyPr>
          <a:lstStyle/>
          <a:p>
            <a:pPr algn="just" rtl="1"/>
            <a:r>
              <a:rPr lang="fa-IR" sz="2200" b="1" dirty="0"/>
              <a:t>جزییات آزمایش یانگ : </a:t>
            </a:r>
            <a:r>
              <a:rPr lang="fa-IR" sz="2200" dirty="0"/>
              <a:t>در این آزمایش، از دو شکافی که بسیار به هم نزدیک هستند، استفاده می شود. امواج نور از هر دو شکاف عبور کرده و به خاطر پراش در پشت فضای شکاف، پخش می شوند. به علت فاصله ی اندک بین دو شکاف، موج شکاف اول به موج شکاف دوم می رسد و تداخل رخ می دهد. اگر در مقابل امواجی که تداخل کرده اند، صفحه ای را قرار دهیم، الگوی خاصی روی آن ساخته می شود که الگوی تداخلی نام دارد. این الگو مجموعه ای از نوارهای تیره و روشن است. نوارهای روشن مربوط به تداخل سازنده ی امواج نوری (امواج یکدیگر را تقویت کرده و بنابراین شدت نور در این مکان ها افزایش می یابد) و نوارهای تیره مربوط به تداخل مخرب هستند (امواج یکدیگر را تضعیف کرده و بنابراین شدت نور کاهش می یابد). الگوی تداخلی نشان می دهد که بین دو شکاف، تداخل سازنده رخ می دهد و درست پشت شکاف ها، تداخل مخرب اتفاق می افتد.</a:t>
            </a:r>
            <a:endParaRPr lang="en-US" sz="2200" dirty="0"/>
          </a:p>
        </p:txBody>
      </p:sp>
      <p:pic>
        <p:nvPicPr>
          <p:cNvPr id="3" name="Picture 2"/>
          <p:cNvPicPr>
            <a:picLocks noChangeAspect="1"/>
          </p:cNvPicPr>
          <p:nvPr/>
        </p:nvPicPr>
        <p:blipFill>
          <a:blip r:embed="rId3"/>
          <a:stretch>
            <a:fillRect/>
          </a:stretch>
        </p:blipFill>
        <p:spPr>
          <a:xfrm>
            <a:off x="337457" y="2838889"/>
            <a:ext cx="2427515" cy="2403559"/>
          </a:xfrm>
          <a:prstGeom prst="rect">
            <a:avLst/>
          </a:prstGeom>
        </p:spPr>
      </p:pic>
      <p:pic>
        <p:nvPicPr>
          <p:cNvPr id="1026" name="Picture 2" descr="آزمایش دو شکاف"/>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140" y="2768595"/>
            <a:ext cx="2968624" cy="24738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6213932" y="2513791"/>
            <a:ext cx="2614614" cy="2677079"/>
          </a:xfrm>
          <a:prstGeom prst="rect">
            <a:avLst/>
          </a:prstGeom>
        </p:spPr>
      </p:pic>
      <p:pic>
        <p:nvPicPr>
          <p:cNvPr id="8" name="Picture 7"/>
          <p:cNvPicPr>
            <a:picLocks noChangeAspect="1"/>
          </p:cNvPicPr>
          <p:nvPr/>
        </p:nvPicPr>
        <p:blipFill>
          <a:blip r:embed="rId6"/>
          <a:stretch>
            <a:fillRect/>
          </a:stretch>
        </p:blipFill>
        <p:spPr>
          <a:xfrm>
            <a:off x="1909419" y="5478622"/>
            <a:ext cx="2979284" cy="1890491"/>
          </a:xfrm>
          <a:prstGeom prst="rect">
            <a:avLst/>
          </a:prstGeom>
        </p:spPr>
      </p:pic>
    </p:spTree>
    <p:extLst>
      <p:ext uri="{BB962C8B-B14F-4D97-AF65-F5344CB8AC3E}">
        <p14:creationId xmlns:p14="http://schemas.microsoft.com/office/powerpoint/2010/main" val="1218753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8C4F3-DBC7-67AC-8E2E-6F2BE29762FF}"/>
              </a:ext>
            </a:extLst>
          </p:cNvPr>
          <p:cNvPicPr>
            <a:picLocks noChangeAspect="1"/>
          </p:cNvPicPr>
          <p:nvPr/>
        </p:nvPicPr>
        <p:blipFill>
          <a:blip r:embed="rId2"/>
          <a:stretch>
            <a:fillRect/>
          </a:stretch>
        </p:blipFill>
        <p:spPr>
          <a:xfrm>
            <a:off x="1866900" y="1624012"/>
            <a:ext cx="8458200" cy="3609975"/>
          </a:xfrm>
          <a:prstGeom prst="rect">
            <a:avLst/>
          </a:prstGeom>
        </p:spPr>
      </p:pic>
    </p:spTree>
    <p:extLst>
      <p:ext uri="{BB962C8B-B14F-4D97-AF65-F5344CB8AC3E}">
        <p14:creationId xmlns:p14="http://schemas.microsoft.com/office/powerpoint/2010/main" val="2232101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667E30-B672-4BAD-864A-6725FE2A6035}"/>
              </a:ext>
            </a:extLst>
          </p:cNvPr>
          <p:cNvSpPr txBox="1"/>
          <p:nvPr/>
        </p:nvSpPr>
        <p:spPr>
          <a:xfrm>
            <a:off x="-223024" y="589223"/>
            <a:ext cx="12032165" cy="440120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سئوال:</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ثابت کنید که برای اتم هیدروژن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4V</a:t>
            </a:r>
            <a:r>
              <a:rPr kumimoji="0" lang="en-US" sz="40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می باشد.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rtl="1"/>
            <a:r>
              <a:rPr lang="fa-IR" sz="4000" dirty="0">
                <a:solidFill>
                  <a:prstClr val="black"/>
                </a:solidFill>
                <a:latin typeface="Calibri" panose="020F0502020204030204"/>
                <a:cs typeface="Arial" panose="020B0604020202020204" pitchFamily="34" charset="0"/>
              </a:rPr>
              <a:t>انرژی یونش یونهای </a:t>
            </a:r>
            <a:r>
              <a:rPr lang="en-US" sz="4000" dirty="0">
                <a:latin typeface="Calibri" panose="020F0502020204030204" pitchFamily="34" charset="0"/>
                <a:ea typeface="Calibri" panose="020F0502020204030204" pitchFamily="34" charset="0"/>
                <a:cs typeface="Arial" panose="020B0604020202020204" pitchFamily="34" charset="0"/>
              </a:rPr>
              <a:t>He</a:t>
            </a:r>
            <a:r>
              <a:rPr lang="en-US" sz="4000" baseline="30000" dirty="0">
                <a:latin typeface="Calibri" panose="020F0502020204030204" pitchFamily="34" charset="0"/>
                <a:ea typeface="Calibri" panose="020F0502020204030204" pitchFamily="34" charset="0"/>
                <a:cs typeface="Arial" panose="020B0604020202020204" pitchFamily="34" charset="0"/>
              </a:rPr>
              <a:t>+</a:t>
            </a:r>
            <a:r>
              <a:rPr lang="en-US" sz="4000" dirty="0">
                <a:latin typeface="Calibri" panose="020F0502020204030204" pitchFamily="34" charset="0"/>
                <a:ea typeface="Calibri" panose="020F0502020204030204" pitchFamily="34" charset="0"/>
                <a:cs typeface="Arial" panose="020B0604020202020204" pitchFamily="34" charset="0"/>
              </a:rPr>
              <a:t>, Li</a:t>
            </a:r>
            <a:r>
              <a:rPr lang="en-US" sz="4000" baseline="30000" dirty="0">
                <a:latin typeface="Calibri" panose="020F0502020204030204" pitchFamily="34" charset="0"/>
                <a:ea typeface="Calibri" panose="020F0502020204030204" pitchFamily="34" charset="0"/>
                <a:cs typeface="Arial" panose="020B0604020202020204" pitchFamily="34" charset="0"/>
              </a:rPr>
              <a:t>2+</a:t>
            </a:r>
            <a:r>
              <a:rPr lang="fa-IR" sz="4000" dirty="0">
                <a:solidFill>
                  <a:prstClr val="black"/>
                </a:solidFill>
                <a:latin typeface="Calibri" panose="020F0502020204030204"/>
                <a:cs typeface="Arial" panose="020B0604020202020204" pitchFamily="34" charset="0"/>
              </a:rPr>
              <a:t> را بدست آورید.</a:t>
            </a:r>
          </a:p>
          <a:p>
            <a:pPr lvl="0" algn="r" rtl="1"/>
            <a:endParaRPr lang="fa-IR" sz="4000" dirty="0">
              <a:solidFill>
                <a:prstClr val="black"/>
              </a:solidFill>
              <a:latin typeface="Calibri" panose="020F0502020204030204"/>
              <a:cs typeface="Arial" panose="020B0604020202020204" pitchFamily="34" charset="0"/>
            </a:endParaRPr>
          </a:p>
          <a:p>
            <a:pPr lvl="0" algn="r" rtl="1"/>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بین فرکانس یا طول موج  اتم هیدروژن و الف) یون </a:t>
            </a:r>
            <a:r>
              <a:rPr lang="en-US" sz="4000" dirty="0">
                <a:latin typeface="Calibri" panose="020F0502020204030204" pitchFamily="34" charset="0"/>
                <a:ea typeface="Calibri" panose="020F0502020204030204" pitchFamily="34" charset="0"/>
                <a:cs typeface="Arial" panose="020B0604020202020204" pitchFamily="34" charset="0"/>
              </a:rPr>
              <a:t>He</a:t>
            </a:r>
            <a:r>
              <a:rPr lang="en-US" sz="4000" baseline="30000" dirty="0">
                <a:latin typeface="Calibri" panose="020F0502020204030204" pitchFamily="34" charset="0"/>
                <a:ea typeface="Calibri" panose="020F0502020204030204" pitchFamily="34" charset="0"/>
                <a:cs typeface="Arial" panose="020B0604020202020204" pitchFamily="34" charset="0"/>
              </a:rPr>
              <a:t>+</a:t>
            </a:r>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 یون </a:t>
            </a:r>
            <a:r>
              <a:rPr lang="en-US" sz="4000" dirty="0">
                <a:latin typeface="Calibri" panose="020F0502020204030204" pitchFamily="34" charset="0"/>
                <a:ea typeface="Calibri" panose="020F0502020204030204" pitchFamily="34" charset="0"/>
                <a:cs typeface="Arial" panose="020B0604020202020204" pitchFamily="34" charset="0"/>
              </a:rPr>
              <a:t>Li</a:t>
            </a:r>
            <a:r>
              <a:rPr lang="en-US" sz="4000" baseline="30000" dirty="0">
                <a:latin typeface="Calibri" panose="020F0502020204030204" pitchFamily="34" charset="0"/>
                <a:ea typeface="Calibri" panose="020F0502020204030204" pitchFamily="34" charset="0"/>
                <a:cs typeface="Arial" panose="020B0604020202020204" pitchFamily="34" charset="0"/>
              </a:rPr>
              <a:t>2+</a:t>
            </a:r>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چه رابطه ای وجود دارد؟</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801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584" y="1081852"/>
            <a:ext cx="11401063" cy="3416320"/>
          </a:xfrm>
          <a:prstGeom prst="rect">
            <a:avLst/>
          </a:prstGeom>
        </p:spPr>
        <p:txBody>
          <a:bodyPr wrap="square">
            <a:spAutoFit/>
          </a:bodyPr>
          <a:lstStyle/>
          <a:p>
            <a:pPr algn="just" rtl="1"/>
            <a:r>
              <a:rPr lang="fa-IR" sz="3600" dirty="0">
                <a:solidFill>
                  <a:srgbClr val="202122"/>
                </a:solidFill>
                <a:latin typeface=".Arabic UI Text"/>
              </a:rPr>
              <a:t>در </a:t>
            </a:r>
            <a:r>
              <a:rPr lang="fa-IR" sz="3600" dirty="0">
                <a:solidFill>
                  <a:srgbClr val="0B0080"/>
                </a:solidFill>
                <a:latin typeface=".Arabic UI Text"/>
                <a:hlinkClick r:id="rId2" tooltip="فیزیک کوانتومی"/>
              </a:rPr>
              <a:t>فیزیک کوانتومی</a:t>
            </a:r>
            <a:r>
              <a:rPr lang="fa-IR" sz="3600" dirty="0">
                <a:solidFill>
                  <a:srgbClr val="202122"/>
                </a:solidFill>
                <a:latin typeface=".Arabic UI Text"/>
              </a:rPr>
              <a:t>، اصل عدم قطعیت هایزنبرگ، اظهار می‌دارد که جفت‌های مشخصی از </a:t>
            </a:r>
            <a:r>
              <a:rPr lang="fa-IR" sz="3600" dirty="0">
                <a:solidFill>
                  <a:srgbClr val="0B0080"/>
                </a:solidFill>
                <a:latin typeface=".Arabic UI Text"/>
                <a:hlinkClick r:id="rId3" tooltip="خواص فیزیکی مواد"/>
              </a:rPr>
              <a:t>خواص فیزیکی</a:t>
            </a:r>
            <a:r>
              <a:rPr lang="fa-IR" sz="3600" dirty="0">
                <a:solidFill>
                  <a:srgbClr val="202122"/>
                </a:solidFill>
                <a:latin typeface=".Arabic UI Text"/>
              </a:rPr>
              <a:t>، مانند </a:t>
            </a:r>
            <a:r>
              <a:rPr lang="fa-IR" sz="3600" dirty="0">
                <a:solidFill>
                  <a:srgbClr val="0B0080"/>
                </a:solidFill>
                <a:latin typeface=".Arabic UI Text"/>
                <a:hlinkClick r:id="rId4" tooltip="مکان (فیزیک)"/>
              </a:rPr>
              <a:t>مکان</a:t>
            </a:r>
            <a:r>
              <a:rPr lang="fa-IR" sz="3600" dirty="0">
                <a:solidFill>
                  <a:srgbClr val="202122"/>
                </a:solidFill>
                <a:latin typeface=".Arabic UI Text"/>
              </a:rPr>
              <a:t> و </a:t>
            </a:r>
            <a:r>
              <a:rPr lang="fa-IR" sz="3600" dirty="0">
                <a:solidFill>
                  <a:srgbClr val="0B0080"/>
                </a:solidFill>
                <a:latin typeface=".Arabic UI Text"/>
                <a:hlinkClick r:id="rId5" tooltip="تکانه"/>
              </a:rPr>
              <a:t>تکانه</a:t>
            </a:r>
            <a:r>
              <a:rPr lang="fa-IR" sz="3600" dirty="0">
                <a:solidFill>
                  <a:srgbClr val="0B0080"/>
                </a:solidFill>
                <a:latin typeface=".Arabic UI Text"/>
              </a:rPr>
              <a:t> ( اندازه حرکت)</a:t>
            </a:r>
            <a:r>
              <a:rPr lang="fa-IR" sz="3600" dirty="0">
                <a:solidFill>
                  <a:srgbClr val="202122"/>
                </a:solidFill>
                <a:latin typeface=".Arabic UI Text"/>
              </a:rPr>
              <a:t>، نمی‌تواند با دقتی دلخواه معلوم گردد. به عبارت دیگر، افزایش دقت در کمیت یکی از آن خواص مترادف با کاهش دقت در کمیت خاصیت دیگر است.  بنا بر دیدگاه هایزنبرگ، غیرممکن است که همزمان </a:t>
            </a:r>
            <a:r>
              <a:rPr lang="fa-IR" sz="3600" dirty="0">
                <a:solidFill>
                  <a:srgbClr val="0B0080"/>
                </a:solidFill>
                <a:latin typeface=".Arabic UI Text"/>
                <a:hlinkClick r:id="rId6" tooltip="سرعت"/>
              </a:rPr>
              <a:t>سرعت</a:t>
            </a:r>
            <a:r>
              <a:rPr lang="fa-IR" sz="3600" dirty="0">
                <a:solidFill>
                  <a:srgbClr val="202122"/>
                </a:solidFill>
                <a:latin typeface=".Arabic UI Text"/>
              </a:rPr>
              <a:t> و مکان </a:t>
            </a:r>
            <a:r>
              <a:rPr lang="fa-IR" sz="3600" dirty="0">
                <a:solidFill>
                  <a:srgbClr val="0B0080"/>
                </a:solidFill>
                <a:latin typeface=".Arabic UI Text"/>
                <a:hlinkClick r:id="rId7" tooltip="الکترون"/>
              </a:rPr>
              <a:t>الکترون</a:t>
            </a:r>
            <a:r>
              <a:rPr lang="fa-IR" sz="3600" dirty="0">
                <a:solidFill>
                  <a:srgbClr val="202122"/>
                </a:solidFill>
                <a:latin typeface=".Arabic UI Text"/>
              </a:rPr>
              <a:t> یا هر ذرهٔ دیگری به کوچکی الکترون با دقت یا قطعیت دلخواه معین شود</a:t>
            </a:r>
            <a:r>
              <a:rPr lang="en-US" sz="3600" dirty="0">
                <a:solidFill>
                  <a:srgbClr val="202122"/>
                </a:solidFill>
                <a:latin typeface=".Arabic UI Text"/>
              </a:rPr>
              <a:t>.</a:t>
            </a:r>
            <a:endParaRPr lang="en-US" sz="3600" dirty="0"/>
          </a:p>
        </p:txBody>
      </p:sp>
      <p:sp>
        <p:nvSpPr>
          <p:cNvPr id="3" name="Rectangle 2"/>
          <p:cNvSpPr/>
          <p:nvPr/>
        </p:nvSpPr>
        <p:spPr>
          <a:xfrm>
            <a:off x="7030594" y="281612"/>
            <a:ext cx="4334841" cy="646331"/>
          </a:xfrm>
          <a:prstGeom prst="rect">
            <a:avLst/>
          </a:prstGeom>
        </p:spPr>
        <p:txBody>
          <a:bodyPr wrap="none">
            <a:spAutoFit/>
          </a:bodyPr>
          <a:lstStyle/>
          <a:p>
            <a:r>
              <a:rPr lang="fa-IR" sz="3600" b="1" dirty="0">
                <a:solidFill>
                  <a:srgbClr val="202122"/>
                </a:solidFill>
                <a:latin typeface=".Arabic UI Text"/>
              </a:rPr>
              <a:t>اصل عدم قطعیت هایزنبرگ</a:t>
            </a:r>
            <a:endParaRPr lang="en-US" b="1" dirty="0"/>
          </a:p>
        </p:txBody>
      </p:sp>
      <p:sp>
        <p:nvSpPr>
          <p:cNvPr id="6" name="Rectangle 5"/>
          <p:cNvSpPr/>
          <p:nvPr/>
        </p:nvSpPr>
        <p:spPr>
          <a:xfrm>
            <a:off x="1017895" y="4733104"/>
            <a:ext cx="9434044" cy="942053"/>
          </a:xfrm>
          <a:prstGeom prst="rect">
            <a:avLst/>
          </a:prstGeom>
        </p:spPr>
        <p:txBody>
          <a:bodyPr wrap="square">
            <a:spAutoFit/>
          </a:bodyPr>
          <a:lstStyle/>
          <a:p>
            <a:pPr algn="r">
              <a:lnSpc>
                <a:spcPct val="107000"/>
              </a:lnSpc>
              <a:spcAft>
                <a:spcPts val="800"/>
              </a:spcAft>
            </a:pPr>
            <a:r>
              <a:rPr lang="ar-SA" sz="5400" dirty="0">
                <a:latin typeface="Calibri" panose="020F0502020204030204" pitchFamily="34" charset="0"/>
                <a:ea typeface="Calibri" panose="020F0502020204030204" pitchFamily="34" charset="0"/>
                <a:cs typeface="Calibri" panose="020F0502020204030204" pitchFamily="34" charset="0"/>
              </a:rPr>
              <a:t>∆</a:t>
            </a:r>
            <a:r>
              <a:rPr lang="en-US" sz="5400" dirty="0">
                <a:latin typeface="Calibri" panose="020F0502020204030204" pitchFamily="34" charset="0"/>
                <a:ea typeface="Calibri" panose="020F0502020204030204" pitchFamily="34" charset="0"/>
                <a:cs typeface="Calibri" panose="020F0502020204030204" pitchFamily="34" charset="0"/>
              </a:rPr>
              <a:t>x. ∆P≥ h/</a:t>
            </a:r>
            <a:r>
              <a:rPr lang="fa-IR" sz="5400" dirty="0">
                <a:latin typeface="Calibri" panose="020F0502020204030204" pitchFamily="34" charset="0"/>
                <a:ea typeface="Calibri" panose="020F0502020204030204" pitchFamily="34" charset="0"/>
                <a:cs typeface="Calibri" panose="020F0502020204030204" pitchFamily="34" charset="0"/>
              </a:rPr>
              <a:t>4</a:t>
            </a:r>
            <a:r>
              <a:rPr lang="en-US" sz="5400" dirty="0">
                <a:latin typeface="Calibri" panose="020F0502020204030204" pitchFamily="34" charset="0"/>
                <a:ea typeface="Calibri" panose="020F0502020204030204" pitchFamily="34" charset="0"/>
                <a:cs typeface="Calibri" panose="020F0502020204030204" pitchFamily="34" charset="0"/>
              </a:rPr>
              <a:t>π   ;   </a:t>
            </a:r>
            <a:r>
              <a:rPr lang="ar-SA" sz="5400" dirty="0">
                <a:latin typeface="Calibri" panose="020F0502020204030204" pitchFamily="34" charset="0"/>
                <a:ea typeface="Calibri" panose="020F0502020204030204" pitchFamily="34" charset="0"/>
                <a:cs typeface="Calibri" panose="020F0502020204030204" pitchFamily="34" charset="0"/>
              </a:rPr>
              <a:t>∆</a:t>
            </a:r>
            <a:r>
              <a:rPr lang="en-US" sz="5400" dirty="0">
                <a:latin typeface="Calibri" panose="020F0502020204030204" pitchFamily="34" charset="0"/>
                <a:ea typeface="Calibri" panose="020F0502020204030204" pitchFamily="34" charset="0"/>
                <a:cs typeface="Calibri" panose="020F0502020204030204" pitchFamily="34" charset="0"/>
              </a:rPr>
              <a:t>x. ∆(mv)≥ h/</a:t>
            </a:r>
            <a:r>
              <a:rPr lang="fa-IR" sz="5400" dirty="0">
                <a:latin typeface="Calibri" panose="020F0502020204030204" pitchFamily="34" charset="0"/>
                <a:ea typeface="Calibri" panose="020F0502020204030204" pitchFamily="34" charset="0"/>
                <a:cs typeface="Calibri" panose="020F0502020204030204" pitchFamily="34" charset="0"/>
              </a:rPr>
              <a:t>4</a:t>
            </a:r>
            <a:r>
              <a:rPr lang="en-US" sz="5400" dirty="0">
                <a:latin typeface="Calibri" panose="020F0502020204030204" pitchFamily="34" charset="0"/>
                <a:ea typeface="Calibri" panose="020F0502020204030204" pitchFamily="34" charset="0"/>
                <a:cs typeface="Calibri" panose="020F0502020204030204" pitchFamily="34" charset="0"/>
              </a:rPr>
              <a:t>π                </a:t>
            </a: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80044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142" y="-76477"/>
            <a:ext cx="12006943" cy="6555641"/>
          </a:xfrm>
          <a:prstGeom prst="rect">
            <a:avLst/>
          </a:prstGeom>
        </p:spPr>
        <p:txBody>
          <a:bodyPr wrap="square">
            <a:spAutoFit/>
          </a:bodyPr>
          <a:lstStyle/>
          <a:p>
            <a:pPr algn="just" rtl="1"/>
            <a:r>
              <a:rPr lang="fa-IR" sz="3000" b="1" dirty="0"/>
              <a:t>اصل عدم قطعیت هایزنبرگ </a:t>
            </a:r>
            <a:r>
              <a:rPr lang="fa-IR" sz="3000" dirty="0"/>
              <a:t>یکی از نتایج مهم </a:t>
            </a:r>
            <a:r>
              <a:rPr lang="fa-IR" sz="3000" dirty="0">
                <a:solidFill>
                  <a:schemeClr val="accent6"/>
                </a:solidFill>
              </a:rPr>
              <a:t>مکانیک کوانتومی </a:t>
            </a:r>
            <a:r>
              <a:rPr lang="fa-IR" sz="3000" dirty="0"/>
              <a:t>است که بیان می‌کند نمی‌توان به طور همزمان و دقیق همه‌ کمیت‌های یک الکترون را اندازه‌گیری کرد. در حقیقت شما نمی‌توانید به طور همزمان و به شکلی دقیق، موقعیت و تکانه یک الکترون را اندازه‌گیری کنید. این اصل بیان می‌کند که رابطه‌ای بنیادی میان اندازه‌گیری کمیت‌های یک الکترون وجود دارد. برای نمونه هرچه دقت اندازه‌گیری در موقعیت یک ذره بیشتر باشد، دقت اندازه‌گیریِ تکانه یا مومنتوم کمتر خواهد بود. عدم قطعیت هایزنبرگ مفهومی را بیان می‌کند که مکانیک نیوتونی قادر به توجیه آن نیست. فیزیک نیوتونی حدی را برای دقت در اندازه‌گیری کمیت‌های فیزیکی یک جسم در نظر نمی‌گیرد. این در حالی است که هایزنبرگ معتقد بود مشخصه‌های یک ذره را می‌توان تا حد مشخصی از دقت اندازه‌گیری کرد. این حد باعث می‌شود همواره اطلاعات ما در مورد یک ذره در حد مشخصی باقی بماند. برای نمونه اگر شخصی مکان یک ذره را با دقت بالایی اندازه‌ بگیرد، قطعا سرعت آن در فرآیند اندازه‌گیری تحت تاثیر قرار گرفته و دقت اندازه‌گیری آن پایین خواهد آمد. این قانون را می‌توان در مورد انرژی و زمان نیز عنوان کرد. در حقیقت اگر بخواهیم به طور کمی‌تر بیان کنیم، می‌توان گفت بیشترین دقت اندازه گیری تکانه و موقعیت الکترون مطابق با نامساوی زیر توصیف می‌شود.</a:t>
            </a:r>
            <a:endParaRPr lang="en-US" sz="3000" dirty="0"/>
          </a:p>
        </p:txBody>
      </p:sp>
      <p:sp>
        <p:nvSpPr>
          <p:cNvPr id="3" name="Rectangle 2">
            <a:extLst>
              <a:ext uri="{FF2B5EF4-FFF2-40B4-BE49-F238E27FC236}">
                <a16:creationId xmlns:a16="http://schemas.microsoft.com/office/drawing/2014/main" id="{D2F51072-A9C4-4FC4-B0BB-70ACF409C881}"/>
              </a:ext>
            </a:extLst>
          </p:cNvPr>
          <p:cNvSpPr/>
          <p:nvPr/>
        </p:nvSpPr>
        <p:spPr>
          <a:xfrm>
            <a:off x="509895" y="6185984"/>
            <a:ext cx="9434044" cy="942053"/>
          </a:xfrm>
          <a:prstGeom prst="rect">
            <a:avLst/>
          </a:prstGeom>
        </p:spPr>
        <p:txBody>
          <a:bodyPr wrap="square">
            <a:spAutoFit/>
          </a:bodyPr>
          <a:lstStyle/>
          <a:p>
            <a:pPr algn="r">
              <a:lnSpc>
                <a:spcPct val="107000"/>
              </a:lnSpc>
              <a:spcAft>
                <a:spcPts val="800"/>
              </a:spcAft>
            </a:pPr>
            <a:r>
              <a:rPr lang="ar-SA" sz="5400" dirty="0">
                <a:latin typeface="Calibri" panose="020F0502020204030204" pitchFamily="34" charset="0"/>
                <a:ea typeface="Calibri" panose="020F0502020204030204" pitchFamily="34" charset="0"/>
                <a:cs typeface="Calibri" panose="020F0502020204030204" pitchFamily="34" charset="0"/>
              </a:rPr>
              <a:t>∆</a:t>
            </a:r>
            <a:r>
              <a:rPr lang="en-US" sz="5400" dirty="0">
                <a:latin typeface="Calibri" panose="020F0502020204030204" pitchFamily="34" charset="0"/>
                <a:ea typeface="Calibri" panose="020F0502020204030204" pitchFamily="34" charset="0"/>
                <a:cs typeface="Calibri" panose="020F0502020204030204" pitchFamily="34" charset="0"/>
              </a:rPr>
              <a:t>x. ∆P≥ h/4π   ;   </a:t>
            </a:r>
            <a:r>
              <a:rPr lang="ar-SA" sz="5400" dirty="0">
                <a:latin typeface="Calibri" panose="020F0502020204030204" pitchFamily="34" charset="0"/>
                <a:ea typeface="Calibri" panose="020F0502020204030204" pitchFamily="34" charset="0"/>
                <a:cs typeface="Calibri" panose="020F0502020204030204" pitchFamily="34" charset="0"/>
              </a:rPr>
              <a:t>∆</a:t>
            </a:r>
            <a:r>
              <a:rPr lang="en-US" sz="5400" dirty="0">
                <a:latin typeface="Calibri" panose="020F0502020204030204" pitchFamily="34" charset="0"/>
                <a:ea typeface="Calibri" panose="020F0502020204030204" pitchFamily="34" charset="0"/>
                <a:cs typeface="Calibri" panose="020F0502020204030204" pitchFamily="34" charset="0"/>
              </a:rPr>
              <a:t>x. ∆(mv)≥ h/4π                </a:t>
            </a: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4383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1929"/>
            <a:ext cx="12003321" cy="1384995"/>
          </a:xfrm>
          <a:prstGeom prst="rect">
            <a:avLst/>
          </a:prstGeom>
        </p:spPr>
        <p:txBody>
          <a:bodyPr wrap="square">
            <a:spAutoFit/>
          </a:bodyPr>
          <a:lstStyle/>
          <a:p>
            <a:pPr lvl="0" algn="r" rtl="1"/>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سرعت یک الکترون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m=9.1 × 10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یک گلوله(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m=50g</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با </a:t>
            </a:r>
            <a:r>
              <a:rPr lang="fa-IR" sz="2800" dirty="0">
                <a:solidFill>
                  <a:prstClr val="black"/>
                </a:solidFill>
              </a:rPr>
              <a:t>عدم قطعیت</a:t>
            </a:r>
            <a:r>
              <a:rPr lang="en-US" sz="2800" dirty="0">
                <a:solidFill>
                  <a:prstClr val="black"/>
                </a:solidFill>
              </a:rPr>
              <a:t> </a:t>
            </a:r>
            <a:r>
              <a:rPr lang="fa-IR" sz="2800" dirty="0">
                <a:solidFill>
                  <a:prstClr val="black"/>
                </a:solidFill>
              </a:rPr>
              <a:t>یکسان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0.01% ، برابر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300m/s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اندازه گیری شده است.اگر مکان و سرعت در یک آزمایش بطور همزمان اندازه گیری شود، مکان هریک از آنها را  با چه دقتی می توان مشخص کرد؟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86B6704-8CCD-4097-9D56-3BA180DDEABE}"/>
              </a:ext>
            </a:extLst>
          </p:cNvPr>
          <p:cNvSpPr/>
          <p:nvPr/>
        </p:nvSpPr>
        <p:spPr>
          <a:xfrm>
            <a:off x="729538" y="2021889"/>
            <a:ext cx="11033760" cy="4478214"/>
          </a:xfrm>
          <a:prstGeom prst="rect">
            <a:avLst/>
          </a:prstGeom>
        </p:spPr>
        <p:txBody>
          <a:bodyPr wrap="square">
            <a:spAutoFit/>
          </a:bodyPr>
          <a:lstStyle/>
          <a:p>
            <a:pPr algn="r" rtl="1">
              <a:lnSpc>
                <a:spcPct val="107000"/>
              </a:lnSpc>
              <a:spcAft>
                <a:spcPts val="800"/>
              </a:spcAft>
            </a:pPr>
            <a:r>
              <a:rPr lang="fa-IR" sz="2200" dirty="0">
                <a:latin typeface="Calibri" panose="020F0502020204030204" pitchFamily="34" charset="0"/>
                <a:ea typeface="Calibri" panose="020F0502020204030204" pitchFamily="34" charset="0"/>
              </a:rPr>
              <a:t>الف) برای الکترون</a:t>
            </a:r>
            <a:endParaRPr lang="en-US" sz="28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a-IR" sz="2800" dirty="0">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cs typeface="Arial" panose="020B0604020202020204" pitchFamily="34" charset="0"/>
              </a:rPr>
              <a:t>P= mv = 9.1</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-31</a:t>
            </a:r>
            <a:r>
              <a:rPr lang="en-US" sz="2800" dirty="0">
                <a:latin typeface="Calibri" panose="020F0502020204030204" pitchFamily="34" charset="0"/>
                <a:ea typeface="Calibri" panose="020F0502020204030204" pitchFamily="34" charset="0"/>
                <a:cs typeface="Arial" panose="020B0604020202020204" pitchFamily="34" charset="0"/>
              </a:rPr>
              <a:t> Kg × 300 m/s = 2.7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-28</a:t>
            </a:r>
            <a:r>
              <a:rPr lang="en-US" sz="2800" dirty="0">
                <a:latin typeface="Calibri" panose="020F0502020204030204" pitchFamily="34" charset="0"/>
                <a:ea typeface="Calibri" panose="020F0502020204030204" pitchFamily="34" charset="0"/>
                <a:cs typeface="Arial" panose="020B0604020202020204" pitchFamily="34" charset="0"/>
              </a:rPr>
              <a:t>Kgm/s</a:t>
            </a:r>
          </a:p>
          <a:p>
            <a:pPr>
              <a:lnSpc>
                <a:spcPct val="107000"/>
              </a:lnSpc>
              <a:spcAft>
                <a:spcPts val="800"/>
              </a:spcAft>
            </a:pP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P = 10</a:t>
            </a:r>
            <a:r>
              <a:rPr lang="en-US" sz="2800" baseline="30000" dirty="0">
                <a:latin typeface="Calibri" panose="020F0502020204030204" pitchFamily="34" charset="0"/>
                <a:ea typeface="Calibri" panose="020F0502020204030204" pitchFamily="34" charset="0"/>
                <a:cs typeface="Arial" panose="020B0604020202020204" pitchFamily="34" charset="0"/>
              </a:rPr>
              <a:t>-4</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2.7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-28</a:t>
            </a:r>
            <a:r>
              <a:rPr lang="en-US" sz="2800" dirty="0">
                <a:latin typeface="Calibri" panose="020F0502020204030204" pitchFamily="34" charset="0"/>
                <a:ea typeface="Calibri" panose="020F0502020204030204" pitchFamily="34" charset="0"/>
                <a:cs typeface="Arial" panose="020B0604020202020204" pitchFamily="34" charset="0"/>
              </a:rPr>
              <a:t>Kgm/s =2.7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-32</a:t>
            </a:r>
            <a:r>
              <a:rPr lang="en-US" sz="2800" dirty="0">
                <a:latin typeface="Calibri" panose="020F0502020204030204" pitchFamily="34" charset="0"/>
                <a:ea typeface="Calibri" panose="020F0502020204030204" pitchFamily="34" charset="0"/>
                <a:cs typeface="Arial" panose="020B0604020202020204" pitchFamily="34" charset="0"/>
              </a:rPr>
              <a:t>Kgm/s</a:t>
            </a:r>
          </a:p>
          <a:p>
            <a:pPr>
              <a:lnSpc>
                <a:spcPct val="107000"/>
              </a:lnSpc>
              <a:spcAft>
                <a:spcPts val="800"/>
              </a:spcAft>
            </a:pPr>
            <a:r>
              <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rPr>
              <a:t>∆x</a:t>
            </a:r>
            <a:r>
              <a:rPr lang="en-US" sz="2800" dirty="0">
                <a:latin typeface="Calibri" panose="020F0502020204030204" pitchFamily="34" charset="0"/>
                <a:ea typeface="Calibri" panose="020F0502020204030204" pitchFamily="34" charset="0"/>
                <a:cs typeface="Calibri" panose="020F0502020204030204" pitchFamily="34" charset="0"/>
              </a:rPr>
              <a:t>  ≥ h/ (4π × ∆</a:t>
            </a:r>
            <a:r>
              <a:rPr lang="en-US" sz="2800" dirty="0">
                <a:latin typeface="Calibri" panose="020F0502020204030204" pitchFamily="34" charset="0"/>
                <a:ea typeface="Calibri" panose="020F0502020204030204" pitchFamily="34" charset="0"/>
                <a:cs typeface="Arial" panose="020B0604020202020204" pitchFamily="34" charset="0"/>
              </a:rPr>
              <a:t>P)</a:t>
            </a:r>
            <a:r>
              <a:rPr lang="en-US" sz="2800" dirty="0">
                <a:latin typeface="Calibri" panose="020F0502020204030204" pitchFamily="34" charset="0"/>
                <a:ea typeface="Calibri" panose="020F0502020204030204" pitchFamily="34" charset="0"/>
                <a:cs typeface="Calibri" panose="020F0502020204030204" pitchFamily="34" charset="0"/>
              </a:rPr>
              <a:t>   = 6.6 ×10</a:t>
            </a:r>
            <a:r>
              <a:rPr lang="en-US" sz="2800" baseline="30000" dirty="0">
                <a:latin typeface="Calibri" panose="020F0502020204030204" pitchFamily="34" charset="0"/>
                <a:ea typeface="Calibri" panose="020F0502020204030204" pitchFamily="34" charset="0"/>
                <a:cs typeface="Calibri" panose="020F0502020204030204" pitchFamily="34" charset="0"/>
              </a:rPr>
              <a:t>-34</a:t>
            </a:r>
            <a:r>
              <a:rPr lang="en-US" sz="2800" dirty="0">
                <a:latin typeface="Calibri" panose="020F0502020204030204" pitchFamily="34" charset="0"/>
                <a:ea typeface="Calibri" panose="020F0502020204030204" pitchFamily="34" charset="0"/>
                <a:cs typeface="Calibri" panose="020F0502020204030204" pitchFamily="34" charset="0"/>
              </a:rPr>
              <a:t>j.s/(4 × 3.14 ×  </a:t>
            </a:r>
            <a:r>
              <a:rPr lang="en-US" sz="2800" dirty="0">
                <a:latin typeface="Calibri" panose="020F0502020204030204" pitchFamily="34" charset="0"/>
                <a:ea typeface="Calibri" panose="020F0502020204030204" pitchFamily="34" charset="0"/>
                <a:cs typeface="Arial" panose="020B0604020202020204" pitchFamily="34" charset="0"/>
              </a:rPr>
              <a:t>2.7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-32</a:t>
            </a:r>
            <a:r>
              <a:rPr lang="en-US" sz="2800" dirty="0">
                <a:latin typeface="Calibri" panose="020F0502020204030204" pitchFamily="34" charset="0"/>
                <a:ea typeface="Calibri" panose="020F0502020204030204" pitchFamily="34" charset="0"/>
                <a:cs typeface="Arial" panose="020B0604020202020204" pitchFamily="34" charset="0"/>
              </a:rPr>
              <a:t>Kgm/s)= </a:t>
            </a:r>
            <a:r>
              <a:rPr lang="en-US" sz="2800" dirty="0">
                <a:solidFill>
                  <a:srgbClr val="FF0000"/>
                </a:solidFill>
                <a:latin typeface="Calibri" panose="020F0502020204030204" pitchFamily="34" charset="0"/>
                <a:ea typeface="Calibri" panose="020F0502020204030204" pitchFamily="34" charset="0"/>
                <a:cs typeface="Arial" panose="020B0604020202020204" pitchFamily="34" charset="0"/>
              </a:rPr>
              <a:t>0.2 cm</a:t>
            </a:r>
          </a:p>
          <a:p>
            <a:pPr algn="r" rtl="1">
              <a:lnSpc>
                <a:spcPct val="107000"/>
              </a:lnSpc>
              <a:spcAft>
                <a:spcPts val="800"/>
              </a:spcAft>
            </a:pPr>
            <a:r>
              <a:rPr lang="ar-SA" sz="2800" dirty="0">
                <a:latin typeface="Calibri" panose="020F0502020204030204" pitchFamily="34" charset="0"/>
                <a:ea typeface="Calibri" panose="020F0502020204030204" pitchFamily="34" charset="0"/>
              </a:rPr>
              <a:t>ب)</a:t>
            </a:r>
            <a:r>
              <a:rPr lang="fa-IR" sz="2800" dirty="0">
                <a:latin typeface="Calibri" panose="020F0502020204030204" pitchFamily="34" charset="0"/>
                <a:ea typeface="Calibri" panose="020F0502020204030204" pitchFamily="34" charset="0"/>
              </a:rPr>
              <a:t> برای گلوله</a:t>
            </a:r>
            <a:endParaRPr lang="en-US" sz="28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ar-SA" sz="2800" dirty="0">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cs typeface="Arial" panose="020B0604020202020204" pitchFamily="34" charset="0"/>
              </a:rPr>
              <a:t>P= mv = 0.05 Kg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300 m/s = 15Kgm/s</a:t>
            </a:r>
          </a:p>
          <a:p>
            <a:pPr>
              <a:lnSpc>
                <a:spcPct val="107000"/>
              </a:lnSpc>
              <a:spcAft>
                <a:spcPts val="800"/>
              </a:spcAft>
            </a:pP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P= 10</a:t>
            </a:r>
            <a:r>
              <a:rPr lang="en-US" sz="2800" baseline="30000" dirty="0">
                <a:latin typeface="Calibri" panose="020F0502020204030204" pitchFamily="34" charset="0"/>
                <a:ea typeface="Calibri" panose="020F0502020204030204" pitchFamily="34" charset="0"/>
                <a:cs typeface="Arial" panose="020B0604020202020204" pitchFamily="34" charset="0"/>
              </a:rPr>
              <a:t>-4</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15 Kg m/s= 1.5 10</a:t>
            </a:r>
            <a:r>
              <a:rPr lang="en-US" sz="2800" baseline="30000" dirty="0">
                <a:latin typeface="Calibri" panose="020F0502020204030204" pitchFamily="34" charset="0"/>
                <a:ea typeface="Calibri" panose="020F0502020204030204" pitchFamily="34" charset="0"/>
                <a:cs typeface="Arial" panose="020B0604020202020204" pitchFamily="34" charset="0"/>
              </a:rPr>
              <a:t>-3</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err="1">
                <a:latin typeface="Calibri" panose="020F0502020204030204" pitchFamily="34" charset="0"/>
                <a:ea typeface="Calibri" panose="020F0502020204030204" pitchFamily="34" charset="0"/>
                <a:cs typeface="Arial" panose="020B0604020202020204" pitchFamily="34" charset="0"/>
              </a:rPr>
              <a:t>Kgm</a:t>
            </a:r>
            <a:r>
              <a:rPr lang="en-US" sz="2800" dirty="0">
                <a:latin typeface="Calibri" panose="020F0502020204030204" pitchFamily="34" charset="0"/>
                <a:ea typeface="Calibri" panose="020F0502020204030204" pitchFamily="34" charset="0"/>
                <a:cs typeface="Arial" panose="020B0604020202020204" pitchFamily="34" charset="0"/>
              </a:rPr>
              <a:t>/s</a:t>
            </a:r>
          </a:p>
          <a:p>
            <a:pPr>
              <a:lnSpc>
                <a:spcPct val="107000"/>
              </a:lnSpc>
              <a:spcAft>
                <a:spcPts val="800"/>
              </a:spcAft>
            </a:pPr>
            <a:r>
              <a:rPr lang="en-US" sz="2800" dirty="0">
                <a:solidFill>
                  <a:schemeClr val="accent6"/>
                </a:solidFill>
                <a:latin typeface="Calibri" panose="020F0502020204030204" pitchFamily="34" charset="0"/>
                <a:ea typeface="Calibri" panose="020F0502020204030204" pitchFamily="34" charset="0"/>
                <a:cs typeface="Calibri" panose="020F0502020204030204" pitchFamily="34" charset="0"/>
              </a:rPr>
              <a:t>∆x</a:t>
            </a:r>
            <a:r>
              <a:rPr lang="en-US" sz="2800" dirty="0">
                <a:latin typeface="Calibri" panose="020F0502020204030204" pitchFamily="34" charset="0"/>
                <a:ea typeface="Calibri" panose="020F0502020204030204" pitchFamily="34" charset="0"/>
                <a:cs typeface="Calibri" panose="020F0502020204030204" pitchFamily="34" charset="0"/>
              </a:rPr>
              <a:t> ≥  h/ (4π × ∆</a:t>
            </a:r>
            <a:r>
              <a:rPr lang="en-US" sz="2800" dirty="0">
                <a:latin typeface="Calibri" panose="020F0502020204030204" pitchFamily="34" charset="0"/>
                <a:ea typeface="Calibri" panose="020F0502020204030204" pitchFamily="34" charset="0"/>
                <a:cs typeface="Arial" panose="020B0604020202020204" pitchFamily="34" charset="0"/>
              </a:rPr>
              <a:t>P)</a:t>
            </a:r>
            <a:r>
              <a:rPr lang="en-US" sz="2800" dirty="0">
                <a:latin typeface="Calibri" panose="020F0502020204030204" pitchFamily="34" charset="0"/>
                <a:ea typeface="Calibri" panose="020F0502020204030204" pitchFamily="34" charset="0"/>
                <a:cs typeface="Calibri" panose="020F0502020204030204" pitchFamily="34" charset="0"/>
              </a:rPr>
              <a:t>   = 6.6 10</a:t>
            </a:r>
            <a:r>
              <a:rPr lang="en-US" sz="2800" baseline="30000" dirty="0">
                <a:latin typeface="Calibri" panose="020F0502020204030204" pitchFamily="34" charset="0"/>
                <a:ea typeface="Calibri" panose="020F0502020204030204" pitchFamily="34" charset="0"/>
                <a:cs typeface="Calibri" panose="020F0502020204030204" pitchFamily="34" charset="0"/>
              </a:rPr>
              <a:t>-34</a:t>
            </a:r>
            <a:r>
              <a:rPr lang="en-US" sz="2800" dirty="0">
                <a:latin typeface="Calibri" panose="020F0502020204030204" pitchFamily="34" charset="0"/>
                <a:ea typeface="Calibri" panose="020F0502020204030204" pitchFamily="34" charset="0"/>
                <a:cs typeface="Calibri" panose="020F0502020204030204" pitchFamily="34" charset="0"/>
              </a:rPr>
              <a:t>j.s/(4 × 3.14 ×  </a:t>
            </a:r>
            <a:r>
              <a:rPr lang="en-US" sz="2800" dirty="0">
                <a:latin typeface="Calibri" panose="020F0502020204030204" pitchFamily="34" charset="0"/>
                <a:ea typeface="Calibri" panose="020F0502020204030204" pitchFamily="34" charset="0"/>
                <a:cs typeface="Arial" panose="020B0604020202020204" pitchFamily="34" charset="0"/>
              </a:rPr>
              <a:t>1.5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-3</a:t>
            </a:r>
            <a:r>
              <a:rPr lang="en-US" sz="2800" dirty="0">
                <a:latin typeface="Calibri" panose="020F0502020204030204" pitchFamily="34" charset="0"/>
                <a:ea typeface="Calibri" panose="020F0502020204030204" pitchFamily="34" charset="0"/>
                <a:cs typeface="Arial" panose="020B0604020202020204" pitchFamily="34" charset="0"/>
              </a:rPr>
              <a:t>Kgm/s)= </a:t>
            </a:r>
            <a:r>
              <a:rPr lang="en-US" sz="2800" dirty="0">
                <a:solidFill>
                  <a:schemeClr val="accent6"/>
                </a:solidFill>
                <a:latin typeface="Calibri" panose="020F0502020204030204" pitchFamily="34" charset="0"/>
                <a:ea typeface="Calibri" panose="020F0502020204030204" pitchFamily="34" charset="0"/>
                <a:cs typeface="Arial" panose="020B0604020202020204" pitchFamily="34" charset="0"/>
              </a:rPr>
              <a:t>3</a:t>
            </a:r>
            <a:r>
              <a:rPr lang="en-US" sz="2800" dirty="0">
                <a:solidFill>
                  <a:schemeClr val="accent6"/>
                </a:solidFill>
                <a:latin typeface="Calibri" panose="020F0502020204030204" pitchFamily="34" charset="0"/>
                <a:ea typeface="Calibri" panose="020F0502020204030204" pitchFamily="34" charset="0"/>
                <a:cs typeface="Calibri" panose="020F0502020204030204" pitchFamily="34" charset="0"/>
              </a:rPr>
              <a:t>×</a:t>
            </a:r>
            <a:r>
              <a:rPr lang="en-US" sz="2800" dirty="0">
                <a:solidFill>
                  <a:schemeClr val="accent6"/>
                </a:solidFill>
                <a:latin typeface="Calibri" panose="020F0502020204030204" pitchFamily="34" charset="0"/>
                <a:ea typeface="Calibri" panose="020F0502020204030204" pitchFamily="34" charset="0"/>
                <a:cs typeface="Arial" panose="020B0604020202020204" pitchFamily="34" charset="0"/>
              </a:rPr>
              <a:t>10</a:t>
            </a:r>
            <a:r>
              <a:rPr lang="en-US" sz="2800" baseline="30000" dirty="0">
                <a:solidFill>
                  <a:schemeClr val="accent6"/>
                </a:solidFill>
                <a:latin typeface="Calibri" panose="020F0502020204030204" pitchFamily="34" charset="0"/>
                <a:ea typeface="Calibri" panose="020F0502020204030204" pitchFamily="34" charset="0"/>
                <a:cs typeface="Arial" panose="020B0604020202020204" pitchFamily="34" charset="0"/>
              </a:rPr>
              <a:t>-32</a:t>
            </a:r>
            <a:r>
              <a:rPr lang="en-US" sz="2800" dirty="0">
                <a:solidFill>
                  <a:schemeClr val="accent6"/>
                </a:solidFill>
                <a:latin typeface="Calibri" panose="020F0502020204030204" pitchFamily="34" charset="0"/>
                <a:ea typeface="Calibri" panose="020F0502020204030204" pitchFamily="34" charset="0"/>
                <a:cs typeface="Arial" panose="020B0604020202020204" pitchFamily="34" charset="0"/>
              </a:rPr>
              <a:t> m</a:t>
            </a:r>
          </a:p>
        </p:txBody>
      </p:sp>
    </p:spTree>
    <p:extLst>
      <p:ext uri="{BB962C8B-B14F-4D97-AF65-F5344CB8AC3E}">
        <p14:creationId xmlns:p14="http://schemas.microsoft.com/office/powerpoint/2010/main" val="4039821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895CF-5F09-4359-A564-FCEEDAB2D969}"/>
              </a:ext>
            </a:extLst>
          </p:cNvPr>
          <p:cNvSpPr/>
          <p:nvPr/>
        </p:nvSpPr>
        <p:spPr>
          <a:xfrm>
            <a:off x="2123440" y="1200557"/>
            <a:ext cx="6990080" cy="5078313"/>
          </a:xfrm>
          <a:prstGeom prst="rect">
            <a:avLst/>
          </a:prstGeom>
        </p:spPr>
        <p:txBody>
          <a:bodyPr wrap="square">
            <a:spAutoFit/>
          </a:bodyPr>
          <a:lstStyle/>
          <a:p>
            <a:r>
              <a:rPr lang="ar-SA"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x. ∆P≥ h/4</a:t>
            </a:r>
            <a:r>
              <a:rPr lang="en-US" sz="5400" dirty="0">
                <a:solidFill>
                  <a:schemeClr val="accent2"/>
                </a:solidFill>
                <a:latin typeface="Calibri" panose="020F0502020204030204" pitchFamily="34" charset="0"/>
                <a:ea typeface="Calibri" panose="020F0502020204030204" pitchFamily="34" charset="0"/>
                <a:cs typeface="Calibri" panose="020F0502020204030204" pitchFamily="34" charset="0"/>
              </a:rPr>
              <a:t>π</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∆P≥ h/4π(</a:t>
            </a:r>
            <a:r>
              <a:rPr lang="ar-SA"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x )</a:t>
            </a:r>
          </a:p>
          <a:p>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ar-SA"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x. ≥ h/4π(∆P) </a:t>
            </a:r>
          </a:p>
          <a:p>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dirty="0"/>
          </a:p>
        </p:txBody>
      </p:sp>
    </p:spTree>
    <p:extLst>
      <p:ext uri="{BB962C8B-B14F-4D97-AF65-F5344CB8AC3E}">
        <p14:creationId xmlns:p14="http://schemas.microsoft.com/office/powerpoint/2010/main" val="541270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ED9AE-2564-46C2-8112-1F2768C150A6}"/>
              </a:ext>
            </a:extLst>
          </p:cNvPr>
          <p:cNvSpPr txBox="1"/>
          <p:nvPr/>
        </p:nvSpPr>
        <p:spPr>
          <a:xfrm>
            <a:off x="505522" y="382012"/>
            <a:ext cx="11686478" cy="3046988"/>
          </a:xfrm>
          <a:prstGeom prst="rect">
            <a:avLst/>
          </a:prstGeom>
          <a:noFill/>
        </p:spPr>
        <p:txBody>
          <a:bodyPr wrap="square">
            <a:spAutoFit/>
          </a:bodyPr>
          <a:lstStyle/>
          <a:p>
            <a:pPr algn="just" rtl="1"/>
            <a:r>
              <a:rPr lang="fa-IR" sz="1800" dirty="0">
                <a:solidFill>
                  <a:srgbClr val="202122"/>
                </a:solidFill>
                <a:latin typeface=".Arabic UI Text"/>
              </a:rPr>
              <a:t> </a:t>
            </a:r>
            <a:r>
              <a:rPr lang="fa-IR" sz="4800" dirty="0">
                <a:solidFill>
                  <a:schemeClr val="accent4"/>
                </a:solidFill>
                <a:latin typeface=".Arabic UI Text"/>
                <a:cs typeface="+mj-cs"/>
              </a:rPr>
              <a:t>نتیجه:</a:t>
            </a:r>
          </a:p>
          <a:p>
            <a:pPr algn="just" rtl="1"/>
            <a:r>
              <a:rPr lang="fa-IR" sz="4800" dirty="0">
                <a:solidFill>
                  <a:srgbClr val="202122"/>
                </a:solidFill>
                <a:latin typeface=".Arabic UI Text"/>
                <a:cs typeface="+mj-cs"/>
              </a:rPr>
              <a:t> </a:t>
            </a:r>
            <a:r>
              <a:rPr lang="fa-IR" sz="4800" dirty="0">
                <a:solidFill>
                  <a:schemeClr val="accent5"/>
                </a:solidFill>
                <a:latin typeface=".Arabic UI Text"/>
                <a:cs typeface="+mj-cs"/>
              </a:rPr>
              <a:t>تا زمانی که الکترون را بصورت ذره در نظر بگیریم بهیج وجه نمی توانیم وضعیت حرکتی آن را بطور دقیق بدست آوریم</a:t>
            </a:r>
            <a:endParaRPr lang="en-US" sz="4800" dirty="0">
              <a:solidFill>
                <a:schemeClr val="accent5"/>
              </a:solidFill>
              <a:cs typeface="+mj-cs"/>
            </a:endParaRPr>
          </a:p>
        </p:txBody>
      </p:sp>
    </p:spTree>
    <p:extLst>
      <p:ext uri="{BB962C8B-B14F-4D97-AF65-F5344CB8AC3E}">
        <p14:creationId xmlns:p14="http://schemas.microsoft.com/office/powerpoint/2010/main" val="1215168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743" y="0"/>
            <a:ext cx="12072257" cy="1815882"/>
          </a:xfrm>
          <a:prstGeom prst="rect">
            <a:avLst/>
          </a:prstGeom>
        </p:spPr>
        <p:txBody>
          <a:bodyPr wrap="square">
            <a:spAutoFit/>
          </a:bodyPr>
          <a:lstStyle/>
          <a:p>
            <a:pPr algn="r" rtl="1"/>
            <a:r>
              <a:rPr lang="fa-IR" sz="2800" b="1" dirty="0"/>
              <a:t>طول موج دوبروی</a:t>
            </a:r>
          </a:p>
          <a:p>
            <a:pPr algn="r" rtl="1"/>
            <a:r>
              <a:rPr lang="fa-IR" sz="2800" dirty="0"/>
              <a:t>در سال ۱۹۲۴ لویی دوبروی بیان کرد که نه تنها نور بلکه تمام مواد دارای خاصیت موجی نیز هستند. وی رابطه طول موج (</a:t>
            </a:r>
            <a:r>
              <a:rPr lang="el-GR" sz="2800" dirty="0"/>
              <a:t>λ) </a:t>
            </a:r>
            <a:r>
              <a:rPr lang="fa-IR" sz="2800" dirty="0"/>
              <a:t>) و تکانه (</a:t>
            </a:r>
            <a:r>
              <a:rPr lang="en-US" sz="2800" dirty="0"/>
              <a:t>P</a:t>
            </a:r>
            <a:r>
              <a:rPr lang="fa-IR" sz="2800" dirty="0"/>
              <a:t>) را به صورت زیر بیان کرد:</a:t>
            </a:r>
            <a:endParaRPr lang="en-US" sz="2800" dirty="0"/>
          </a:p>
          <a:p>
            <a:pPr algn="r" rtl="1"/>
            <a:endParaRPr lang="en-US" sz="2800" dirty="0"/>
          </a:p>
        </p:txBody>
      </p:sp>
      <p:sp>
        <p:nvSpPr>
          <p:cNvPr id="3" name="Rectangle 2"/>
          <p:cNvSpPr/>
          <p:nvPr/>
        </p:nvSpPr>
        <p:spPr>
          <a:xfrm>
            <a:off x="1" y="2690336"/>
            <a:ext cx="12006942" cy="1815882"/>
          </a:xfrm>
          <a:prstGeom prst="rect">
            <a:avLst/>
          </a:prstGeom>
        </p:spPr>
        <p:txBody>
          <a:bodyPr wrap="square">
            <a:spAutoFit/>
          </a:bodyPr>
          <a:lstStyle/>
          <a:p>
            <a:pPr algn="just" rtl="1"/>
            <a:r>
              <a:rPr lang="fa-IR" sz="2800" dirty="0"/>
              <a:t>سه سال بعد جرج تامسون، کلینتون دیویسون و لستر گرمر با انجام آزمایشهایی پراش الکترونها را مشاهده کردند و صحت این فرمول برای الکترونها تأیید شد. دوبروی به خاطر این فرضیه در سال ۱۹۲۹ و تامسون و دیویسون به خاطر آزمایشهایشان به طور مشترک در سال ۱۹۳۷ موفق به دریافت جایزه نوبل فیزیک شدند.</a:t>
            </a:r>
            <a:endParaRPr lang="en-US" sz="2800" dirty="0"/>
          </a:p>
        </p:txBody>
      </p:sp>
      <p:pic>
        <p:nvPicPr>
          <p:cNvPr id="5" name="Picture 4">
            <a:extLst>
              <a:ext uri="{FF2B5EF4-FFF2-40B4-BE49-F238E27FC236}">
                <a16:creationId xmlns:a16="http://schemas.microsoft.com/office/drawing/2014/main" id="{43D09306-01E9-4E42-9073-94EEAF94BCC8}"/>
              </a:ext>
            </a:extLst>
          </p:cNvPr>
          <p:cNvPicPr>
            <a:picLocks noChangeAspect="1"/>
          </p:cNvPicPr>
          <p:nvPr/>
        </p:nvPicPr>
        <p:blipFill>
          <a:blip r:embed="rId2"/>
          <a:stretch>
            <a:fillRect/>
          </a:stretch>
        </p:blipFill>
        <p:spPr>
          <a:xfrm>
            <a:off x="895619" y="1321496"/>
            <a:ext cx="2104119" cy="988771"/>
          </a:xfrm>
          <a:prstGeom prst="rect">
            <a:avLst/>
          </a:prstGeom>
        </p:spPr>
      </p:pic>
    </p:spTree>
    <p:extLst>
      <p:ext uri="{BB962C8B-B14F-4D97-AF65-F5344CB8AC3E}">
        <p14:creationId xmlns:p14="http://schemas.microsoft.com/office/powerpoint/2010/main" val="3309354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5427"/>
            <a:ext cx="11887200" cy="4031873"/>
          </a:xfrm>
          <a:prstGeom prst="rect">
            <a:avLst/>
          </a:prstGeom>
        </p:spPr>
        <p:txBody>
          <a:bodyPr wrap="square">
            <a:spAutoFit/>
          </a:bodyPr>
          <a:lstStyle/>
          <a:p>
            <a:pPr algn="just" rtl="1"/>
            <a:r>
              <a:rPr lang="fa-IR" sz="4000" b="1" dirty="0"/>
              <a:t>امواج مادی</a:t>
            </a:r>
          </a:p>
          <a:p>
            <a:pPr algn="just" rtl="1"/>
            <a:r>
              <a:rPr lang="fa-IR" sz="2400" dirty="0"/>
              <a:t>پس از آنکه با آزمایش یانگ و اثر فوتو الکتریک، ماهیت عجیب و دوگانه ی (ذره-موج) نور ثابت شد، در سال ۱۹۲۴، یک فیزیکدان جوان فرانسوی بنام لویی دوبروی، ایده ی بسیار جسورانه تری را مطرح کرد. او بیان کرد که  این ماهیت دوگانه تنها به نور محدود نمی شود، بلکه هر ماده ای را می توان  به صورت یک موج در نظر گرفت. البته همانطور که در تاریخ علم، ایده های جسورانه همیشه در ابتدا با مخالفت شدید مواجه می شدند، این ایده ی انقلابی هم در ابتدا پذیرفته نشد. اما در نهایت معلوم شد که دوبروی درست گفته و وجود این موج مادی را می توان با کمک آزمایش یانگ ثابت کرد. تمام جزییات مانند آزمایش اصلی یانگ بود، اما این بار به جای تابش الکترومغناطیس (فوتون) از الکترون استفاده شد و جالب اینکه باز هم همان الگوهای تداخلی ایجاد شد! در نتیجه ثابت شد که ذرات (در اینجا الکترون) هم دارای ماهیت موجی هستند. ارتباط بین اندازه حرکت یک شی و طول موج آن، با معادله ی زیر بیان می شود</a:t>
            </a:r>
            <a:endParaRPr lang="en-US" sz="2400" dirty="0"/>
          </a:p>
        </p:txBody>
      </p:sp>
      <p:sp>
        <p:nvSpPr>
          <p:cNvPr id="3" name="Rectangle 2"/>
          <p:cNvSpPr/>
          <p:nvPr/>
        </p:nvSpPr>
        <p:spPr>
          <a:xfrm>
            <a:off x="228600" y="5131752"/>
            <a:ext cx="11963400" cy="1569660"/>
          </a:xfrm>
          <a:prstGeom prst="rect">
            <a:avLst/>
          </a:prstGeom>
        </p:spPr>
        <p:txBody>
          <a:bodyPr wrap="square">
            <a:spAutoFit/>
          </a:bodyPr>
          <a:lstStyle/>
          <a:p>
            <a:pPr algn="just" rtl="1"/>
            <a:r>
              <a:rPr lang="fa-IR" sz="2400" dirty="0"/>
              <a:t>طبق معادله ی بالا، با افزایش اندازه حرکت شی، طول موج ماده، کاهش می یابد. به عبارت دیگر اشیای بزرگتر، طول موج کمتری دارند و به همین دلیل است که ما خاصیت موجی اشیای ماکروسکوپی را نمی بینیم. بنابراین در مکانیک کوانتوم، موج و ماده دو روی یک سکه هستند! گاهی ماهیت موجی و گاهی ماهیت ذره ای پدیدار می شود و این یکی از اصول عجیب و اساسی مکانیک کوانتوم است!</a:t>
            </a:r>
            <a:endParaRPr lang="en-US" sz="2400" dirty="0"/>
          </a:p>
        </p:txBody>
      </p:sp>
      <p:pic>
        <p:nvPicPr>
          <p:cNvPr id="5" name="Picture 4"/>
          <p:cNvPicPr>
            <a:picLocks noChangeAspect="1"/>
          </p:cNvPicPr>
          <p:nvPr/>
        </p:nvPicPr>
        <p:blipFill>
          <a:blip r:embed="rId2"/>
          <a:stretch>
            <a:fillRect/>
          </a:stretch>
        </p:blipFill>
        <p:spPr>
          <a:xfrm>
            <a:off x="851015" y="3779171"/>
            <a:ext cx="2104119" cy="988771"/>
          </a:xfrm>
          <a:prstGeom prst="rect">
            <a:avLst/>
          </a:prstGeom>
        </p:spPr>
      </p:pic>
    </p:spTree>
    <p:extLst>
      <p:ext uri="{BB962C8B-B14F-4D97-AF65-F5344CB8AC3E}">
        <p14:creationId xmlns:p14="http://schemas.microsoft.com/office/powerpoint/2010/main" val="2983692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7252" y="131723"/>
            <a:ext cx="9384848" cy="6240013"/>
          </a:xfrm>
          <a:prstGeom prst="rect">
            <a:avLst/>
          </a:prstGeom>
        </p:spPr>
      </p:pic>
    </p:spTree>
    <p:extLst>
      <p:ext uri="{BB962C8B-B14F-4D97-AF65-F5344CB8AC3E}">
        <p14:creationId xmlns:p14="http://schemas.microsoft.com/office/powerpoint/2010/main" val="1224898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515" y="396466"/>
            <a:ext cx="11821886" cy="3046988"/>
          </a:xfrm>
          <a:prstGeom prst="rect">
            <a:avLst/>
          </a:prstGeom>
        </p:spPr>
        <p:txBody>
          <a:bodyPr wrap="square">
            <a:spAutoFit/>
          </a:bodyPr>
          <a:lstStyle/>
          <a:p>
            <a:pPr algn="just" rtl="1"/>
            <a:r>
              <a:rPr lang="fa-IR" sz="3200" dirty="0"/>
              <a:t>از این آزمایش، یک نتیجه ی بسیار مهم بدست می آید: اگر نور ویژگی های موجی نداشت، هیچگاه الگوی تداخلی ایجاد نمی شد. در واقع از آزمایش ساده ی یانگ، یک مفهوم بسیار پیچیده اثبات می شود: </a:t>
            </a:r>
            <a:r>
              <a:rPr lang="fa-IR" sz="3200" dirty="0">
                <a:solidFill>
                  <a:schemeClr val="accent6"/>
                </a:solidFill>
              </a:rPr>
              <a:t>تابش الکترومغناطیس(نور) دارای ماهیت موجی است</a:t>
            </a:r>
            <a:r>
              <a:rPr lang="fa-IR" sz="3200" dirty="0"/>
              <a:t>. نسخه ی اصلی این آزمایش به مکانیک کوانتومی ارتباطی ندارد، اما با اعمال تغییراتی می توان برخی از پدیده های عجیب جهان میکروسکوپی را به کمک آن اثبات کرد.</a:t>
            </a:r>
          </a:p>
        </p:txBody>
      </p:sp>
      <p:pic>
        <p:nvPicPr>
          <p:cNvPr id="3" name="Picture 2"/>
          <p:cNvPicPr>
            <a:picLocks noChangeAspect="1"/>
          </p:cNvPicPr>
          <p:nvPr/>
        </p:nvPicPr>
        <p:blipFill>
          <a:blip r:embed="rId2"/>
          <a:stretch>
            <a:fillRect/>
          </a:stretch>
        </p:blipFill>
        <p:spPr>
          <a:xfrm>
            <a:off x="2688212" y="3227728"/>
            <a:ext cx="2853175" cy="2383743"/>
          </a:xfrm>
          <a:prstGeom prst="rect">
            <a:avLst/>
          </a:prstGeom>
        </p:spPr>
      </p:pic>
    </p:spTree>
    <p:extLst>
      <p:ext uri="{BB962C8B-B14F-4D97-AF65-F5344CB8AC3E}">
        <p14:creationId xmlns:p14="http://schemas.microsoft.com/office/powerpoint/2010/main" val="4176622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D2945-3B6C-4837-AFDE-09E33B11CE4A}"/>
              </a:ext>
            </a:extLst>
          </p:cNvPr>
          <p:cNvPicPr>
            <a:picLocks noChangeAspect="1"/>
          </p:cNvPicPr>
          <p:nvPr/>
        </p:nvPicPr>
        <p:blipFill>
          <a:blip r:embed="rId2"/>
          <a:stretch>
            <a:fillRect/>
          </a:stretch>
        </p:blipFill>
        <p:spPr>
          <a:xfrm>
            <a:off x="769714" y="869795"/>
            <a:ext cx="10745407" cy="5163015"/>
          </a:xfrm>
          <a:prstGeom prst="rect">
            <a:avLst/>
          </a:prstGeom>
        </p:spPr>
      </p:pic>
    </p:spTree>
    <p:extLst>
      <p:ext uri="{BB962C8B-B14F-4D97-AF65-F5344CB8AC3E}">
        <p14:creationId xmlns:p14="http://schemas.microsoft.com/office/powerpoint/2010/main" val="2637239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EA220-492C-48CF-BC91-14E569BA5C81}"/>
              </a:ext>
            </a:extLst>
          </p:cNvPr>
          <p:cNvPicPr>
            <a:picLocks noChangeAspect="1"/>
          </p:cNvPicPr>
          <p:nvPr/>
        </p:nvPicPr>
        <p:blipFill>
          <a:blip r:embed="rId2"/>
          <a:stretch>
            <a:fillRect/>
          </a:stretch>
        </p:blipFill>
        <p:spPr>
          <a:xfrm>
            <a:off x="600075" y="4762"/>
            <a:ext cx="10991850" cy="6848475"/>
          </a:xfrm>
          <a:prstGeom prst="rect">
            <a:avLst/>
          </a:prstGeom>
        </p:spPr>
      </p:pic>
    </p:spTree>
    <p:extLst>
      <p:ext uri="{BB962C8B-B14F-4D97-AF65-F5344CB8AC3E}">
        <p14:creationId xmlns:p14="http://schemas.microsoft.com/office/powerpoint/2010/main" val="1657448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1CEC7-203E-44F6-BD5B-513916A145F8}"/>
              </a:ext>
            </a:extLst>
          </p:cNvPr>
          <p:cNvPicPr>
            <a:picLocks noChangeAspect="1"/>
          </p:cNvPicPr>
          <p:nvPr/>
        </p:nvPicPr>
        <p:blipFill>
          <a:blip r:embed="rId2"/>
          <a:stretch>
            <a:fillRect/>
          </a:stretch>
        </p:blipFill>
        <p:spPr>
          <a:xfrm>
            <a:off x="1238250" y="795337"/>
            <a:ext cx="9715500" cy="5267325"/>
          </a:xfrm>
          <a:prstGeom prst="rect">
            <a:avLst/>
          </a:prstGeom>
        </p:spPr>
      </p:pic>
    </p:spTree>
    <p:extLst>
      <p:ext uri="{BB962C8B-B14F-4D97-AF65-F5344CB8AC3E}">
        <p14:creationId xmlns:p14="http://schemas.microsoft.com/office/powerpoint/2010/main" val="37437873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390650"/>
            <a:ext cx="11277600" cy="4076700"/>
          </a:xfrm>
          <a:prstGeom prst="rect">
            <a:avLst/>
          </a:prstGeom>
        </p:spPr>
      </p:pic>
    </p:spTree>
    <p:extLst>
      <p:ext uri="{BB962C8B-B14F-4D97-AF65-F5344CB8AC3E}">
        <p14:creationId xmlns:p14="http://schemas.microsoft.com/office/powerpoint/2010/main" val="3938036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1235982"/>
            <a:ext cx="10515600" cy="1325563"/>
          </a:xfrm>
        </p:spPr>
        <p:txBody>
          <a:bodyPr>
            <a:normAutofit fontScale="90000"/>
          </a:bodyPr>
          <a:lstStyle/>
          <a:p>
            <a:pPr algn="r" rtl="1"/>
            <a:r>
              <a:rPr lang="fa-IR" dirty="0">
                <a:solidFill>
                  <a:schemeClr val="accent6"/>
                </a:solidFill>
              </a:rPr>
              <a:t>معادله شرودینگر</a:t>
            </a:r>
            <a:br>
              <a:rPr lang="fa-IR" dirty="0"/>
            </a:br>
            <a:r>
              <a:rPr lang="fa-IR" sz="3600" dirty="0">
                <a:solidFill>
                  <a:schemeClr val="accent5"/>
                </a:solidFill>
              </a:rPr>
              <a:t>شرودینگر نیز با در نظر گرفتن خاصیت موجی ماده(الکترون) معادله موجی نوشت که از حل آن توانست انرژی ذره و تابع احتمال آن را محاسبه کند</a:t>
            </a:r>
            <a:endParaRPr lang="en-US" sz="3600" dirty="0">
              <a:solidFill>
                <a:schemeClr val="accent5"/>
              </a:solidFill>
            </a:endParaRPr>
          </a:p>
        </p:txBody>
      </p:sp>
      <p:pic>
        <p:nvPicPr>
          <p:cNvPr id="3" name="Picture 2"/>
          <p:cNvPicPr>
            <a:picLocks noChangeAspect="1"/>
          </p:cNvPicPr>
          <p:nvPr/>
        </p:nvPicPr>
        <p:blipFill>
          <a:blip r:embed="rId2"/>
          <a:stretch>
            <a:fillRect/>
          </a:stretch>
        </p:blipFill>
        <p:spPr>
          <a:xfrm>
            <a:off x="1809994" y="3296263"/>
            <a:ext cx="6791533" cy="2584928"/>
          </a:xfrm>
          <a:prstGeom prst="rect">
            <a:avLst/>
          </a:prstGeom>
        </p:spPr>
      </p:pic>
    </p:spTree>
    <p:extLst>
      <p:ext uri="{BB962C8B-B14F-4D97-AF65-F5344CB8AC3E}">
        <p14:creationId xmlns:p14="http://schemas.microsoft.com/office/powerpoint/2010/main" val="1192512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t>حل معادله شرودینگر </a:t>
            </a:r>
            <a:br>
              <a:rPr lang="fa-IR" dirty="0"/>
            </a:br>
            <a:r>
              <a:rPr lang="fa-IR" dirty="0"/>
              <a:t>برای ذره در جعبه</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79723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r" rtl="1" eaLnBrk="1" hangingPunct="1"/>
            <a:r>
              <a:rPr lang="en-GB" altLang="en-US"/>
              <a:t>Particle in a Box</a:t>
            </a:r>
            <a:br>
              <a:rPr lang="en-GB" altLang="en-US"/>
            </a:br>
            <a:r>
              <a:rPr lang="fa-IR" altLang="en-US"/>
              <a:t>ذره در جعبه</a:t>
            </a:r>
            <a:endParaRPr lang="en-GB" altLang="en-US"/>
          </a:p>
        </p:txBody>
      </p:sp>
    </p:spTree>
    <p:extLst>
      <p:ext uri="{BB962C8B-B14F-4D97-AF65-F5344CB8AC3E}">
        <p14:creationId xmlns:p14="http://schemas.microsoft.com/office/powerpoint/2010/main" val="2466706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2286000" y="1752600"/>
            <a:ext cx="8001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4000" dirty="0"/>
              <a:t>بهترین راه برای درک معادله شرودینگر حل آن برای پتانسیل های مختلف است.</a:t>
            </a:r>
          </a:p>
          <a:p>
            <a:pPr algn="r" rtl="1">
              <a:spcBef>
                <a:spcPct val="0"/>
              </a:spcBef>
              <a:buClrTx/>
              <a:buSzTx/>
              <a:buFontTx/>
              <a:buNone/>
            </a:pPr>
            <a:r>
              <a:rPr lang="fa-IR" altLang="en-US" sz="4000" dirty="0"/>
              <a:t>ساده ترین این نیروها مربوط به سلول ذره (ذره ای در جعبه) است.</a:t>
            </a:r>
            <a:endParaRPr lang="en-US" altLang="en-US" sz="4000" dirty="0"/>
          </a:p>
        </p:txBody>
      </p:sp>
    </p:spTree>
    <p:extLst>
      <p:ext uri="{BB962C8B-B14F-4D97-AF65-F5344CB8AC3E}">
        <p14:creationId xmlns:p14="http://schemas.microsoft.com/office/powerpoint/2010/main" val="3481942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a:t>Particle in a Box</a:t>
            </a:r>
          </a:p>
        </p:txBody>
      </p:sp>
      <p:sp>
        <p:nvSpPr>
          <p:cNvPr id="7171" name="Rectangle 3"/>
          <p:cNvSpPr>
            <a:spLocks noGrp="1" noChangeArrowheads="1"/>
          </p:cNvSpPr>
          <p:nvPr>
            <p:ph type="body" idx="1"/>
          </p:nvPr>
        </p:nvSpPr>
        <p:spPr>
          <a:xfrm>
            <a:off x="2286000" y="1905000"/>
            <a:ext cx="8001000" cy="4038600"/>
          </a:xfrm>
        </p:spPr>
        <p:txBody>
          <a:bodyPr/>
          <a:lstStyle/>
          <a:p>
            <a:pPr marL="0" indent="0" algn="r" rtl="1">
              <a:spcBef>
                <a:spcPct val="0"/>
              </a:spcBef>
              <a:buNone/>
            </a:pPr>
            <a:r>
              <a:rPr lang="fa-IR" altLang="en-US" sz="3200" dirty="0">
                <a:solidFill>
                  <a:srgbClr val="000000"/>
                </a:solidFill>
              </a:rPr>
              <a:t>ذره ای را در نظر بگیرید</a:t>
            </a:r>
            <a:r>
              <a:rPr lang="en-US" altLang="en-US" sz="3200" dirty="0">
                <a:solidFill>
                  <a:srgbClr val="000000"/>
                </a:solidFill>
              </a:rPr>
              <a:t> </a:t>
            </a:r>
            <a:r>
              <a:rPr lang="fa-IR" altLang="en-US" sz="3200" dirty="0">
                <a:solidFill>
                  <a:srgbClr val="000000"/>
                </a:solidFill>
              </a:rPr>
              <a:t>که در امتداد محور </a:t>
            </a:r>
            <a:r>
              <a:rPr lang="en-US" altLang="en-US" sz="3200" dirty="0">
                <a:solidFill>
                  <a:srgbClr val="000000"/>
                </a:solidFill>
              </a:rPr>
              <a:t>x </a:t>
            </a:r>
            <a:r>
              <a:rPr lang="fa-IR" altLang="en-US" sz="3200" dirty="0">
                <a:solidFill>
                  <a:srgbClr val="000000"/>
                </a:solidFill>
              </a:rPr>
              <a:t>بین نقاط </a:t>
            </a:r>
            <a:r>
              <a:rPr lang="en-US" altLang="en-US" sz="3200" dirty="0">
                <a:solidFill>
                  <a:srgbClr val="000000"/>
                </a:solidFill>
              </a:rPr>
              <a:t>x = 0 </a:t>
            </a:r>
            <a:r>
              <a:rPr lang="fa-IR" altLang="en-US" sz="3200" dirty="0">
                <a:solidFill>
                  <a:srgbClr val="000000"/>
                </a:solidFill>
              </a:rPr>
              <a:t>و </a:t>
            </a:r>
            <a:r>
              <a:rPr lang="en-US" altLang="en-US" sz="3200" dirty="0">
                <a:solidFill>
                  <a:srgbClr val="000000"/>
                </a:solidFill>
              </a:rPr>
              <a:t>x = L</a:t>
            </a:r>
            <a:r>
              <a:rPr lang="fa-IR" altLang="en-US" sz="3200" dirty="0">
                <a:solidFill>
                  <a:srgbClr val="000000"/>
                </a:solidFill>
              </a:rPr>
              <a:t> قرار دارد</a:t>
            </a:r>
            <a:endParaRPr lang="en-US" altLang="en-US" sz="3200" dirty="0">
              <a:solidFill>
                <a:srgbClr val="000000"/>
              </a:solidFill>
            </a:endParaRPr>
          </a:p>
          <a:p>
            <a:pPr marL="0" indent="0" algn="just" rtl="1">
              <a:spcBef>
                <a:spcPct val="0"/>
              </a:spcBef>
              <a:buNone/>
            </a:pPr>
            <a:r>
              <a:rPr lang="fa-IR" altLang="en-US" sz="3200" dirty="0">
                <a:solidFill>
                  <a:srgbClr val="000000"/>
                </a:solidFill>
              </a:rPr>
              <a:t>درون جعبه آن ذره آزاد است اما در لبه ها نیروهای قوی ای را تجربه می کند که آن رامحصور نگه داشته است</a:t>
            </a:r>
          </a:p>
          <a:p>
            <a:pPr marL="0" indent="0" algn="just" rtl="1">
              <a:spcBef>
                <a:spcPct val="0"/>
              </a:spcBef>
              <a:buNone/>
            </a:pPr>
            <a:r>
              <a:rPr lang="fa-IR" altLang="en-US" sz="3200" dirty="0">
                <a:solidFill>
                  <a:srgbClr val="000000"/>
                </a:solidFill>
              </a:rPr>
              <a:t>مثل یک توپ بین 2 دیوار غیرقابل نفوذ. </a:t>
            </a:r>
          </a:p>
          <a:p>
            <a:pPr marL="0" indent="0" algn="r" rtl="1">
              <a:spcBef>
                <a:spcPct val="0"/>
              </a:spcBef>
              <a:buNone/>
            </a:pPr>
            <a:endParaRPr lang="fa-IR" altLang="en-US" sz="1800" dirty="0">
              <a:solidFill>
                <a:srgbClr val="000000"/>
              </a:solidFill>
            </a:endParaRPr>
          </a:p>
          <a:p>
            <a:pPr marL="0" indent="0" algn="r" rtl="1">
              <a:spcBef>
                <a:spcPct val="0"/>
              </a:spcBef>
              <a:buNone/>
            </a:pPr>
            <a:endParaRPr lang="fa-IR" altLang="en-US" sz="1800" dirty="0">
              <a:solidFill>
                <a:srgbClr val="000000"/>
              </a:solidFill>
            </a:endParaRPr>
          </a:p>
          <a:p>
            <a:pPr marL="0" indent="0" algn="r" rtl="1">
              <a:spcBef>
                <a:spcPct val="0"/>
              </a:spcBef>
              <a:buNone/>
            </a:pPr>
            <a:r>
              <a:rPr lang="en-US" altLang="en-US" sz="1800" dirty="0">
                <a:solidFill>
                  <a:srgbClr val="000000"/>
                </a:solidFill>
              </a:rPr>
              <a:t>V: potential containing the particle</a:t>
            </a:r>
            <a:endParaRPr lang="fa-IR" altLang="en-US" sz="1800" dirty="0">
              <a:solidFill>
                <a:srgbClr val="000000"/>
              </a:solidFill>
            </a:endParaRPr>
          </a:p>
          <a:p>
            <a:pPr marL="0" indent="0" algn="r" rtl="1">
              <a:spcBef>
                <a:spcPct val="0"/>
              </a:spcBef>
              <a:buNone/>
            </a:pPr>
            <a:r>
              <a:rPr lang="en-US" altLang="en-US" sz="1800" dirty="0">
                <a:solidFill>
                  <a:srgbClr val="000000"/>
                </a:solidFill>
              </a:rPr>
              <a:t>E: total energy of the particle</a:t>
            </a:r>
            <a:endParaRPr lang="fa-IR" altLang="en-US" sz="1800" dirty="0">
              <a:solidFill>
                <a:srgbClr val="000000"/>
              </a:solidFill>
            </a:endParaRPr>
          </a:p>
          <a:p>
            <a:pPr marL="0" indent="0" algn="r" rtl="1">
              <a:spcBef>
                <a:spcPct val="0"/>
              </a:spcBef>
              <a:buNone/>
            </a:pPr>
            <a:r>
              <a:rPr lang="en-US" altLang="en-US" sz="1800" dirty="0">
                <a:solidFill>
                  <a:srgbClr val="000000"/>
                </a:solidFill>
              </a:rPr>
              <a:t>. E&lt;U</a:t>
            </a:r>
          </a:p>
          <a:p>
            <a:pPr marL="0" indent="0" algn="just" rtl="1">
              <a:spcBef>
                <a:spcPct val="0"/>
              </a:spcBef>
              <a:buNone/>
            </a:pPr>
            <a:endParaRPr lang="en-US" altLang="en-US" sz="3200" dirty="0">
              <a:solidFill>
                <a:srgbClr val="000000"/>
              </a:solidFill>
            </a:endParaRPr>
          </a:p>
        </p:txBody>
      </p:sp>
      <p:grpSp>
        <p:nvGrpSpPr>
          <p:cNvPr id="7172" name="Group 7"/>
          <p:cNvGrpSpPr>
            <a:grpSpLocks/>
          </p:cNvGrpSpPr>
          <p:nvPr/>
        </p:nvGrpSpPr>
        <p:grpSpPr bwMode="auto">
          <a:xfrm>
            <a:off x="4572000" y="5029200"/>
            <a:ext cx="1143000" cy="990600"/>
            <a:chOff x="1920" y="3168"/>
            <a:chExt cx="720" cy="624"/>
          </a:xfrm>
        </p:grpSpPr>
        <p:sp>
          <p:nvSpPr>
            <p:cNvPr id="7182" name="Line 4"/>
            <p:cNvSpPr>
              <a:spLocks noChangeShapeType="1"/>
            </p:cNvSpPr>
            <p:nvPr/>
          </p:nvSpPr>
          <p:spPr bwMode="auto">
            <a:xfrm>
              <a:off x="1920"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3" name="Line 5"/>
            <p:cNvSpPr>
              <a:spLocks noChangeShapeType="1"/>
            </p:cNvSpPr>
            <p:nvPr/>
          </p:nvSpPr>
          <p:spPr bwMode="auto">
            <a:xfrm>
              <a:off x="1920" y="3792"/>
              <a:ext cx="72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4" name="Line 6"/>
            <p:cNvSpPr>
              <a:spLocks noChangeShapeType="1"/>
            </p:cNvSpPr>
            <p:nvPr/>
          </p:nvSpPr>
          <p:spPr bwMode="auto">
            <a:xfrm>
              <a:off x="2640"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73" name="Rectangle 8"/>
          <p:cNvSpPr>
            <a:spLocks noChangeArrowheads="1"/>
          </p:cNvSpPr>
          <p:nvPr/>
        </p:nvSpPr>
        <p:spPr bwMode="auto">
          <a:xfrm>
            <a:off x="4114800" y="5867400"/>
            <a:ext cx="381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0</a:t>
            </a:r>
          </a:p>
        </p:txBody>
      </p:sp>
      <p:sp>
        <p:nvSpPr>
          <p:cNvPr id="7174" name="Rectangle 9"/>
          <p:cNvSpPr>
            <a:spLocks noChangeArrowheads="1"/>
          </p:cNvSpPr>
          <p:nvPr/>
        </p:nvSpPr>
        <p:spPr bwMode="auto">
          <a:xfrm>
            <a:off x="5715000" y="5867400"/>
            <a:ext cx="381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L</a:t>
            </a:r>
          </a:p>
        </p:txBody>
      </p:sp>
      <p:sp>
        <p:nvSpPr>
          <p:cNvPr id="7175" name="Line 10"/>
          <p:cNvSpPr>
            <a:spLocks noChangeShapeType="1"/>
          </p:cNvSpPr>
          <p:nvPr/>
        </p:nvSpPr>
        <p:spPr bwMode="auto">
          <a:xfrm flipH="1">
            <a:off x="3657600" y="50292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 name="Line 11"/>
          <p:cNvSpPr>
            <a:spLocks noChangeShapeType="1"/>
          </p:cNvSpPr>
          <p:nvPr/>
        </p:nvSpPr>
        <p:spPr bwMode="auto">
          <a:xfrm flipH="1">
            <a:off x="5715000" y="50292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7" name="Rectangle 12"/>
          <p:cNvSpPr>
            <a:spLocks noChangeArrowheads="1"/>
          </p:cNvSpPr>
          <p:nvPr/>
        </p:nvSpPr>
        <p:spPr bwMode="auto">
          <a:xfrm>
            <a:off x="6324600" y="4800600"/>
            <a:ext cx="381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V</a:t>
            </a:r>
          </a:p>
        </p:txBody>
      </p:sp>
      <p:sp>
        <p:nvSpPr>
          <p:cNvPr id="7178" name="Line 13"/>
          <p:cNvSpPr>
            <a:spLocks noChangeShapeType="1"/>
          </p:cNvSpPr>
          <p:nvPr/>
        </p:nvSpPr>
        <p:spPr bwMode="auto">
          <a:xfrm>
            <a:off x="4038600" y="5334000"/>
            <a:ext cx="19812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9" name="Rectangle 14"/>
          <p:cNvSpPr>
            <a:spLocks noChangeArrowheads="1"/>
          </p:cNvSpPr>
          <p:nvPr/>
        </p:nvSpPr>
        <p:spPr bwMode="auto">
          <a:xfrm>
            <a:off x="5943600" y="5334000"/>
            <a:ext cx="381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E</a:t>
            </a:r>
          </a:p>
        </p:txBody>
      </p:sp>
      <p:pic>
        <p:nvPicPr>
          <p:cNvPr id="718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39" y="3398839"/>
            <a:ext cx="60325"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00625" y="5716588"/>
            <a:ext cx="2286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9510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a:t>Particle in a Box</a:t>
            </a:r>
            <a:endParaRPr lang="en-US" altLang="en-US"/>
          </a:p>
        </p:txBody>
      </p:sp>
      <p:sp>
        <p:nvSpPr>
          <p:cNvPr id="9219" name="Rectangle 3"/>
          <p:cNvSpPr>
            <a:spLocks noGrp="1" noChangeArrowheads="1"/>
          </p:cNvSpPr>
          <p:nvPr>
            <p:ph type="body" idx="1"/>
          </p:nvPr>
        </p:nvSpPr>
        <p:spPr/>
        <p:txBody>
          <a:bodyPr/>
          <a:lstStyle/>
          <a:p>
            <a:pPr eaLnBrk="1" hangingPunct="1"/>
            <a:endParaRPr lang="en-US" altLang="en-US" dirty="0"/>
          </a:p>
          <a:p>
            <a:pPr eaLnBrk="1" hangingPunct="1"/>
            <a:endParaRPr lang="en-US" altLang="en-US" dirty="0"/>
          </a:p>
          <a:p>
            <a:pPr algn="r" rtl="1" eaLnBrk="1" hangingPunct="1"/>
            <a:r>
              <a:rPr lang="fa-IR" altLang="en-US" dirty="0"/>
              <a:t>در داخل چاه ذره "آزاد" است.</a:t>
            </a:r>
          </a:p>
          <a:p>
            <a:pPr algn="r" rtl="1" eaLnBrk="1" hangingPunct="1"/>
            <a:r>
              <a:rPr lang="fa-IR" altLang="en-US" dirty="0"/>
              <a:t>دلیل این است که درون چاه  </a:t>
            </a:r>
            <a:r>
              <a:rPr lang="en-US" altLang="en-US" dirty="0"/>
              <a:t>V(x)</a:t>
            </a:r>
            <a:r>
              <a:rPr lang="fa-IR" altLang="en-US" dirty="0"/>
              <a:t> (انرژی پتانسیل ذره)    صفر است</a:t>
            </a:r>
          </a:p>
          <a:p>
            <a:pPr algn="r" rtl="1" eaLnBrk="1" hangingPunct="1"/>
            <a:r>
              <a:rPr lang="fa-IR" altLang="en-US" dirty="0"/>
              <a:t>با افزایش </a:t>
            </a:r>
            <a:r>
              <a:rPr lang="en-US" altLang="en-US" dirty="0"/>
              <a:t>V(x)</a:t>
            </a:r>
            <a:r>
              <a:rPr lang="fa-IR" altLang="en-US" dirty="0"/>
              <a:t>  تا بی نهایت ، کاهش طول به سمت صفر، ما یک چاه مربع ایده آل نامتناهی را داریم.</a:t>
            </a:r>
            <a:endParaRPr lang="en-US" altLang="en-US" dirty="0"/>
          </a:p>
        </p:txBody>
      </p:sp>
      <p:grpSp>
        <p:nvGrpSpPr>
          <p:cNvPr id="9220" name="Group 4"/>
          <p:cNvGrpSpPr>
            <a:grpSpLocks/>
          </p:cNvGrpSpPr>
          <p:nvPr/>
        </p:nvGrpSpPr>
        <p:grpSpPr bwMode="auto">
          <a:xfrm>
            <a:off x="3276600" y="1752600"/>
            <a:ext cx="6858000" cy="1295400"/>
            <a:chOff x="1104" y="1104"/>
            <a:chExt cx="4320" cy="816"/>
          </a:xfrm>
        </p:grpSpPr>
        <p:grpSp>
          <p:nvGrpSpPr>
            <p:cNvPr id="9221" name="Group 5"/>
            <p:cNvGrpSpPr>
              <a:grpSpLocks/>
            </p:cNvGrpSpPr>
            <p:nvPr/>
          </p:nvGrpSpPr>
          <p:grpSpPr bwMode="auto">
            <a:xfrm>
              <a:off x="1104" y="1104"/>
              <a:ext cx="2016" cy="720"/>
              <a:chOff x="2736" y="1152"/>
              <a:chExt cx="2016" cy="720"/>
            </a:xfrm>
          </p:grpSpPr>
          <p:grpSp>
            <p:nvGrpSpPr>
              <p:cNvPr id="9223" name="Group 6"/>
              <p:cNvGrpSpPr>
                <a:grpSpLocks/>
              </p:cNvGrpSpPr>
              <p:nvPr/>
            </p:nvGrpSpPr>
            <p:grpSpPr bwMode="auto">
              <a:xfrm>
                <a:off x="2736" y="1309"/>
                <a:ext cx="1920" cy="461"/>
                <a:chOff x="816" y="1920"/>
                <a:chExt cx="1920" cy="432"/>
              </a:xfrm>
            </p:grpSpPr>
            <p:grpSp>
              <p:nvGrpSpPr>
                <p:cNvPr id="9228" name="Group 7"/>
                <p:cNvGrpSpPr>
                  <a:grpSpLocks/>
                </p:cNvGrpSpPr>
                <p:nvPr/>
              </p:nvGrpSpPr>
              <p:grpSpPr bwMode="auto">
                <a:xfrm>
                  <a:off x="1488" y="1920"/>
                  <a:ext cx="576" cy="432"/>
                  <a:chOff x="1488" y="1776"/>
                  <a:chExt cx="768" cy="576"/>
                </a:xfrm>
              </p:grpSpPr>
              <p:sp>
                <p:nvSpPr>
                  <p:cNvPr id="9232" name="Line 8"/>
                  <p:cNvSpPr>
                    <a:spLocks noChangeShapeType="1"/>
                  </p:cNvSpPr>
                  <p:nvPr/>
                </p:nvSpPr>
                <p:spPr bwMode="auto">
                  <a:xfrm>
                    <a:off x="1488" y="1776"/>
                    <a:ext cx="14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3" name="Line 9"/>
                  <p:cNvSpPr>
                    <a:spLocks noChangeShapeType="1"/>
                  </p:cNvSpPr>
                  <p:nvPr/>
                </p:nvSpPr>
                <p:spPr bwMode="auto">
                  <a:xfrm flipH="1">
                    <a:off x="2112" y="1776"/>
                    <a:ext cx="14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4" name="Line 10"/>
                  <p:cNvSpPr>
                    <a:spLocks noChangeShapeType="1"/>
                  </p:cNvSpPr>
                  <p:nvPr/>
                </p:nvSpPr>
                <p:spPr bwMode="auto">
                  <a:xfrm>
                    <a:off x="1632" y="2352"/>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9" name="Line 11"/>
                <p:cNvSpPr>
                  <a:spLocks noChangeShapeType="1"/>
                </p:cNvSpPr>
                <p:nvPr/>
              </p:nvSpPr>
              <p:spPr bwMode="auto">
                <a:xfrm>
                  <a:off x="2064" y="1920"/>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12"/>
                <p:cNvSpPr>
                  <a:spLocks noChangeShapeType="1"/>
                </p:cNvSpPr>
                <p:nvPr/>
              </p:nvSpPr>
              <p:spPr bwMode="auto">
                <a:xfrm>
                  <a:off x="816" y="1920"/>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13"/>
                <p:cNvSpPr>
                  <a:spLocks noChangeShapeType="1"/>
                </p:cNvSpPr>
                <p:nvPr/>
              </p:nvSpPr>
              <p:spPr bwMode="auto">
                <a:xfrm>
                  <a:off x="1056" y="2064"/>
                  <a:ext cx="1392"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4" name="Rectangle 14"/>
              <p:cNvSpPr>
                <a:spLocks noChangeArrowheads="1"/>
              </p:cNvSpPr>
              <p:nvPr/>
            </p:nvSpPr>
            <p:spPr bwMode="auto">
              <a:xfrm>
                <a:off x="4320" y="1411"/>
                <a:ext cx="2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E</a:t>
                </a:r>
              </a:p>
            </p:txBody>
          </p:sp>
          <p:sp>
            <p:nvSpPr>
              <p:cNvPr id="9225" name="Rectangle 15"/>
              <p:cNvSpPr>
                <a:spLocks noChangeArrowheads="1"/>
              </p:cNvSpPr>
              <p:nvPr/>
            </p:nvSpPr>
            <p:spPr bwMode="auto">
              <a:xfrm>
                <a:off x="4512" y="1152"/>
                <a:ext cx="2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V</a:t>
                </a:r>
              </a:p>
            </p:txBody>
          </p:sp>
          <p:sp>
            <p:nvSpPr>
              <p:cNvPr id="9226" name="Rectangle 16"/>
              <p:cNvSpPr>
                <a:spLocks noChangeArrowheads="1"/>
              </p:cNvSpPr>
              <p:nvPr/>
            </p:nvSpPr>
            <p:spPr bwMode="auto">
              <a:xfrm>
                <a:off x="3888" y="1667"/>
                <a:ext cx="2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L</a:t>
                </a:r>
              </a:p>
            </p:txBody>
          </p:sp>
          <p:sp>
            <p:nvSpPr>
              <p:cNvPr id="9227" name="Rectangle 17"/>
              <p:cNvSpPr>
                <a:spLocks noChangeArrowheads="1"/>
              </p:cNvSpPr>
              <p:nvPr/>
            </p:nvSpPr>
            <p:spPr bwMode="auto">
              <a:xfrm>
                <a:off x="3264" y="1667"/>
                <a:ext cx="2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0</a:t>
                </a:r>
              </a:p>
            </p:txBody>
          </p:sp>
        </p:grpSp>
        <p:sp>
          <p:nvSpPr>
            <p:cNvPr id="9222" name="Rectangle 18"/>
            <p:cNvSpPr>
              <a:spLocks noChangeArrowheads="1"/>
            </p:cNvSpPr>
            <p:nvPr/>
          </p:nvSpPr>
          <p:spPr bwMode="auto">
            <a:xfrm>
              <a:off x="3120" y="1200"/>
              <a:ext cx="2304"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a:t>E: total energy of the particle</a:t>
              </a:r>
            </a:p>
            <a:p>
              <a:pPr eaLnBrk="1" hangingPunct="1">
                <a:spcBef>
                  <a:spcPct val="0"/>
                </a:spcBef>
                <a:buClrTx/>
                <a:buSzTx/>
                <a:buFontTx/>
                <a:buNone/>
              </a:pPr>
              <a:r>
                <a:rPr lang="en-US" altLang="en-US" sz="1800"/>
                <a:t>V: potential containing the particle.</a:t>
              </a:r>
            </a:p>
            <a:p>
              <a:pPr eaLnBrk="1" hangingPunct="1">
                <a:spcBef>
                  <a:spcPct val="0"/>
                </a:spcBef>
                <a:buClrTx/>
                <a:buSzTx/>
                <a:buFontTx/>
                <a:buNone/>
              </a:pPr>
              <a:r>
                <a:rPr lang="en-US" altLang="en-US" sz="1800"/>
                <a:t>The Pd of the walls. E&lt;U</a:t>
              </a:r>
            </a:p>
          </p:txBody>
        </p:sp>
      </p:grpSp>
    </p:spTree>
    <p:extLst>
      <p:ext uri="{BB962C8B-B14F-4D97-AF65-F5344CB8AC3E}">
        <p14:creationId xmlns:p14="http://schemas.microsoft.com/office/powerpoint/2010/main" val="675105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514" y="58847"/>
            <a:ext cx="12050486" cy="6494085"/>
          </a:xfrm>
          <a:prstGeom prst="rect">
            <a:avLst/>
          </a:prstGeom>
        </p:spPr>
        <p:txBody>
          <a:bodyPr wrap="square">
            <a:spAutoFit/>
          </a:bodyPr>
          <a:lstStyle/>
          <a:p>
            <a:pPr algn="just" rtl="1"/>
            <a:r>
              <a:rPr lang="fa-IR" sz="2400" dirty="0">
                <a:solidFill>
                  <a:srgbClr val="7030A0"/>
                </a:solidFill>
              </a:rPr>
              <a:t> </a:t>
            </a:r>
            <a:r>
              <a:rPr lang="fa-IR" sz="3200" dirty="0">
                <a:solidFill>
                  <a:srgbClr val="7030A0"/>
                </a:solidFill>
              </a:rPr>
              <a:t>ماهیت ذره ای نور </a:t>
            </a:r>
          </a:p>
          <a:p>
            <a:pPr algn="just" rtl="1"/>
            <a:r>
              <a:rPr lang="fa-IR" sz="2400" dirty="0">
                <a:solidFill>
                  <a:srgbClr val="7030A0"/>
                </a:solidFill>
              </a:rPr>
              <a:t> تابش جسم سیاه</a:t>
            </a:r>
          </a:p>
          <a:p>
            <a:pPr algn="just" rtl="1"/>
            <a:r>
              <a:rPr lang="fa-IR" sz="2400" dirty="0">
                <a:solidFill>
                  <a:srgbClr val="7030A0"/>
                </a:solidFill>
              </a:rPr>
              <a:t>در فیزیک، جسم سیاه جسم ایده‌آلی است که همهٔ نوری را که در همهٔ بسامدها و از همهٔ زوایه‌ها، از هر کجا و با هر شدتی که به آن می‌تابد، جذب می‌کند؛ هیچ تابش الکترومغناطیسی از جسم سیاه بازنمی‌تابد یا نمی‌گذرد، و به همین دلیل جسم هنگامی که سرد است سیاه دیده می‌شود. یک جسم سیاه در تعادل گرمایی (دمای ثابت)، پرتوهای الکترومغناطیسی تابش می‌کند که به آن تابش جسم سیاه گویند</a:t>
            </a:r>
            <a:r>
              <a:rPr lang="fa-IR" sz="2400" b="1" dirty="0">
                <a:solidFill>
                  <a:srgbClr val="7030A0"/>
                </a:solidFill>
              </a:rPr>
              <a:t>. طیف حاصل از تابش، مستقل از جنس و شکل جسم است و تنها به دمای آن بستگی دارد.</a:t>
            </a:r>
          </a:p>
          <a:p>
            <a:pPr algn="just" rtl="1"/>
            <a:r>
              <a:rPr lang="fa-IR" sz="2400" dirty="0">
                <a:solidFill>
                  <a:schemeClr val="accent5"/>
                </a:solidFill>
              </a:rPr>
              <a:t>طیف جسم سیاه: هرکدام از خط‌های رنگی (که نمایندهٔ دماهای گوناگون هستند) نشان می‌دهند که در طول موج‌های گوناگون شدت تابش چه قدر است. با کم شدن دما، قلهٔ تابش جسم سیاه به سمت شدت‌های کمتر و طول موج‌های بزرگترمی‌رود.</a:t>
            </a:r>
          </a:p>
          <a:p>
            <a:pPr algn="just" rtl="1"/>
            <a:r>
              <a:rPr lang="fa-IR" sz="2400" dirty="0">
                <a:solidFill>
                  <a:schemeClr val="accent5"/>
                </a:solidFill>
              </a:rPr>
              <a:t>یک جسم توخالی، یا یک چاردیواری که تنها سوراخ کوچکی برای ورود یا خروج تابش نور دارد، تقریب خوبی برای یک جسم سیاه ایده‌آل است. هر تابشی که از این سوراخ وارد حفره شود، بی‌نهایت بار به همه سو بازمی‌تابد. این بازتابش‌های پی‌درپی بر دیواره‌های داخلی جسم سرانجام سبب جذب شدن آن می‌شود. به همین دلیل، اگر از سوراخ به درون جسم بنگریم آن را سیاه خواهیم دید.</a:t>
            </a:r>
            <a:endParaRPr lang="fa-IR" sz="2400" dirty="0"/>
          </a:p>
          <a:p>
            <a:pPr algn="just" rtl="1"/>
            <a:r>
              <a:rPr lang="fa-IR" sz="2400" dirty="0">
                <a:solidFill>
                  <a:schemeClr val="accent6">
                    <a:lumMod val="75000"/>
                  </a:schemeClr>
                </a:solidFill>
              </a:rPr>
              <a:t>اگر جسم سیاه داغ شود، از خود موج الکترومغناطیسی می‌تاباند. طیف این تابش (یعنی شدت نسبی طول موجهای گوناگون در این تابش) </a:t>
            </a:r>
            <a:r>
              <a:rPr lang="fa-IR" sz="2400" b="1" dirty="0">
                <a:solidFill>
                  <a:schemeClr val="accent6"/>
                </a:solidFill>
              </a:rPr>
              <a:t>مستقل از جسم سیاه است و فقط به دمای آن بستگی دارد</a:t>
            </a:r>
            <a:r>
              <a:rPr lang="fa-IR" sz="2400" dirty="0">
                <a:solidFill>
                  <a:schemeClr val="accent6">
                    <a:lumMod val="75000"/>
                  </a:schemeClr>
                </a:solidFill>
              </a:rPr>
              <a:t>. بررسی دقیق طیف جسم سیاه در آغاز سدهٔ بیستم میلادی از سوی پلانک یکی از نخستین انگیزه‌های ارائه نظریهٔ مکانیک کوانتومی بود.</a:t>
            </a:r>
            <a:endParaRPr lang="en-US" sz="2400" dirty="0">
              <a:solidFill>
                <a:schemeClr val="accent6">
                  <a:lumMod val="75000"/>
                </a:schemeClr>
              </a:solidFill>
            </a:endParaRPr>
          </a:p>
        </p:txBody>
      </p:sp>
    </p:spTree>
    <p:extLst>
      <p:ext uri="{BB962C8B-B14F-4D97-AF65-F5344CB8AC3E}">
        <p14:creationId xmlns:p14="http://schemas.microsoft.com/office/powerpoint/2010/main" val="2307100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altLang="en-US"/>
              <a:t>Infinite square potential</a:t>
            </a:r>
            <a:endParaRPr lang="en-US" altLang="en-US"/>
          </a:p>
        </p:txBody>
      </p:sp>
      <p:sp>
        <p:nvSpPr>
          <p:cNvPr id="11267" name="Rectangle 3"/>
          <p:cNvSpPr>
            <a:spLocks noGrp="1" noChangeArrowheads="1"/>
          </p:cNvSpPr>
          <p:nvPr>
            <p:ph type="body" idx="1"/>
          </p:nvPr>
        </p:nvSpPr>
        <p:spPr/>
        <p:txBody>
          <a:bodyPr/>
          <a:lstStyle/>
          <a:p>
            <a:pPr eaLnBrk="1" hangingPunct="1"/>
            <a:endParaRPr lang="en-US" altLang="en-US"/>
          </a:p>
          <a:p>
            <a:pPr eaLnBrk="1" hangingPunct="1"/>
            <a:endParaRPr lang="en-US" altLang="en-US"/>
          </a:p>
          <a:p>
            <a:pPr eaLnBrk="1" hangingPunct="1">
              <a:buFont typeface="Wingdings" panose="05000000000000000000" pitchFamily="2" charset="2"/>
              <a:buNone/>
            </a:pPr>
            <a:endParaRPr lang="en-US" altLang="en-US"/>
          </a:p>
        </p:txBody>
      </p:sp>
      <p:grpSp>
        <p:nvGrpSpPr>
          <p:cNvPr id="11268" name="Group 22"/>
          <p:cNvGrpSpPr>
            <a:grpSpLocks/>
          </p:cNvGrpSpPr>
          <p:nvPr/>
        </p:nvGrpSpPr>
        <p:grpSpPr bwMode="auto">
          <a:xfrm>
            <a:off x="4191000" y="2590800"/>
            <a:ext cx="1752600" cy="2286000"/>
            <a:chOff x="1680" y="1632"/>
            <a:chExt cx="1104" cy="1440"/>
          </a:xfrm>
        </p:grpSpPr>
        <p:sp>
          <p:nvSpPr>
            <p:cNvPr id="11281" name="Line 19"/>
            <p:cNvSpPr>
              <a:spLocks noChangeShapeType="1"/>
            </p:cNvSpPr>
            <p:nvPr/>
          </p:nvSpPr>
          <p:spPr bwMode="auto">
            <a:xfrm>
              <a:off x="1680" y="1632"/>
              <a:ext cx="0" cy="144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2" name="Line 20"/>
            <p:cNvSpPr>
              <a:spLocks noChangeShapeType="1"/>
            </p:cNvSpPr>
            <p:nvPr/>
          </p:nvSpPr>
          <p:spPr bwMode="auto">
            <a:xfrm>
              <a:off x="2784" y="1632"/>
              <a:ext cx="0" cy="144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3" name="Line 21"/>
            <p:cNvSpPr>
              <a:spLocks noChangeShapeType="1"/>
            </p:cNvSpPr>
            <p:nvPr/>
          </p:nvSpPr>
          <p:spPr bwMode="auto">
            <a:xfrm>
              <a:off x="1680" y="3072"/>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69" name="Rectangle 23"/>
          <p:cNvSpPr>
            <a:spLocks noChangeArrowheads="1"/>
          </p:cNvSpPr>
          <p:nvPr/>
        </p:nvSpPr>
        <p:spPr bwMode="auto">
          <a:xfrm>
            <a:off x="4800600" y="5181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x</a:t>
            </a:r>
          </a:p>
        </p:txBody>
      </p:sp>
      <p:sp>
        <p:nvSpPr>
          <p:cNvPr id="11270" name="Rectangle 24"/>
          <p:cNvSpPr>
            <a:spLocks noChangeArrowheads="1"/>
          </p:cNvSpPr>
          <p:nvPr/>
        </p:nvSpPr>
        <p:spPr bwMode="auto">
          <a:xfrm>
            <a:off x="3276600" y="3124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U</a:t>
            </a:r>
          </a:p>
        </p:txBody>
      </p:sp>
      <p:sp>
        <p:nvSpPr>
          <p:cNvPr id="11271" name="Rectangle 27"/>
          <p:cNvSpPr>
            <a:spLocks noChangeArrowheads="1"/>
          </p:cNvSpPr>
          <p:nvPr/>
        </p:nvSpPr>
        <p:spPr bwMode="auto">
          <a:xfrm>
            <a:off x="5791200" y="4724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L</a:t>
            </a:r>
          </a:p>
        </p:txBody>
      </p:sp>
      <p:sp>
        <p:nvSpPr>
          <p:cNvPr id="11272" name="Rectangle 28"/>
          <p:cNvSpPr>
            <a:spLocks noChangeArrowheads="1"/>
          </p:cNvSpPr>
          <p:nvPr/>
        </p:nvSpPr>
        <p:spPr bwMode="auto">
          <a:xfrm>
            <a:off x="3886200" y="4724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0</a:t>
            </a:r>
          </a:p>
        </p:txBody>
      </p:sp>
      <p:graphicFrame>
        <p:nvGraphicFramePr>
          <p:cNvPr id="11273" name="Object 30"/>
          <p:cNvGraphicFramePr>
            <a:graphicFrameLocks noChangeAspect="1"/>
          </p:cNvGraphicFramePr>
          <p:nvPr/>
        </p:nvGraphicFramePr>
        <p:xfrm>
          <a:off x="5791200" y="2286000"/>
          <a:ext cx="381000" cy="317500"/>
        </p:xfrm>
        <a:graphic>
          <a:graphicData uri="http://schemas.openxmlformats.org/presentationml/2006/ole">
            <mc:AlternateContent xmlns:mc="http://schemas.openxmlformats.org/markup-compatibility/2006">
              <mc:Choice xmlns:v="urn:schemas-microsoft-com:vml" Requires="v">
                <p:oleObj name="Equation" r:id="rId3" imgW="152202" imgH="126835" progId="Equation.3">
                  <p:embed/>
                </p:oleObj>
              </mc:Choice>
              <mc:Fallback>
                <p:oleObj name="Equation" r:id="rId3" imgW="152202" imgH="126835" progId="Equation.3">
                  <p:embed/>
                  <p:pic>
                    <p:nvPicPr>
                      <p:cNvPr id="11273"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286000"/>
                        <a:ext cx="381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74" name="Object 31"/>
          <p:cNvGraphicFramePr>
            <a:graphicFrameLocks noChangeAspect="1"/>
          </p:cNvGraphicFramePr>
          <p:nvPr/>
        </p:nvGraphicFramePr>
        <p:xfrm>
          <a:off x="3962400" y="2286000"/>
          <a:ext cx="381000" cy="317500"/>
        </p:xfrm>
        <a:graphic>
          <a:graphicData uri="http://schemas.openxmlformats.org/presentationml/2006/ole">
            <mc:AlternateContent xmlns:mc="http://schemas.openxmlformats.org/markup-compatibility/2006">
              <mc:Choice xmlns:v="urn:schemas-microsoft-com:vml" Requires="v">
                <p:oleObj name="Equation" r:id="rId3" imgW="152202" imgH="126835" progId="Equation.3">
                  <p:embed/>
                </p:oleObj>
              </mc:Choice>
              <mc:Fallback>
                <p:oleObj name="Equation" r:id="rId3" imgW="152202" imgH="126835" progId="Equation.3">
                  <p:embed/>
                  <p:pic>
                    <p:nvPicPr>
                      <p:cNvPr id="11274"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86000"/>
                        <a:ext cx="381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5" name="Line 32"/>
          <p:cNvSpPr>
            <a:spLocks noChangeShapeType="1"/>
          </p:cNvSpPr>
          <p:nvPr/>
        </p:nvSpPr>
        <p:spPr bwMode="auto">
          <a:xfrm>
            <a:off x="4724400" y="51816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Line 33"/>
          <p:cNvSpPr>
            <a:spLocks noChangeShapeType="1"/>
          </p:cNvSpPr>
          <p:nvPr/>
        </p:nvSpPr>
        <p:spPr bwMode="auto">
          <a:xfrm flipV="1">
            <a:off x="3733800" y="2514600"/>
            <a:ext cx="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27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200" y="459105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9738" y="1892301"/>
            <a:ext cx="533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1" y="1892300"/>
            <a:ext cx="5619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0975" y="1889125"/>
            <a:ext cx="8953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629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0" y="856014"/>
            <a:ext cx="1041268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just" rtl="1">
              <a:spcBef>
                <a:spcPct val="0"/>
              </a:spcBef>
              <a:buClrTx/>
              <a:buSzTx/>
              <a:buFontTx/>
              <a:buNone/>
            </a:pPr>
            <a:r>
              <a:rPr lang="fa-IR" altLang="en-US" sz="2800" dirty="0">
                <a:solidFill>
                  <a:srgbClr val="FF0000"/>
                </a:solidFill>
              </a:rPr>
              <a:t>دید گاه مکانیک کلاسیک:</a:t>
            </a:r>
          </a:p>
          <a:p>
            <a:pPr algn="just" rtl="1">
              <a:spcBef>
                <a:spcPct val="0"/>
              </a:spcBef>
              <a:buClrTx/>
              <a:buSzTx/>
              <a:buFontTx/>
              <a:buNone/>
            </a:pPr>
            <a:r>
              <a:rPr lang="fa-IR" altLang="en-US" sz="2800" dirty="0">
                <a:solidFill>
                  <a:srgbClr val="FF0000"/>
                </a:solidFill>
              </a:rPr>
              <a:t>-از نظرمکانیک کلاسیک هیچ محدودیتی در انرژی یا حرکت ذره وجود ندارد یعنی انرژی ذره هر مقدار می تواند باشد به عبارتی انرژی ذره پیوسته است. </a:t>
            </a:r>
          </a:p>
          <a:p>
            <a:pPr algn="r" rtl="1">
              <a:spcBef>
                <a:spcPct val="0"/>
              </a:spcBef>
              <a:buClrTx/>
              <a:buSzTx/>
              <a:buFontTx/>
              <a:buNone/>
            </a:pPr>
            <a:r>
              <a:rPr lang="fa-IR" altLang="en-US" sz="2800" dirty="0">
                <a:solidFill>
                  <a:srgbClr val="FF0000"/>
                </a:solidFill>
              </a:rPr>
              <a:t>- از نظر مکانیک کلاسیک احتمال وجود ذره در همه جا یکسان است و ذره می تواند در همه جای این جعبه وجود داشته باشد.</a:t>
            </a:r>
          </a:p>
          <a:p>
            <a:pPr algn="r" rtl="1">
              <a:spcBef>
                <a:spcPct val="0"/>
              </a:spcBef>
              <a:buClrTx/>
              <a:buSzTx/>
              <a:buFontTx/>
              <a:buNone/>
            </a:pPr>
            <a:endParaRPr lang="fa-IR" altLang="en-US" sz="2800" dirty="0"/>
          </a:p>
          <a:p>
            <a:pPr algn="r" rtl="1">
              <a:spcBef>
                <a:spcPct val="0"/>
              </a:spcBef>
              <a:buClrTx/>
              <a:buSzTx/>
              <a:buFontTx/>
              <a:buNone/>
            </a:pPr>
            <a:r>
              <a:rPr lang="fa-IR" altLang="en-US" sz="2800" dirty="0">
                <a:solidFill>
                  <a:schemeClr val="accent2"/>
                </a:solidFill>
              </a:rPr>
              <a:t>حال ببینیم براساس مکانیک کوانتومی آیا کمیت انرژی  بازهم پیوسته است یا کوانتیده ؟آیا احتمال حضور ذره در همه جای جعبه یکسان است؟</a:t>
            </a:r>
            <a:endParaRPr lang="en-US" altLang="en-US" sz="2800" dirty="0">
              <a:solidFill>
                <a:schemeClr val="accent2"/>
              </a:solidFill>
            </a:endParaRPr>
          </a:p>
        </p:txBody>
      </p:sp>
    </p:spTree>
    <p:extLst>
      <p:ext uri="{BB962C8B-B14F-4D97-AF65-F5344CB8AC3E}">
        <p14:creationId xmlns:p14="http://schemas.microsoft.com/office/powerpoint/2010/main" val="21638345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457200"/>
            <a:ext cx="7681913"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28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2057400" y="1984375"/>
            <a:ext cx="807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3200" dirty="0"/>
              <a:t>معادله مستقل از زمان شرودینگر را در نظر بگیرید.</a:t>
            </a:r>
          </a:p>
          <a:p>
            <a:pPr algn="r" rtl="1">
              <a:spcBef>
                <a:spcPct val="0"/>
              </a:spcBef>
              <a:buClrTx/>
              <a:buSzTx/>
              <a:buFontTx/>
              <a:buNone/>
            </a:pPr>
            <a:r>
              <a:rPr lang="fa-IR" altLang="en-US" sz="3200" dirty="0"/>
              <a:t>ذره هرگز در خارج از چاه یافت نمی شود. یعنی در منطقه</a:t>
            </a:r>
          </a:p>
          <a:p>
            <a:pPr algn="r" rtl="1">
              <a:spcBef>
                <a:spcPct val="0"/>
              </a:spcBef>
              <a:buClrTx/>
              <a:buSzTx/>
              <a:buFontTx/>
              <a:buNone/>
            </a:pPr>
            <a:endParaRPr lang="fa-IR" altLang="en-US" sz="3200" dirty="0"/>
          </a:p>
          <a:p>
            <a:pPr algn="r" rtl="1">
              <a:spcBef>
                <a:spcPct val="0"/>
              </a:spcBef>
              <a:buClrTx/>
              <a:buSzTx/>
              <a:buFontTx/>
              <a:buNone/>
            </a:pPr>
            <a:endParaRPr lang="fa-IR" altLang="en-US" sz="3200" dirty="0"/>
          </a:p>
          <a:p>
            <a:pPr algn="r" rtl="1">
              <a:spcBef>
                <a:spcPct val="0"/>
              </a:spcBef>
              <a:buClrTx/>
              <a:buSzTx/>
              <a:buFontTx/>
              <a:buNone/>
            </a:pPr>
            <a:r>
              <a:rPr lang="fa-IR" altLang="en-US" sz="3200" dirty="0"/>
              <a:t>مقدار               به ازائ   </a:t>
            </a:r>
            <a:r>
              <a:rPr lang="en-US" altLang="en-US" sz="3200" dirty="0"/>
              <a:t>  x=0</a:t>
            </a:r>
            <a:r>
              <a:rPr lang="fa-IR" altLang="en-US" sz="3200" dirty="0"/>
              <a:t>و   </a:t>
            </a:r>
            <a:r>
              <a:rPr lang="en-US" altLang="en-US" sz="3200" dirty="0"/>
              <a:t>x= L</a:t>
            </a:r>
            <a:r>
              <a:rPr lang="fa-IR" altLang="en-US" sz="3200" dirty="0"/>
              <a:t> برابر صفر است</a:t>
            </a:r>
          </a:p>
        </p:txBody>
      </p:sp>
      <p:graphicFrame>
        <p:nvGraphicFramePr>
          <p:cNvPr id="15363" name="Object 21"/>
          <p:cNvGraphicFramePr>
            <a:graphicFrameLocks noChangeAspect="1"/>
          </p:cNvGraphicFramePr>
          <p:nvPr/>
        </p:nvGraphicFramePr>
        <p:xfrm>
          <a:off x="8382000" y="3048001"/>
          <a:ext cx="1404938" cy="460375"/>
        </p:xfrm>
        <a:graphic>
          <a:graphicData uri="http://schemas.openxmlformats.org/presentationml/2006/ole">
            <mc:AlternateContent xmlns:mc="http://schemas.openxmlformats.org/markup-compatibility/2006">
              <mc:Choice xmlns:v="urn:schemas-microsoft-com:vml" Requires="v">
                <p:oleObj name="Equation" r:id="rId2" imgW="596641" imgH="177723" progId="Equation.3">
                  <p:embed/>
                </p:oleObj>
              </mc:Choice>
              <mc:Fallback>
                <p:oleObj name="Equation" r:id="rId2" imgW="596641" imgH="177723" progId="Equation.3">
                  <p:embed/>
                  <p:pic>
                    <p:nvPicPr>
                      <p:cNvPr id="15363" name="Object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048001"/>
                        <a:ext cx="14049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903664"/>
            <a:ext cx="10477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5032376"/>
            <a:ext cx="3924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656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4"/>
          <p:cNvGraphicFramePr>
            <a:graphicFrameLocks noChangeAspect="1"/>
          </p:cNvGraphicFramePr>
          <p:nvPr/>
        </p:nvGraphicFramePr>
        <p:xfrm>
          <a:off x="2133600" y="4962525"/>
          <a:ext cx="5410200" cy="781050"/>
        </p:xfrm>
        <a:graphic>
          <a:graphicData uri="http://schemas.openxmlformats.org/presentationml/2006/ole">
            <mc:AlternateContent xmlns:mc="http://schemas.openxmlformats.org/markup-compatibility/2006">
              <mc:Choice xmlns:v="urn:schemas-microsoft-com:vml" Requires="v">
                <p:oleObj name="Equation" r:id="rId2" imgW="1574800" imgH="203200" progId="Equation.3">
                  <p:embed/>
                </p:oleObj>
              </mc:Choice>
              <mc:Fallback>
                <p:oleObj name="Equation" r:id="rId2" imgW="1574800" imgH="203200" progId="Equation.3">
                  <p:embed/>
                  <p:pic>
                    <p:nvPicPr>
                      <p:cNvPr id="1638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962525"/>
                        <a:ext cx="5410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7" name="Object 5"/>
          <p:cNvGraphicFramePr>
            <a:graphicFrameLocks noChangeAspect="1"/>
          </p:cNvGraphicFramePr>
          <p:nvPr/>
        </p:nvGraphicFramePr>
        <p:xfrm>
          <a:off x="8286750" y="4967288"/>
          <a:ext cx="1771650" cy="590550"/>
        </p:xfrm>
        <a:graphic>
          <a:graphicData uri="http://schemas.openxmlformats.org/presentationml/2006/ole">
            <mc:AlternateContent xmlns:mc="http://schemas.openxmlformats.org/markup-compatibility/2006">
              <mc:Choice xmlns:v="urn:schemas-microsoft-com:vml" Requires="v">
                <p:oleObj name="Equation" r:id="rId4" imgW="596641" imgH="177723" progId="Equation.3">
                  <p:embed/>
                </p:oleObj>
              </mc:Choice>
              <mc:Fallback>
                <p:oleObj name="Equation" r:id="rId4" imgW="596641" imgH="177723" progId="Equation.3">
                  <p:embed/>
                  <p:pic>
                    <p:nvPicPr>
                      <p:cNvPr id="1638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0" y="4967288"/>
                        <a:ext cx="17716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8" name="Rectangle 3"/>
          <p:cNvSpPr>
            <a:spLocks noChangeArrowheads="1"/>
          </p:cNvSpPr>
          <p:nvPr/>
        </p:nvSpPr>
        <p:spPr bwMode="auto">
          <a:xfrm>
            <a:off x="1828800" y="1905001"/>
            <a:ext cx="8686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3600"/>
              <a:t>تابع موج باید پیوسته باشد یعنی موج داخلی باید با مرز بیرونی در مرزهای چاه پتانسیل مطابقت(برابر) داشته باشد.</a:t>
            </a:r>
          </a:p>
          <a:p>
            <a:pPr algn="r" rtl="1">
              <a:spcBef>
                <a:spcPct val="0"/>
              </a:spcBef>
              <a:buClrTx/>
              <a:buSzTx/>
              <a:buFontTx/>
              <a:buNone/>
            </a:pPr>
            <a:r>
              <a:rPr lang="fa-IR" altLang="en-US" sz="3600"/>
              <a:t>تابع موج زیربرای معادله موج شرودینگرپیشنهاد می شود:</a:t>
            </a:r>
            <a:endParaRPr lang="en-US" altLang="en-US" sz="3600"/>
          </a:p>
        </p:txBody>
      </p:sp>
    </p:spTree>
    <p:extLst>
      <p:ext uri="{BB962C8B-B14F-4D97-AF65-F5344CB8AC3E}">
        <p14:creationId xmlns:p14="http://schemas.microsoft.com/office/powerpoint/2010/main" val="3133021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286001" y="1981201"/>
            <a:ext cx="78390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2800" dirty="0"/>
              <a:t>تابع موج بایدتک مقدار باشد یعنی تابع موج باید در مرزها </a:t>
            </a:r>
            <a:r>
              <a:rPr lang="en-US" altLang="en-US" sz="2800" dirty="0"/>
              <a:t>x=0) </a:t>
            </a:r>
            <a:r>
              <a:rPr lang="fa-IR" altLang="en-US" sz="2800" dirty="0"/>
              <a:t> و </a:t>
            </a:r>
            <a:r>
              <a:rPr lang="en-US" altLang="en-US" sz="2800" dirty="0"/>
              <a:t>(x = L </a:t>
            </a:r>
            <a:r>
              <a:rPr lang="fa-IR" altLang="en-US" sz="2800" dirty="0"/>
              <a:t>صفر باشد ،</a:t>
            </a:r>
          </a:p>
          <a:p>
            <a:pPr algn="r" rtl="1">
              <a:spcBef>
                <a:spcPct val="0"/>
              </a:spcBef>
              <a:buClrTx/>
              <a:buSzTx/>
              <a:buFontTx/>
              <a:buNone/>
            </a:pPr>
            <a:r>
              <a:rPr lang="fa-IR" altLang="en-US" sz="2800" dirty="0"/>
              <a:t>در </a:t>
            </a:r>
            <a:r>
              <a:rPr lang="en-US" altLang="en-US" sz="2800" dirty="0"/>
              <a:t>x=0</a:t>
            </a:r>
            <a:endParaRPr lang="fa-IR" altLang="en-US" sz="2800" dirty="0"/>
          </a:p>
          <a:p>
            <a:pPr algn="r" rtl="1">
              <a:spcBef>
                <a:spcPct val="0"/>
              </a:spcBef>
              <a:buClrTx/>
              <a:buSzTx/>
              <a:buFontTx/>
              <a:buNone/>
            </a:pPr>
            <a:endParaRPr lang="fa-IR" altLang="en-US" sz="2800" dirty="0"/>
          </a:p>
          <a:p>
            <a:pPr algn="r" rtl="1">
              <a:spcBef>
                <a:spcPct val="0"/>
              </a:spcBef>
              <a:buClrTx/>
              <a:buSzTx/>
              <a:buFontTx/>
              <a:buNone/>
            </a:pPr>
            <a:r>
              <a:rPr lang="fa-IR" altLang="en-US" sz="2800" dirty="0"/>
              <a:t>پس</a:t>
            </a:r>
          </a:p>
          <a:p>
            <a:pPr algn="r" rtl="1">
              <a:spcBef>
                <a:spcPct val="0"/>
              </a:spcBef>
              <a:buClrTx/>
              <a:buSzTx/>
              <a:buFontTx/>
              <a:buNone/>
            </a:pPr>
            <a:endParaRPr lang="fa-IR" altLang="en-US" sz="2800" dirty="0"/>
          </a:p>
          <a:p>
            <a:pPr algn="r" rtl="1">
              <a:spcBef>
                <a:spcPct val="0"/>
              </a:spcBef>
              <a:buClrTx/>
              <a:buSzTx/>
              <a:buFontTx/>
              <a:buNone/>
            </a:pPr>
            <a:endParaRPr lang="fa-IR" altLang="en-US" sz="2800" dirty="0"/>
          </a:p>
          <a:p>
            <a:pPr algn="r" rtl="1">
              <a:spcBef>
                <a:spcPct val="0"/>
              </a:spcBef>
              <a:buClrTx/>
              <a:buSzTx/>
              <a:buFontTx/>
              <a:buNone/>
            </a:pPr>
            <a:r>
              <a:rPr lang="fa-IR" altLang="en-US" sz="2800" dirty="0"/>
              <a:t>از طرفی در </a:t>
            </a:r>
            <a:r>
              <a:rPr lang="en-US" altLang="en-US" sz="2800" dirty="0"/>
              <a:t>x=L</a:t>
            </a:r>
            <a:r>
              <a:rPr lang="fa-IR" altLang="en-US" sz="2800" dirty="0"/>
              <a:t> نیزمقدار تابع موجی صفر است. یعنی</a:t>
            </a:r>
          </a:p>
        </p:txBody>
      </p:sp>
      <p:graphicFrame>
        <p:nvGraphicFramePr>
          <p:cNvPr id="17411" name="Object 5"/>
          <p:cNvGraphicFramePr>
            <a:graphicFrameLocks noChangeAspect="1"/>
          </p:cNvGraphicFramePr>
          <p:nvPr/>
        </p:nvGraphicFramePr>
        <p:xfrm>
          <a:off x="3252788" y="2879725"/>
          <a:ext cx="3810000" cy="533400"/>
        </p:xfrm>
        <a:graphic>
          <a:graphicData uri="http://schemas.openxmlformats.org/presentationml/2006/ole">
            <mc:AlternateContent xmlns:mc="http://schemas.openxmlformats.org/markup-compatibility/2006">
              <mc:Choice xmlns:v="urn:schemas-microsoft-com:vml" Requires="v">
                <p:oleObj name="Equation" r:id="rId2" imgW="1663700" imgH="203200" progId="Equation.3">
                  <p:embed/>
                </p:oleObj>
              </mc:Choice>
              <mc:Fallback>
                <p:oleObj name="Equation" r:id="rId2" imgW="1663700" imgH="203200" progId="Equation.3">
                  <p:embed/>
                  <p:pic>
                    <p:nvPicPr>
                      <p:cNvPr id="1741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2879725"/>
                        <a:ext cx="38100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5"/>
          <p:cNvGraphicFramePr>
            <a:graphicFrameLocks noChangeAspect="1"/>
          </p:cNvGraphicFramePr>
          <p:nvPr/>
        </p:nvGraphicFramePr>
        <p:xfrm>
          <a:off x="3319463" y="3294063"/>
          <a:ext cx="3810000" cy="533400"/>
        </p:xfrm>
        <a:graphic>
          <a:graphicData uri="http://schemas.openxmlformats.org/presentationml/2006/ole">
            <mc:AlternateContent xmlns:mc="http://schemas.openxmlformats.org/markup-compatibility/2006">
              <mc:Choice xmlns:v="urn:schemas-microsoft-com:vml" Requires="v">
                <p:oleObj name="Equation" r:id="rId4" imgW="1663700" imgH="203200" progId="Equation.3">
                  <p:embed/>
                </p:oleObj>
              </mc:Choice>
              <mc:Fallback>
                <p:oleObj name="Equation" r:id="rId4" imgW="1663700" imgH="203200" progId="Equation.3">
                  <p:embed/>
                  <p:pic>
                    <p:nvPicPr>
                      <p:cNvPr id="17412"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463" y="3294063"/>
                        <a:ext cx="38100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3" name="Line 7"/>
          <p:cNvSpPr>
            <a:spLocks noChangeShapeType="1"/>
          </p:cNvSpPr>
          <p:nvPr/>
        </p:nvSpPr>
        <p:spPr bwMode="auto">
          <a:xfrm flipV="1">
            <a:off x="4638675" y="3340100"/>
            <a:ext cx="381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7414" name="Object 6"/>
          <p:cNvGraphicFramePr>
            <a:graphicFrameLocks noChangeAspect="1"/>
          </p:cNvGraphicFramePr>
          <p:nvPr/>
        </p:nvGraphicFramePr>
        <p:xfrm>
          <a:off x="7391401" y="3232150"/>
          <a:ext cx="1154113" cy="433388"/>
        </p:xfrm>
        <a:graphic>
          <a:graphicData uri="http://schemas.openxmlformats.org/presentationml/2006/ole">
            <mc:AlternateContent xmlns:mc="http://schemas.openxmlformats.org/markup-compatibility/2006">
              <mc:Choice xmlns:v="urn:schemas-microsoft-com:vml" Requires="v">
                <p:oleObj name="Equation" r:id="rId5" imgW="558558" imgH="177723" progId="Equation.3">
                  <p:embed/>
                </p:oleObj>
              </mc:Choice>
              <mc:Fallback>
                <p:oleObj name="Equation" r:id="rId5" imgW="558558" imgH="177723" progId="Equation.3">
                  <p:embed/>
                  <p:pic>
                    <p:nvPicPr>
                      <p:cNvPr id="1741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1" y="3232150"/>
                        <a:ext cx="115411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7416"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1663" y="4022725"/>
            <a:ext cx="2400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8"/>
          <p:cNvGraphicFramePr>
            <a:graphicFrameLocks noChangeAspect="1"/>
          </p:cNvGraphicFramePr>
          <p:nvPr>
            <p:extLst>
              <p:ext uri="{D42A27DB-BD31-4B8C-83A1-F6EECF244321}">
                <p14:modId xmlns:p14="http://schemas.microsoft.com/office/powerpoint/2010/main" val="1079426746"/>
              </p:ext>
            </p:extLst>
          </p:nvPr>
        </p:nvGraphicFramePr>
        <p:xfrm>
          <a:off x="2729346" y="5834857"/>
          <a:ext cx="2743200" cy="533400"/>
        </p:xfrm>
        <a:graphic>
          <a:graphicData uri="http://schemas.openxmlformats.org/presentationml/2006/ole">
            <mc:AlternateContent xmlns:mc="http://schemas.openxmlformats.org/markup-compatibility/2006">
              <mc:Choice xmlns:v="urn:schemas-microsoft-com:vml" Requires="v">
                <p:oleObj name="Equation" r:id="rId8" imgW="1193800" imgH="203200" progId="Equation.3">
                  <p:embed/>
                </p:oleObj>
              </mc:Choice>
              <mc:Fallback>
                <p:oleObj name="Equation" r:id="rId8" imgW="1193800" imgH="203200" progId="Equation.3">
                  <p:embed/>
                  <p:pic>
                    <p:nvPicPr>
                      <p:cNvPr id="18434"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9346" y="5834857"/>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831194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8"/>
          <p:cNvGraphicFramePr>
            <a:graphicFrameLocks noChangeAspect="1"/>
          </p:cNvGraphicFramePr>
          <p:nvPr/>
        </p:nvGraphicFramePr>
        <p:xfrm>
          <a:off x="2895600" y="2057400"/>
          <a:ext cx="2743200" cy="533400"/>
        </p:xfrm>
        <a:graphic>
          <a:graphicData uri="http://schemas.openxmlformats.org/presentationml/2006/ole">
            <mc:AlternateContent xmlns:mc="http://schemas.openxmlformats.org/markup-compatibility/2006">
              <mc:Choice xmlns:v="urn:schemas-microsoft-com:vml" Requires="v">
                <p:oleObj name="Equation" r:id="rId2" imgW="1193800" imgH="203200" progId="Equation.3">
                  <p:embed/>
                </p:oleObj>
              </mc:Choice>
              <mc:Fallback>
                <p:oleObj name="Equation" r:id="rId2" imgW="1193800" imgH="203200" progId="Equation.3">
                  <p:embed/>
                  <p:pic>
                    <p:nvPicPr>
                      <p:cNvPr id="18434"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0574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3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667000"/>
            <a:ext cx="60769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6859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4"/>
          <p:cNvGraphicFramePr>
            <a:graphicFrameLocks noChangeAspect="1"/>
          </p:cNvGraphicFramePr>
          <p:nvPr/>
        </p:nvGraphicFramePr>
        <p:xfrm>
          <a:off x="2514600" y="1828800"/>
          <a:ext cx="3587750" cy="1231900"/>
        </p:xfrm>
        <a:graphic>
          <a:graphicData uri="http://schemas.openxmlformats.org/presentationml/2006/ole">
            <mc:AlternateContent xmlns:mc="http://schemas.openxmlformats.org/markup-compatibility/2006">
              <mc:Choice xmlns:v="urn:schemas-microsoft-com:vml" Requires="v">
                <p:oleObj name="Equation" r:id="rId2" imgW="1257300" imgH="431800" progId="Equation.3">
                  <p:embed/>
                </p:oleObj>
              </mc:Choice>
              <mc:Fallback>
                <p:oleObj name="Equation" r:id="rId2" imgW="1257300" imgH="431800" progId="Equation.3">
                  <p:embed/>
                  <p:pic>
                    <p:nvPicPr>
                      <p:cNvPr id="1945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828800"/>
                        <a:ext cx="35877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9" name="Rectangle 2"/>
          <p:cNvSpPr>
            <a:spLocks noChangeArrowheads="1"/>
          </p:cNvSpPr>
          <p:nvPr/>
        </p:nvSpPr>
        <p:spPr bwMode="auto">
          <a:xfrm>
            <a:off x="1828800" y="3636963"/>
            <a:ext cx="8839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2400"/>
              <a:t>حال باید </a:t>
            </a:r>
            <a:r>
              <a:rPr lang="en-US" altLang="en-US" sz="2400"/>
              <a:t> A</a:t>
            </a:r>
            <a:r>
              <a:rPr lang="fa-IR" altLang="en-US" sz="2400"/>
              <a:t>را تعیین کنیم  که برای تعیین آن ازخاصیت نرمال بودن تابع موج استفاده می کنیم. نرمال بودن تابع موج ایجاب می کند که </a:t>
            </a:r>
            <a:endParaRPr lang="en-US" altLang="en-US" sz="2400"/>
          </a:p>
        </p:txBody>
      </p:sp>
      <p:graphicFrame>
        <p:nvGraphicFramePr>
          <p:cNvPr id="19460" name="Object 6"/>
          <p:cNvGraphicFramePr>
            <a:graphicFrameLocks noChangeAspect="1"/>
          </p:cNvGraphicFramePr>
          <p:nvPr/>
        </p:nvGraphicFramePr>
        <p:xfrm>
          <a:off x="2362201" y="4287838"/>
          <a:ext cx="2911475" cy="1066800"/>
        </p:xfrm>
        <a:graphic>
          <a:graphicData uri="http://schemas.openxmlformats.org/presentationml/2006/ole">
            <mc:AlternateContent xmlns:mc="http://schemas.openxmlformats.org/markup-compatibility/2006">
              <mc:Choice xmlns:v="urn:schemas-microsoft-com:vml" Requires="v">
                <p:oleObj name="Equation" r:id="rId4" imgW="1180588" imgH="482391" progId="Equation.3">
                  <p:embed/>
                </p:oleObj>
              </mc:Choice>
              <mc:Fallback>
                <p:oleObj name="Equation" r:id="rId4" imgW="1180588" imgH="482391" progId="Equation.3">
                  <p:embed/>
                  <p:pic>
                    <p:nvPicPr>
                      <p:cNvPr id="1946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4287838"/>
                        <a:ext cx="291147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461" name="Group 22"/>
          <p:cNvGrpSpPr>
            <a:grpSpLocks/>
          </p:cNvGrpSpPr>
          <p:nvPr/>
        </p:nvGrpSpPr>
        <p:grpSpPr bwMode="auto">
          <a:xfrm>
            <a:off x="7010400" y="519113"/>
            <a:ext cx="1752600" cy="2286000"/>
            <a:chOff x="1680" y="1632"/>
            <a:chExt cx="1104" cy="1440"/>
          </a:xfrm>
        </p:grpSpPr>
        <p:sp>
          <p:nvSpPr>
            <p:cNvPr id="19462" name="Line 19"/>
            <p:cNvSpPr>
              <a:spLocks noChangeShapeType="1"/>
            </p:cNvSpPr>
            <p:nvPr/>
          </p:nvSpPr>
          <p:spPr bwMode="auto">
            <a:xfrm>
              <a:off x="1680" y="1632"/>
              <a:ext cx="0" cy="144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Line 20"/>
            <p:cNvSpPr>
              <a:spLocks noChangeShapeType="1"/>
            </p:cNvSpPr>
            <p:nvPr/>
          </p:nvSpPr>
          <p:spPr bwMode="auto">
            <a:xfrm>
              <a:off x="2784" y="1632"/>
              <a:ext cx="0" cy="144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4" name="Line 21"/>
            <p:cNvSpPr>
              <a:spLocks noChangeShapeType="1"/>
            </p:cNvSpPr>
            <p:nvPr/>
          </p:nvSpPr>
          <p:spPr bwMode="auto">
            <a:xfrm>
              <a:off x="1680" y="3072"/>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694617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4"/>
          <p:cNvGraphicFramePr>
            <a:graphicFrameLocks noChangeAspect="1"/>
          </p:cNvGraphicFramePr>
          <p:nvPr/>
        </p:nvGraphicFramePr>
        <p:xfrm>
          <a:off x="2911475" y="2971800"/>
          <a:ext cx="3276600" cy="1055688"/>
        </p:xfrm>
        <a:graphic>
          <a:graphicData uri="http://schemas.openxmlformats.org/presentationml/2006/ole">
            <mc:AlternateContent xmlns:mc="http://schemas.openxmlformats.org/markup-compatibility/2006">
              <mc:Choice xmlns:v="urn:schemas-microsoft-com:vml" Requires="v">
                <p:oleObj name="Equation" r:id="rId2" imgW="1497950" imgH="482391" progId="Equation.3">
                  <p:embed/>
                </p:oleObj>
              </mc:Choice>
              <mc:Fallback>
                <p:oleObj name="Equation" r:id="rId2" imgW="1497950" imgH="482391" progId="Equation.3">
                  <p:embed/>
                  <p:pic>
                    <p:nvPicPr>
                      <p:cNvPr id="2048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475" y="2971800"/>
                        <a:ext cx="3276600"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3" name="Object 5"/>
          <p:cNvGraphicFramePr>
            <a:graphicFrameLocks noChangeAspect="1"/>
          </p:cNvGraphicFramePr>
          <p:nvPr/>
        </p:nvGraphicFramePr>
        <p:xfrm>
          <a:off x="2925763" y="1905000"/>
          <a:ext cx="2881312" cy="1055688"/>
        </p:xfrm>
        <a:graphic>
          <a:graphicData uri="http://schemas.openxmlformats.org/presentationml/2006/ole">
            <mc:AlternateContent xmlns:mc="http://schemas.openxmlformats.org/markup-compatibility/2006">
              <mc:Choice xmlns:v="urn:schemas-microsoft-com:vml" Requires="v">
                <p:oleObj name="Equation" r:id="rId4" imgW="1180588" imgH="482391" progId="Equation.3">
                  <p:embed/>
                </p:oleObj>
              </mc:Choice>
              <mc:Fallback>
                <p:oleObj name="Equation" r:id="rId4" imgW="1180588" imgH="482391" progId="Equation.3">
                  <p:embed/>
                  <p:pic>
                    <p:nvPicPr>
                      <p:cNvPr id="2048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763" y="1905000"/>
                        <a:ext cx="28813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4" name="Object 6"/>
          <p:cNvGraphicFramePr>
            <a:graphicFrameLocks noChangeAspect="1"/>
          </p:cNvGraphicFramePr>
          <p:nvPr/>
        </p:nvGraphicFramePr>
        <p:xfrm>
          <a:off x="2987676" y="4038601"/>
          <a:ext cx="1611313" cy="862013"/>
        </p:xfrm>
        <a:graphic>
          <a:graphicData uri="http://schemas.openxmlformats.org/presentationml/2006/ole">
            <mc:AlternateContent xmlns:mc="http://schemas.openxmlformats.org/markup-compatibility/2006">
              <mc:Choice xmlns:v="urn:schemas-microsoft-com:vml" Requires="v">
                <p:oleObj name="Equation" r:id="rId6" imgW="736280" imgH="393529" progId="Equation.3">
                  <p:embed/>
                </p:oleObj>
              </mc:Choice>
              <mc:Fallback>
                <p:oleObj name="Equation" r:id="rId6" imgW="736280" imgH="393529" progId="Equation.3">
                  <p:embed/>
                  <p:pic>
                    <p:nvPicPr>
                      <p:cNvPr id="2048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6" y="4038601"/>
                        <a:ext cx="1611313" cy="86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8"/>
          <p:cNvGraphicFramePr>
            <a:graphicFrameLocks noChangeAspect="1"/>
          </p:cNvGraphicFramePr>
          <p:nvPr/>
        </p:nvGraphicFramePr>
        <p:xfrm>
          <a:off x="2987676" y="4724400"/>
          <a:ext cx="3914775" cy="1295400"/>
        </p:xfrm>
        <a:graphic>
          <a:graphicData uri="http://schemas.openxmlformats.org/presentationml/2006/ole">
            <mc:AlternateContent xmlns:mc="http://schemas.openxmlformats.org/markup-compatibility/2006">
              <mc:Choice xmlns:v="urn:schemas-microsoft-com:vml" Requires="v">
                <p:oleObj name="Equation" r:id="rId8" imgW="1384300" imgH="457200" progId="Equation.3">
                  <p:embed/>
                </p:oleObj>
              </mc:Choice>
              <mc:Fallback>
                <p:oleObj name="Equation" r:id="rId8" imgW="1384300" imgH="457200" progId="Equation.3">
                  <p:embed/>
                  <p:pic>
                    <p:nvPicPr>
                      <p:cNvPr id="20485"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676" y="4724400"/>
                        <a:ext cx="39147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486"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56175" y="3895725"/>
            <a:ext cx="1701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7" name="Object 4"/>
          <p:cNvGraphicFramePr>
            <a:graphicFrameLocks noChangeAspect="1"/>
          </p:cNvGraphicFramePr>
          <p:nvPr/>
        </p:nvGraphicFramePr>
        <p:xfrm>
          <a:off x="3568700" y="365125"/>
          <a:ext cx="3074988" cy="1055688"/>
        </p:xfrm>
        <a:graphic>
          <a:graphicData uri="http://schemas.openxmlformats.org/presentationml/2006/ole">
            <mc:AlternateContent xmlns:mc="http://schemas.openxmlformats.org/markup-compatibility/2006">
              <mc:Choice xmlns:v="urn:schemas-microsoft-com:vml" Requires="v">
                <p:oleObj name="Equation" r:id="rId11" imgW="1257300" imgH="431800" progId="Equation.3">
                  <p:embed/>
                </p:oleObj>
              </mc:Choice>
              <mc:Fallback>
                <p:oleObj name="Equation" r:id="rId11" imgW="1257300" imgH="431800" progId="Equation.3">
                  <p:embed/>
                  <p:pic>
                    <p:nvPicPr>
                      <p:cNvPr id="20487"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8700" y="365125"/>
                        <a:ext cx="3074988"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71130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74676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693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7" y="0"/>
            <a:ext cx="11702142" cy="6740307"/>
          </a:xfrm>
          <a:prstGeom prst="rect">
            <a:avLst/>
          </a:prstGeom>
        </p:spPr>
        <p:txBody>
          <a:bodyPr wrap="square">
            <a:spAutoFit/>
          </a:bodyPr>
          <a:lstStyle/>
          <a:p>
            <a:pPr algn="just" rtl="1"/>
            <a:r>
              <a:rPr lang="fa-IR" sz="2400" dirty="0">
                <a:solidFill>
                  <a:schemeClr val="accent6"/>
                </a:solidFill>
              </a:rPr>
              <a:t>جسم </a:t>
            </a:r>
            <a:r>
              <a:rPr lang="fa-IR" sz="2400" dirty="0"/>
              <a:t>سیاه</a:t>
            </a:r>
            <a:r>
              <a:rPr lang="fa-IR" sz="2400" dirty="0">
                <a:solidFill>
                  <a:schemeClr val="accent6"/>
                </a:solidFill>
              </a:rPr>
              <a:t> چیست؟</a:t>
            </a:r>
          </a:p>
          <a:p>
            <a:pPr algn="just" rtl="1"/>
            <a:r>
              <a:rPr lang="fa-IR" sz="2400" dirty="0">
                <a:solidFill>
                  <a:schemeClr val="accent5"/>
                </a:solidFill>
              </a:rPr>
              <a:t>جسم سیاه عبارت است از یک جسم ایده‌آل فیزیکی که تمامی تابش الکترومغناطیسی برخوردی را در هر فرکانس یا زاویه‌ای جذب می‌کند. به طور دقیق‌تر نور و انرژی دریافتی را نه بازتاب کرده و نه از خود عبور می‌دهد.</a:t>
            </a:r>
          </a:p>
          <a:p>
            <a:pPr algn="just" rtl="1"/>
            <a:endParaRPr lang="fa-IR" sz="2400" dirty="0">
              <a:solidFill>
                <a:schemeClr val="accent5"/>
              </a:solidFill>
            </a:endParaRPr>
          </a:p>
          <a:p>
            <a:pPr algn="just" rtl="1"/>
            <a:r>
              <a:rPr lang="fa-IR" sz="2400" dirty="0">
                <a:solidFill>
                  <a:schemeClr val="accent5"/>
                </a:solidFill>
              </a:rPr>
              <a:t>مدلی از جسم سیاه که زیاد استفاده می‌شود، حفره‌ای با یک شکاف ورودی است. شکل زیر را در نظر بگیرید.</a:t>
            </a:r>
          </a:p>
          <a:p>
            <a:pPr algn="just" rtl="1"/>
            <a:endParaRPr lang="fa-IR" sz="2400" dirty="0"/>
          </a:p>
          <a:p>
            <a:pPr algn="just" rtl="1"/>
            <a:endParaRPr lang="fa-IR" sz="2400" dirty="0"/>
          </a:p>
          <a:p>
            <a:pPr algn="just" rtl="1"/>
            <a:endParaRPr lang="fa-IR" sz="2400" dirty="0"/>
          </a:p>
          <a:p>
            <a:pPr algn="just" rtl="1"/>
            <a:endParaRPr lang="fa-IR" sz="2400" dirty="0"/>
          </a:p>
          <a:p>
            <a:pPr algn="just" rtl="1"/>
            <a:endParaRPr lang="fa-IR" sz="2400" dirty="0"/>
          </a:p>
          <a:p>
            <a:pPr algn="just" rtl="1"/>
            <a:endParaRPr lang="en-US" sz="2400" dirty="0"/>
          </a:p>
          <a:p>
            <a:pPr algn="just" rtl="1"/>
            <a:r>
              <a:rPr lang="fa-IR" sz="2400" dirty="0">
                <a:solidFill>
                  <a:schemeClr val="accent2"/>
                </a:solidFill>
              </a:rPr>
              <a:t>همان‌طور که می‌بینید پرتو نور از طریق سوراخ به حفره وارد شده و احتمال خارج شدن آن بسیار اندک است. در این صورت کل انرژی پرتو ورودی جذب حفره می‌شود. انرژی دریافت شده توسط جسم سیاه، منجر به داغ شدن آن می‌شود. این افزایش سطح انرژی جسم سیاه منجر به تابش انرژی از آن می‌شود. به این پدیده تابش جسم سیاه گفته می‌شود.</a:t>
            </a:r>
          </a:p>
          <a:p>
            <a:pPr algn="just" rtl="1"/>
            <a:endParaRPr lang="fa-IR" sz="2400" dirty="0">
              <a:solidFill>
                <a:schemeClr val="accent2"/>
              </a:solidFill>
            </a:endParaRPr>
          </a:p>
          <a:p>
            <a:pPr algn="just" rtl="1"/>
            <a:r>
              <a:rPr lang="fa-IR" sz="2400" dirty="0">
                <a:solidFill>
                  <a:schemeClr val="accent2"/>
                </a:solidFill>
              </a:rPr>
              <a:t>این‌که فرکانس انرژی تابش شده از جسم سیاه چقدر باشد تنها وابسته به دمای آن است. توجه داشته باشید جسمی وجود ندارد که دقیقا مشابه با جسم سیاه باشد. با این حال اجسامی همچون ستارگان رفتاری تقریبا مشابه با جسم سیاه دارند.</a:t>
            </a:r>
            <a:endParaRPr lang="en-US" sz="2400" dirty="0">
              <a:solidFill>
                <a:schemeClr val="accent2"/>
              </a:solidFill>
            </a:endParaRPr>
          </a:p>
        </p:txBody>
      </p:sp>
      <p:pic>
        <p:nvPicPr>
          <p:cNvPr id="3" name="Picture 2"/>
          <p:cNvPicPr>
            <a:picLocks noChangeAspect="1"/>
          </p:cNvPicPr>
          <p:nvPr/>
        </p:nvPicPr>
        <p:blipFill>
          <a:blip r:embed="rId2"/>
          <a:stretch>
            <a:fillRect/>
          </a:stretch>
        </p:blipFill>
        <p:spPr>
          <a:xfrm>
            <a:off x="391887" y="2133601"/>
            <a:ext cx="2373086" cy="1942020"/>
          </a:xfrm>
          <a:prstGeom prst="rect">
            <a:avLst/>
          </a:prstGeom>
        </p:spPr>
      </p:pic>
    </p:spTree>
    <p:extLst>
      <p:ext uri="{BB962C8B-B14F-4D97-AF65-F5344CB8AC3E}">
        <p14:creationId xmlns:p14="http://schemas.microsoft.com/office/powerpoint/2010/main" val="520471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362200"/>
            <a:ext cx="6434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09800"/>
            <a:ext cx="6434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2" name="Object 4"/>
          <p:cNvGraphicFramePr>
            <a:graphicFrameLocks noChangeAspect="1"/>
          </p:cNvGraphicFramePr>
          <p:nvPr/>
        </p:nvGraphicFramePr>
        <p:xfrm>
          <a:off x="2362200" y="609600"/>
          <a:ext cx="5410200" cy="781050"/>
        </p:xfrm>
        <a:graphic>
          <a:graphicData uri="http://schemas.openxmlformats.org/presentationml/2006/ole">
            <mc:AlternateContent xmlns:mc="http://schemas.openxmlformats.org/markup-compatibility/2006">
              <mc:Choice xmlns:v="urn:schemas-microsoft-com:vml" Requires="v">
                <p:oleObj name="Equation" r:id="rId3" imgW="1574800" imgH="203200" progId="Equation.3">
                  <p:embed/>
                </p:oleObj>
              </mc:Choice>
              <mc:Fallback>
                <p:oleObj name="Equation" r:id="rId3" imgW="1574800" imgH="203200" progId="Equation.3">
                  <p:embed/>
                  <p:pic>
                    <p:nvPicPr>
                      <p:cNvPr id="2253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09600"/>
                        <a:ext cx="5410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93051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1"/>
            <a:ext cx="82296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9795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6775" y="3262314"/>
            <a:ext cx="77660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3829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3"/>
          <p:cNvSpPr>
            <a:spLocks noChangeArrowheads="1"/>
          </p:cNvSpPr>
          <p:nvPr/>
        </p:nvSpPr>
        <p:spPr bwMode="auto">
          <a:xfrm>
            <a:off x="1828800" y="18288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just" rtl="1">
              <a:spcBef>
                <a:spcPct val="0"/>
              </a:spcBef>
              <a:buClrTx/>
              <a:buSzTx/>
              <a:buFontTx/>
              <a:buNone/>
            </a:pPr>
            <a:r>
              <a:rPr lang="fa-IR" altLang="en-US" sz="2400" dirty="0"/>
              <a:t>با استفاده از معادله موج بدست آمده و معادله شرودینگر </a:t>
            </a:r>
            <a:r>
              <a:rPr lang="fa-IR" altLang="en-US" sz="2400" dirty="0">
                <a:solidFill>
                  <a:schemeClr val="accent6"/>
                </a:solidFill>
              </a:rPr>
              <a:t>معادله انرژی ذره را می توان بدست آورد،</a:t>
            </a:r>
            <a:r>
              <a:rPr lang="fa-IR" altLang="en-US" sz="2400" dirty="0"/>
              <a:t> کافی است که از معادله موج بالا دو با مشتق گرفته و در این معادله قرار داده شود:</a:t>
            </a:r>
            <a:endParaRPr lang="en-US" altLang="en-US" sz="2400" dirty="0"/>
          </a:p>
        </p:txBody>
      </p:sp>
    </p:spTree>
    <p:extLst>
      <p:ext uri="{BB962C8B-B14F-4D97-AF65-F5344CB8AC3E}">
        <p14:creationId xmlns:p14="http://schemas.microsoft.com/office/powerpoint/2010/main" val="11310363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752600" y="1828801"/>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4000"/>
              <a:t>از آنجا که    </a:t>
            </a:r>
            <a:r>
              <a:rPr lang="en-US" altLang="en-US" sz="4000"/>
              <a:t>V(x) = 0</a:t>
            </a:r>
            <a:r>
              <a:rPr lang="fa-IR" altLang="en-US" sz="4000"/>
              <a:t>  بنابر این</a:t>
            </a:r>
            <a:endParaRPr lang="en-US" altLang="en-US" sz="4000"/>
          </a:p>
        </p:txBody>
      </p:sp>
      <p:pic>
        <p:nvPicPr>
          <p:cNvPr id="256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2013" y="2898776"/>
            <a:ext cx="389731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4" name="Object 21"/>
          <p:cNvGraphicFramePr>
            <a:graphicFrameLocks noChangeAspect="1"/>
          </p:cNvGraphicFramePr>
          <p:nvPr/>
        </p:nvGraphicFramePr>
        <p:xfrm>
          <a:off x="6797675" y="3276601"/>
          <a:ext cx="1335088" cy="874713"/>
        </p:xfrm>
        <a:graphic>
          <a:graphicData uri="http://schemas.openxmlformats.org/presentationml/2006/ole">
            <mc:AlternateContent xmlns:mc="http://schemas.openxmlformats.org/markup-compatibility/2006">
              <mc:Choice xmlns:v="urn:schemas-microsoft-com:vml" Requires="v">
                <p:oleObj name="Equation" r:id="rId3" imgW="660113" imgH="393529" progId="Equation.3">
                  <p:embed/>
                </p:oleObj>
              </mc:Choice>
              <mc:Fallback>
                <p:oleObj name="Equation" r:id="rId3" imgW="660113" imgH="393529" progId="Equation.3">
                  <p:embed/>
                  <p:pic>
                    <p:nvPicPr>
                      <p:cNvPr id="25604"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675" y="3276601"/>
                        <a:ext cx="1335088" cy="87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560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74639"/>
            <a:ext cx="27432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638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78819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1" y="5105401"/>
            <a:ext cx="2295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598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altLang="en-US"/>
              <a:t>Particle in a Box</a:t>
            </a:r>
            <a:endParaRPr lang="en-US" altLang="en-US"/>
          </a:p>
        </p:txBody>
      </p:sp>
      <p:sp>
        <p:nvSpPr>
          <p:cNvPr id="27651" name="Rectangle 3"/>
          <p:cNvSpPr>
            <a:spLocks noGrp="1" noChangeArrowheads="1"/>
          </p:cNvSpPr>
          <p:nvPr>
            <p:ph type="body" idx="1"/>
          </p:nvPr>
        </p:nvSpPr>
        <p:spPr/>
        <p:txBody>
          <a:bodyPr/>
          <a:lstStyle/>
          <a:p>
            <a:pPr eaLnBrk="1" hangingPunct="1"/>
            <a:r>
              <a:rPr lang="en-US" altLang="en-US"/>
              <a:t>From this we find that particle energy is quantized. The restricted values are</a:t>
            </a:r>
          </a:p>
          <a:p>
            <a:pPr eaLnBrk="1" hangingPunct="1"/>
            <a:endParaRPr lang="en-US" altLang="en-US"/>
          </a:p>
          <a:p>
            <a:pPr eaLnBrk="1" hangingPunct="1"/>
            <a:endParaRPr lang="en-US" altLang="en-US"/>
          </a:p>
          <a:p>
            <a:pPr eaLnBrk="1" hangingPunct="1"/>
            <a:endParaRPr lang="en-US" altLang="en-US"/>
          </a:p>
          <a:p>
            <a:pPr eaLnBrk="1" hangingPunct="1">
              <a:buFont typeface="Wingdings" panose="05000000000000000000" pitchFamily="2" charset="2"/>
              <a:buChar char="Ø"/>
            </a:pPr>
            <a:r>
              <a:rPr lang="en-US" altLang="en-US"/>
              <a:t>Note E=0 is not allowed!</a:t>
            </a:r>
          </a:p>
          <a:p>
            <a:pPr eaLnBrk="1" hangingPunct="1">
              <a:buFont typeface="Wingdings" panose="05000000000000000000" pitchFamily="2" charset="2"/>
              <a:buChar char="Ø"/>
            </a:pPr>
            <a:r>
              <a:rPr lang="en-US" altLang="en-US"/>
              <a:t>N=1 is ground state and n=2,3… excited states.</a:t>
            </a: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3124200"/>
            <a:ext cx="7172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339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ltLang="en-US"/>
              <a:t>Particle in a Box</a:t>
            </a:r>
            <a:endParaRPr lang="en-US" altLang="en-US"/>
          </a:p>
        </p:txBody>
      </p:sp>
      <p:sp>
        <p:nvSpPr>
          <p:cNvPr id="29699" name="Rectangle 3"/>
          <p:cNvSpPr>
            <a:spLocks noGrp="1" noChangeArrowheads="1"/>
          </p:cNvSpPr>
          <p:nvPr>
            <p:ph type="body" idx="1"/>
          </p:nvPr>
        </p:nvSpPr>
        <p:spPr/>
        <p:txBody>
          <a:bodyPr/>
          <a:lstStyle/>
          <a:p>
            <a:pPr algn="r" rtl="1" eaLnBrk="1" hangingPunct="1"/>
            <a:r>
              <a:rPr lang="fa-IR" altLang="en-US"/>
              <a:t>از این معادله نتیجه می گیریم که انرژی ذره پیوسته نبوده و کوانتیده است</a:t>
            </a:r>
            <a:endParaRPr lang="en-US" altLang="en-US"/>
          </a:p>
        </p:txBody>
      </p:sp>
      <p:pic>
        <p:nvPicPr>
          <p:cNvPr id="297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6" y="3581400"/>
            <a:ext cx="7172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4810126"/>
            <a:ext cx="30607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3333750"/>
            <a:ext cx="26098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6674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752600" y="2057400"/>
            <a:ext cx="853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3600" dirty="0"/>
              <a:t>برای هر مقدار از عدد کوانتومی </a:t>
            </a:r>
            <a:r>
              <a:rPr lang="en-US" altLang="en-US" sz="3600" dirty="0"/>
              <a:t>n </a:t>
            </a:r>
            <a:r>
              <a:rPr lang="fa-IR" altLang="en-US" sz="3600" dirty="0"/>
              <a:t>یک شکل موج خاص وجود دارد که وضعیت یک ذره را با انرژی توصیف می کند</a:t>
            </a:r>
          </a:p>
          <a:p>
            <a:pPr algn="r" rtl="1">
              <a:spcBef>
                <a:spcPct val="0"/>
              </a:spcBef>
              <a:buClrTx/>
              <a:buSzTx/>
              <a:buFontTx/>
              <a:buNone/>
            </a:pPr>
            <a:r>
              <a:rPr lang="fa-IR" altLang="en-US" sz="3600" dirty="0"/>
              <a:t>تعداد گره ها در تابع موج ذره در جعبه برابر </a:t>
            </a:r>
            <a:r>
              <a:rPr lang="en-US" altLang="en-US" sz="3600" dirty="0"/>
              <a:t>n-1</a:t>
            </a:r>
            <a:r>
              <a:rPr lang="fa-IR" altLang="en-US" sz="3600" dirty="0"/>
              <a:t> است</a:t>
            </a:r>
            <a:endParaRPr lang="en-US" altLang="en-US" sz="3600" dirty="0"/>
          </a:p>
        </p:txBody>
      </p:sp>
    </p:spTree>
    <p:extLst>
      <p:ext uri="{BB962C8B-B14F-4D97-AF65-F5344CB8AC3E}">
        <p14:creationId xmlns:p14="http://schemas.microsoft.com/office/powerpoint/2010/main" val="37931086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0" descr="inf_so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0" y="1943100"/>
            <a:ext cx="3621088"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11" descr="prob_inf_so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704013" y="2287589"/>
            <a:ext cx="3092450" cy="360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1" y="1903413"/>
            <a:ext cx="600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4013" y="1752601"/>
            <a:ext cx="5524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8"/>
          <p:cNvSpPr>
            <a:spLocks noChangeArrowheads="1"/>
          </p:cNvSpPr>
          <p:nvPr/>
        </p:nvSpPr>
        <p:spPr bwMode="auto">
          <a:xfrm>
            <a:off x="9855201" y="3676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3277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9697" y="385906"/>
            <a:ext cx="2133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2572" y="1123950"/>
            <a:ext cx="18478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9954" y="385906"/>
            <a:ext cx="25685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68297" y="498905"/>
            <a:ext cx="4281941" cy="369332"/>
          </a:xfrm>
          <a:prstGeom prst="rect">
            <a:avLst/>
          </a:prstGeom>
        </p:spPr>
        <p:txBody>
          <a:bodyPr wrap="none">
            <a:spAutoFit/>
          </a:bodyPr>
          <a:lstStyle/>
          <a:p>
            <a:pPr algn="r" rtl="1">
              <a:spcBef>
                <a:spcPct val="0"/>
              </a:spcBef>
              <a:buClrTx/>
              <a:buSzTx/>
              <a:buFontTx/>
              <a:buNone/>
            </a:pPr>
            <a:r>
              <a:rPr lang="fa-IR" altLang="en-US" b="1" dirty="0">
                <a:solidFill>
                  <a:schemeClr val="accent6"/>
                </a:solidFill>
              </a:rPr>
              <a:t>تعداد گره ها در تابع موج ذره در جعبه برابر </a:t>
            </a:r>
            <a:r>
              <a:rPr lang="en-US" altLang="en-US" b="1" dirty="0">
                <a:solidFill>
                  <a:schemeClr val="accent6"/>
                </a:solidFill>
              </a:rPr>
              <a:t>n-1</a:t>
            </a:r>
            <a:r>
              <a:rPr lang="fa-IR" altLang="en-US" b="1" dirty="0">
                <a:solidFill>
                  <a:schemeClr val="accent6"/>
                </a:solidFill>
              </a:rPr>
              <a:t> است</a:t>
            </a:r>
            <a:endParaRPr lang="en-US" altLang="en-US" b="1" dirty="0">
              <a:solidFill>
                <a:schemeClr val="accent6"/>
              </a:solidFill>
            </a:endParaRPr>
          </a:p>
        </p:txBody>
      </p:sp>
    </p:spTree>
    <p:extLst>
      <p:ext uri="{BB962C8B-B14F-4D97-AF65-F5344CB8AC3E}">
        <p14:creationId xmlns:p14="http://schemas.microsoft.com/office/powerpoint/2010/main" val="331394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828801"/>
            <a:ext cx="305752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828800"/>
            <a:ext cx="39624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850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5350" y="995362"/>
            <a:ext cx="5200650" cy="4867275"/>
          </a:xfrm>
          <a:prstGeom prst="rect">
            <a:avLst/>
          </a:prstGeom>
        </p:spPr>
      </p:pic>
      <p:sp>
        <p:nvSpPr>
          <p:cNvPr id="4" name="Rectangle 3"/>
          <p:cNvSpPr/>
          <p:nvPr/>
        </p:nvSpPr>
        <p:spPr>
          <a:xfrm>
            <a:off x="6083754" y="212581"/>
            <a:ext cx="6096000" cy="6986528"/>
          </a:xfrm>
          <a:prstGeom prst="rect">
            <a:avLst/>
          </a:prstGeom>
        </p:spPr>
        <p:txBody>
          <a:bodyPr>
            <a:spAutoFit/>
          </a:bodyPr>
          <a:lstStyle/>
          <a:p>
            <a:pPr algn="just" rtl="1"/>
            <a:r>
              <a:rPr lang="fa-IR" sz="2800" dirty="0">
                <a:solidFill>
                  <a:srgbClr val="7030A0"/>
                </a:solidFill>
              </a:rPr>
              <a:t>یک جسم سیاه پس از داغ شدن، انرژی را در طیفی از امواج الکترومغناطیسی تابش می‌کند. این امواج از سه ویژگی زیر برخوردار هستند:</a:t>
            </a:r>
          </a:p>
          <a:p>
            <a:pPr algn="just" rtl="1"/>
            <a:r>
              <a:rPr lang="fa-IR" sz="2800" dirty="0"/>
              <a:t>1</a:t>
            </a:r>
            <a:r>
              <a:rPr lang="fa-IR" sz="2800" dirty="0">
                <a:solidFill>
                  <a:schemeClr val="accent1"/>
                </a:solidFill>
              </a:rPr>
              <a:t>)یک جسم سیاه داغتر، نوررا در تمامی طیف‌های الکترومغناطیسی ساطع می‌کند.</a:t>
            </a:r>
          </a:p>
          <a:p>
            <a:pPr algn="just" rtl="1"/>
            <a:r>
              <a:rPr lang="fa-IR" sz="2800" dirty="0"/>
              <a:t>2</a:t>
            </a:r>
            <a:r>
              <a:rPr lang="fa-IR" sz="2800" dirty="0">
                <a:solidFill>
                  <a:schemeClr val="accent6"/>
                </a:solidFill>
              </a:rPr>
              <a:t>)</a:t>
            </a:r>
            <a:r>
              <a:rPr lang="fa-IR" sz="2800" b="1" dirty="0">
                <a:solidFill>
                  <a:schemeClr val="accent6"/>
                </a:solidFill>
              </a:rPr>
              <a:t>شدت تابش </a:t>
            </a:r>
            <a:r>
              <a:rPr lang="fa-IR" sz="2800" dirty="0">
                <a:solidFill>
                  <a:schemeClr val="accent6"/>
                </a:solidFill>
              </a:rPr>
              <a:t>صورت گرفته از جسم سیاه به صورت پیوسته بوده و در یک طول موج خاص بیشترین مقدار را دارد. بیشترین مقدارشدت تابش جسم سیاه برای اجسام داغ‌تر در طول‌ موج‌های کوچکتر اتفاق می‌افتد. در شکل زیر توان تابشی یک جسم سیاه در طیف‌های مختلف نشان داده شده است. همان‌طور که می‌بینید با افزایش دمای جسم، بیشترین شدت تابش به سمت طول‌ موج‌های کمتر نزدیک می‌شود</a:t>
            </a:r>
            <a:r>
              <a:rPr lang="fa-IR" sz="2800" dirty="0"/>
              <a:t>.</a:t>
            </a:r>
            <a:endParaRPr lang="en-US" sz="2800" dirty="0"/>
          </a:p>
          <a:p>
            <a:pPr algn="just" rtl="1"/>
            <a:r>
              <a:rPr lang="en-US" sz="2800" dirty="0"/>
              <a:t>3(</a:t>
            </a:r>
            <a:r>
              <a:rPr lang="fa-IR" sz="2800" dirty="0"/>
              <a:t> طول موج نور ساطع شده فقط به دمای جسم بستگی داشت و مستقل از جنس ماده بود</a:t>
            </a:r>
            <a:endParaRPr lang="en-US" sz="2800" dirty="0"/>
          </a:p>
        </p:txBody>
      </p:sp>
    </p:spTree>
    <p:extLst>
      <p:ext uri="{BB962C8B-B14F-4D97-AF65-F5344CB8AC3E}">
        <p14:creationId xmlns:p14="http://schemas.microsoft.com/office/powerpoint/2010/main" val="4105372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457200"/>
            <a:ext cx="82597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4254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39725"/>
            <a:ext cx="8001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494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96875"/>
            <a:ext cx="8001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554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39725"/>
            <a:ext cx="80772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2966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1486" y="185057"/>
            <a:ext cx="9753600" cy="7315200"/>
          </a:xfrm>
          <a:prstGeom prst="rect">
            <a:avLst/>
          </a:prstGeom>
        </p:spPr>
      </p:pic>
    </p:spTree>
    <p:extLst>
      <p:ext uri="{BB962C8B-B14F-4D97-AF65-F5344CB8AC3E}">
        <p14:creationId xmlns:p14="http://schemas.microsoft.com/office/powerpoint/2010/main" val="30285386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3215739" y="1493839"/>
            <a:ext cx="8610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Char char="-"/>
            </a:pPr>
            <a:r>
              <a:rPr lang="fa-IR" altLang="en-US" sz="2800" dirty="0"/>
              <a:t>انرژی ذره کوانتیده است</a:t>
            </a:r>
          </a:p>
          <a:p>
            <a:pPr algn="r" rtl="1">
              <a:spcBef>
                <a:spcPct val="0"/>
              </a:spcBef>
              <a:buClrTx/>
              <a:buSzTx/>
              <a:buFontTx/>
              <a:buChar char="-"/>
            </a:pPr>
            <a:r>
              <a:rPr lang="fa-IR" altLang="en-US" sz="2800" dirty="0"/>
              <a:t>انرژی ذره در همه جا یکسان نیست و بستگی به </a:t>
            </a:r>
            <a:r>
              <a:rPr lang="en-US" altLang="en-US" sz="2800" dirty="0"/>
              <a:t>n</a:t>
            </a:r>
            <a:r>
              <a:rPr lang="fa-IR" altLang="en-US" sz="2800" dirty="0"/>
              <a:t>  دارد و مستقل از</a:t>
            </a:r>
            <a:r>
              <a:rPr lang="en-US" altLang="en-US" sz="2800" dirty="0"/>
              <a:t>x</a:t>
            </a:r>
            <a:r>
              <a:rPr lang="fa-IR" altLang="en-US" sz="2800" dirty="0"/>
              <a:t>  است</a:t>
            </a:r>
          </a:p>
          <a:p>
            <a:pPr algn="r" rtl="1">
              <a:spcBef>
                <a:spcPct val="0"/>
              </a:spcBef>
              <a:buClrTx/>
              <a:buSzTx/>
              <a:buFontTx/>
              <a:buChar char="-"/>
            </a:pPr>
            <a:r>
              <a:rPr lang="fa-IR" altLang="en-US" sz="2800" dirty="0"/>
              <a:t>احتمال یافتن ذره در همه جا یکسان نیست و بستگی به </a:t>
            </a:r>
            <a:r>
              <a:rPr lang="en-US" altLang="en-US" sz="2800" dirty="0"/>
              <a:t>n</a:t>
            </a:r>
            <a:r>
              <a:rPr lang="fa-IR" altLang="en-US" sz="2800" dirty="0"/>
              <a:t> دارد</a:t>
            </a:r>
          </a:p>
          <a:p>
            <a:pPr algn="r" rtl="1">
              <a:spcBef>
                <a:spcPct val="0"/>
              </a:spcBef>
              <a:buClrTx/>
              <a:buSzTx/>
              <a:buFontTx/>
              <a:buChar char="-"/>
            </a:pPr>
            <a:r>
              <a:rPr lang="fa-IR" altLang="en-US" sz="2800" dirty="0"/>
              <a:t>با افزایش جرم ذره  اختلاف بین سطوح انرژی ذره کاهش می یابد</a:t>
            </a:r>
          </a:p>
          <a:p>
            <a:pPr algn="r" rtl="1">
              <a:spcBef>
                <a:spcPct val="0"/>
              </a:spcBef>
              <a:buClrTx/>
              <a:buSzTx/>
              <a:buFontTx/>
              <a:buChar char="-"/>
            </a:pPr>
            <a:r>
              <a:rPr lang="fa-IR" altLang="en-US" sz="2800" dirty="0"/>
              <a:t> با افزایش طول جعبه اختلاف بین سطوح انرژی ذره کاهش می یابد</a:t>
            </a:r>
          </a:p>
          <a:p>
            <a:pPr algn="r" rtl="1">
              <a:spcBef>
                <a:spcPct val="0"/>
              </a:spcBef>
              <a:buClrTx/>
              <a:buSzTx/>
              <a:buFontTx/>
              <a:buChar char="-"/>
            </a:pPr>
            <a:r>
              <a:rPr lang="fa-IR" altLang="en-US" sz="2800" dirty="0"/>
              <a:t> از دو عبارت آخر نتیجه می شود که با بزرگتر شدن جرم ذره و بعد حرکتی آن، انرژی ذره پیوسته خواهد شد یعنی در مقیاس کوچک انرژی ذره کوانتیده است اما در مقیاس بزرگ انرژی ذره پیوسته است</a:t>
            </a:r>
            <a:endParaRPr lang="en-US" altLang="en-US" sz="2800" dirty="0"/>
          </a:p>
        </p:txBody>
      </p:sp>
      <p:sp>
        <p:nvSpPr>
          <p:cNvPr id="39939" name="Rectangle 2"/>
          <p:cNvSpPr>
            <a:spLocks noChangeArrowheads="1"/>
          </p:cNvSpPr>
          <p:nvPr/>
        </p:nvSpPr>
        <p:spPr bwMode="auto">
          <a:xfrm>
            <a:off x="7164780" y="285998"/>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3600" dirty="0"/>
              <a:t>نتیجه گیری</a:t>
            </a:r>
            <a:r>
              <a:rPr lang="fa-IR" altLang="en-US" sz="1800" dirty="0"/>
              <a:t>:</a:t>
            </a:r>
            <a:endParaRPr lang="en-US" altLang="en-US" sz="1800" dirty="0"/>
          </a:p>
        </p:txBody>
      </p:sp>
      <p:pic>
        <p:nvPicPr>
          <p:cNvPr id="399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115" y="17464"/>
            <a:ext cx="2847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227" y="188914"/>
            <a:ext cx="30607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8261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725840"/>
            <a:ext cx="7326086" cy="1325563"/>
          </a:xfrm>
        </p:spPr>
        <p:txBody>
          <a:bodyPr/>
          <a:lstStyle/>
          <a:p>
            <a:pPr algn="ctr" rtl="1"/>
            <a:r>
              <a:rPr lang="fa-IR" dirty="0">
                <a:solidFill>
                  <a:schemeClr val="accent6"/>
                </a:solidFill>
              </a:rPr>
              <a:t>حل معادله شرودینگر برای اتم هیدروژن</a:t>
            </a:r>
            <a:endParaRPr lang="en-US" dirty="0">
              <a:solidFill>
                <a:schemeClr val="accent6"/>
              </a:solidFill>
            </a:endParaRPr>
          </a:p>
        </p:txBody>
      </p:sp>
    </p:spTree>
    <p:extLst>
      <p:ext uri="{BB962C8B-B14F-4D97-AF65-F5344CB8AC3E}">
        <p14:creationId xmlns:p14="http://schemas.microsoft.com/office/powerpoint/2010/main" val="33937369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0024" y="707041"/>
            <a:ext cx="7590971" cy="5693228"/>
          </a:xfrm>
          <a:prstGeom prst="rect">
            <a:avLst/>
          </a:prstGeom>
        </p:spPr>
      </p:pic>
    </p:spTree>
    <p:extLst>
      <p:ext uri="{BB962C8B-B14F-4D97-AF65-F5344CB8AC3E}">
        <p14:creationId xmlns:p14="http://schemas.microsoft.com/office/powerpoint/2010/main" val="41251263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C346B4-1411-4C96-BDD0-AE53A71E4CBB}"/>
              </a:ext>
            </a:extLst>
          </p:cNvPr>
          <p:cNvPicPr>
            <a:picLocks noChangeAspect="1"/>
          </p:cNvPicPr>
          <p:nvPr/>
        </p:nvPicPr>
        <p:blipFill>
          <a:blip r:embed="rId2"/>
          <a:stretch>
            <a:fillRect/>
          </a:stretch>
        </p:blipFill>
        <p:spPr>
          <a:xfrm>
            <a:off x="633412" y="242887"/>
            <a:ext cx="10925175" cy="6372225"/>
          </a:xfrm>
          <a:prstGeom prst="rect">
            <a:avLst/>
          </a:prstGeom>
        </p:spPr>
      </p:pic>
    </p:spTree>
    <p:extLst>
      <p:ext uri="{BB962C8B-B14F-4D97-AF65-F5344CB8AC3E}">
        <p14:creationId xmlns:p14="http://schemas.microsoft.com/office/powerpoint/2010/main" val="3190870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4345" y="750850"/>
            <a:ext cx="7870371" cy="5902778"/>
          </a:xfrm>
          <a:prstGeom prst="rect">
            <a:avLst/>
          </a:prstGeom>
        </p:spPr>
      </p:pic>
    </p:spTree>
    <p:extLst>
      <p:ext uri="{BB962C8B-B14F-4D97-AF65-F5344CB8AC3E}">
        <p14:creationId xmlns:p14="http://schemas.microsoft.com/office/powerpoint/2010/main" val="7838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5233</TotalTime>
  <Words>12382</Words>
  <Application>Microsoft Office PowerPoint</Application>
  <PresentationFormat>Widescreen</PresentationFormat>
  <Paragraphs>448</Paragraphs>
  <Slides>197</Slides>
  <Notes>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197</vt:i4>
      </vt:variant>
    </vt:vector>
  </HeadingPairs>
  <TitlesOfParts>
    <vt:vector size="211" baseType="lpstr">
      <vt:lpstr>.Arabic UI Text</vt:lpstr>
      <vt:lpstr>Arial</vt:lpstr>
      <vt:lpstr>B Nazanin</vt:lpstr>
      <vt:lpstr>Calibri</vt:lpstr>
      <vt:lpstr>Calibri Light</vt:lpstr>
      <vt:lpstr>Gigi</vt:lpstr>
      <vt:lpstr>IRANSans</vt:lpstr>
      <vt:lpstr>Open Sans</vt:lpstr>
      <vt:lpstr>Times New Roman</vt:lpstr>
      <vt:lpstr>Wingdings</vt:lpstr>
      <vt:lpstr>Office Theme</vt:lpstr>
      <vt:lpstr>Equation</vt:lpstr>
      <vt:lpstr>CS ChemDraw Drawing</vt:lpstr>
      <vt:lpstr>CorelDRAW!</vt:lpstr>
      <vt:lpstr>PowerPoint Presentation</vt:lpstr>
      <vt:lpstr>ماهیت نور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نور ماهیت دوگانه "موجی – ذره ای " دارد   </vt:lpstr>
      <vt:lpstr>پدیده های جذب و نشر اتمی: -طیف اتم هیدروژن * معادله بالمر طول موج‌های سری بالمر ابتدا توسط یوهان بالمر و در سال ۱۸۸۵ و کاملاً نظری محاسبه شد. خطوط این سری در مورد هیدروژن در ناحیه مرئی و فرابنفش قرار می‌گیرد. خطوط مرئی طیف هیدروژن که در سری بالمر قرار دارند. چهار خط از خطوط بالمر در محدوده فرابنفش قرار می‌گیرند و قابل دیدن نیستند.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معادله شرودینگر شرودینگر نیز با در نظر گرفتن خاصیت موجی ماده(الکترون) معادله موجی نوشت که از حل آن توانست انرژی ذره و تابع احتمال آن را محاسبه کند</vt:lpstr>
      <vt:lpstr>حل معادله شرودینگر  برای ذره در جعبه</vt:lpstr>
      <vt:lpstr>Particle in a Box ذره در جعبه</vt:lpstr>
      <vt:lpstr>PowerPoint Presentation</vt:lpstr>
      <vt:lpstr>Particle in a Box</vt:lpstr>
      <vt:lpstr>Particle in a Box</vt:lpstr>
      <vt:lpstr>Infinite square potential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Particle in a Box</vt:lpstr>
      <vt:lpstr>Particle in a 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حل معادله شرودینگر برای اتم هیدروژن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قاعده ی اسلیتر برای تعیین بار موثر هسته اتم   اثر پوششی لایه‌های الکترونی و قاعـده تجربی اسلیتر:  همانطور که لایه‌های ابر مانع نفوذ کامل نور خورشید به سطح زمین است، لایه‌های الکترونی نیز از نفوذ اثر جذب هسته بر هر یک از الکترونها می‌کاهند. اثر کاهش‌دهنده سایر الکترونهای اتم را بر بار هسته مؤثر بر یک الکترون، اثر پوششی یا اثر حایل و یا اثر S، می‌نامند. می‌توان بار مؤثر هسته Z* را که بر یک الکترون معین وارد می‌شود، از کم کردن اثر حایل برای سایر الکترونها از کل بار هسته (عدد اتمیZ ) بدست آورد. مقدار ‌Z* همیشه از ‌Z کمتر است. 1ـ اسلیتر، نقش الکترونهایی را که در تراز بالاتر از الکترون مورد نظر، قرار دارند، از نظر اثر پوششی نادیده می گیرد.  2ـ وی فقط عدد کوآنتومی اصلی (n) به بیانی دیگر فقط ترازهای اصلی انرژی اتم را مورد توجه قرار داد. یعنی، بین الکترونهای ترازهای فرعی مربوط به یک تراز اصلی انرژی تفاوتی قایل نشد. مثلاً، برای تمام الکترونهای ترازهای فرعی 2s، 2p، ثابت پوششی برابری در نظر گرفته بود</vt:lpstr>
      <vt:lpstr>(1s)(2s,2p)(3s,3p)(3d)(4s,4p)(4d)(4f)(5s,5p)...</vt:lpstr>
      <vt:lpstr>II:  اگر الکترون مورد نظر در ترازهای d و f قرار داشته باشد،‌با رعایت قاعده 1 از بند I : 1ـ برای هر الکترون پوشش دهنده که در همان تراز فرعی d)یا f) قرار دارد، ثابت پوششی 0.35 در نظر گرفته می‌شود.  2ـ برای هر یک از الکترونهای باقیمانده دیگرقبل از الکترون مورد نظر،‌ مقدار ثابت پوششی برابر واحد(1 ) منظور می‌شود.</vt:lpstr>
      <vt:lpstr>Z*=Z – S  s=  اثر پوششی  ,     z= عدد اتمی  , Z*بار موثر هسته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grivani</cp:lastModifiedBy>
  <cp:revision>360</cp:revision>
  <dcterms:created xsi:type="dcterms:W3CDTF">2020-04-28T08:01:14Z</dcterms:created>
  <dcterms:modified xsi:type="dcterms:W3CDTF">2025-02-15T20:06:40Z</dcterms:modified>
</cp:coreProperties>
</file>