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56" r:id="rId9"/>
    <p:sldId id="257" r:id="rId10"/>
    <p:sldId id="266" r:id="rId11"/>
    <p:sldId id="267" r:id="rId12"/>
    <p:sldId id="268" r:id="rId13"/>
    <p:sldId id="269" r:id="rId14"/>
    <p:sldId id="270" r:id="rId15"/>
    <p:sldId id="319" r:id="rId16"/>
    <p:sldId id="272" r:id="rId17"/>
    <p:sldId id="273" r:id="rId18"/>
    <p:sldId id="302" r:id="rId19"/>
    <p:sldId id="287" r:id="rId20"/>
    <p:sldId id="285" r:id="rId21"/>
    <p:sldId id="277" r:id="rId22"/>
    <p:sldId id="276" r:id="rId23"/>
    <p:sldId id="278" r:id="rId24"/>
    <p:sldId id="281" r:id="rId25"/>
    <p:sldId id="279" r:id="rId26"/>
    <p:sldId id="303" r:id="rId27"/>
    <p:sldId id="305" r:id="rId28"/>
    <p:sldId id="301" r:id="rId29"/>
    <p:sldId id="311" r:id="rId30"/>
    <p:sldId id="309" r:id="rId31"/>
    <p:sldId id="310" r:id="rId32"/>
    <p:sldId id="312" r:id="rId33"/>
    <p:sldId id="313" r:id="rId34"/>
    <p:sldId id="314" r:id="rId35"/>
    <p:sldId id="315" r:id="rId36"/>
    <p:sldId id="316" r:id="rId37"/>
    <p:sldId id="317" r:id="rId38"/>
    <p:sldId id="264" r:id="rId39"/>
    <p:sldId id="275" r:id="rId40"/>
    <p:sldId id="282" r:id="rId41"/>
    <p:sldId id="283" r:id="rId42"/>
    <p:sldId id="290" r:id="rId43"/>
    <p:sldId id="284" r:id="rId44"/>
    <p:sldId id="274" r:id="rId45"/>
    <p:sldId id="298" r:id="rId46"/>
    <p:sldId id="299" r:id="rId47"/>
    <p:sldId id="318" r:id="rId48"/>
    <p:sldId id="307" r:id="rId49"/>
    <p:sldId id="288" r:id="rId50"/>
    <p:sldId id="289" r:id="rId51"/>
    <p:sldId id="286" r:id="rId52"/>
    <p:sldId id="293" r:id="rId53"/>
    <p:sldId id="295" r:id="rId54"/>
    <p:sldId id="296" r:id="rId55"/>
    <p:sldId id="291" r:id="rId56"/>
    <p:sldId id="29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FC797-817C-4997-92EB-3DE8AD25BD59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A358F-4B30-434D-9FF5-1D3F81F8E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82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A358F-4B30-434D-9FF5-1D3F81F8EB7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11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48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74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1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0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22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19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8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99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E51-B972-4AA2-9BFF-00C794D2309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4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D3E51-B972-4AA2-9BFF-00C794D2309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74397-248C-4ACD-9E55-911D1591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2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3_5.avi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3_9.avi" TargetMode="Externa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77.png"/><Relationship Id="rId4" Type="http://schemas.openxmlformats.org/officeDocument/2006/relationships/image" Target="../media/image47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500.png"/><Relationship Id="rId4" Type="http://schemas.openxmlformats.org/officeDocument/2006/relationships/image" Target="../media/image79.jpeg"/><Relationship Id="rId9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80" y="3445939"/>
            <a:ext cx="2410125" cy="250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127" y="3069672"/>
            <a:ext cx="3048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024" y="3336221"/>
            <a:ext cx="3037840" cy="2610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96300" y="396962"/>
            <a:ext cx="19672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/>
              <a:t>حالت ماده: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56102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18" y="135547"/>
            <a:ext cx="8473963" cy="636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2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18" y="399732"/>
            <a:ext cx="8263350" cy="620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31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69" y="99468"/>
            <a:ext cx="9011376" cy="675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10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538" y="145769"/>
            <a:ext cx="8706573" cy="652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79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558" y="0"/>
            <a:ext cx="9086127" cy="68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97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026" y="0"/>
            <a:ext cx="1257741" cy="883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91" y="101038"/>
            <a:ext cx="2940249" cy="905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6A814F-BC21-439C-973B-9E280248932C}"/>
              </a:ext>
            </a:extLst>
          </p:cNvPr>
          <p:cNvSpPr txBox="1"/>
          <p:nvPr/>
        </p:nvSpPr>
        <p:spPr>
          <a:xfrm>
            <a:off x="8329960" y="132910"/>
            <a:ext cx="404510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Zar" panose="00000400000000000000" pitchFamily="2" charset="-78"/>
              </a:rPr>
              <a:t> 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Zar" panose="00000400000000000000" pitchFamily="2" charset="-78"/>
              </a:rPr>
              <a:t>-انباشتگی غیر فشرده: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Zar" panose="00000400000000000000" pitchFamily="2" charset="-78"/>
              </a:rPr>
              <a:t>-مکعبی ساده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Zar" panose="00000400000000000000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Zar" panose="00000400000000000000" pitchFamily="2" charset="-78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Zar" panose="00000400000000000000" pitchFamily="2" charset="-78"/>
              </a:rPr>
              <a:t>مکعبی مرکز پر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Zar" panose="00000400000000000000" pitchFamily="2" charset="-78"/>
              </a:rPr>
              <a:t>Body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Zar" panose="00000400000000000000" pitchFamily="2" charset="-78"/>
              </a:rPr>
              <a:t>centerded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Zar" panose="00000400000000000000" pitchFamily="2" charset="-78"/>
              </a:rPr>
              <a:t> cub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BF0B28-3DCD-4B82-AC40-169AB35BC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450" y="1933954"/>
            <a:ext cx="1257741" cy="8834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433D54-B280-4F51-B5F1-9A602F0CD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345" y="801306"/>
            <a:ext cx="2940249" cy="905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6A9EB1-7D37-49E5-91C9-32BA303C9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26" y="1013019"/>
            <a:ext cx="1699934" cy="2940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E2DC60-D362-4092-8B42-D3BB74A25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131" y="798839"/>
            <a:ext cx="1971172" cy="184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04DE36-CA96-416E-A7F5-088F55DBE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353" y="2817367"/>
            <a:ext cx="1317470" cy="12112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614BF6-BA20-4B00-BD7C-C3845F7C0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991" y="4032326"/>
            <a:ext cx="2562225" cy="2952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E8F412-A126-4978-90E4-94B938F689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9977" y="4724729"/>
            <a:ext cx="2468603" cy="209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08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83" y="43530"/>
            <a:ext cx="10639794" cy="681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09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37" y="131062"/>
            <a:ext cx="10325157" cy="672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79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4142" y="1670177"/>
            <a:ext cx="55379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400" dirty="0">
                <a:solidFill>
                  <a:schemeClr val="accent4"/>
                </a:solidFill>
                <a:latin typeface="Nazanin" panose="00000400000000000000" pitchFamily="2" charset="-78"/>
                <a:cs typeface="Nazanin" panose="00000400000000000000" pitchFamily="2" charset="-78"/>
              </a:rPr>
              <a:t>عدد کئوردیناسیون</a:t>
            </a:r>
          </a:p>
          <a:p>
            <a:pPr algn="ctr" rtl="1"/>
            <a:r>
              <a:rPr lang="en-US" sz="4400" dirty="0">
                <a:solidFill>
                  <a:schemeClr val="accent4"/>
                </a:solidFill>
                <a:cs typeface="Nazanin" panose="00000400000000000000" pitchFamily="2" charset="-78"/>
              </a:rPr>
              <a:t>Coordination number</a:t>
            </a:r>
            <a:endParaRPr lang="en-US" sz="4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43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3" y="1286659"/>
            <a:ext cx="5362557" cy="40261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47" y="985717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05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37" y="216884"/>
            <a:ext cx="8840824" cy="664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13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9601200" y="6400801"/>
            <a:ext cx="2760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057401" y="1143000"/>
            <a:ext cx="77281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Rare due to poor packing</a:t>
            </a:r>
            <a:r>
              <a:rPr lang="en-US" altLang="en-US" sz="2200">
                <a:latin typeface="Arial Rounded MT Bold" panose="020F0704030504030204" pitchFamily="34" charset="0"/>
              </a:rPr>
              <a:t> (only Po has this structure)</a:t>
            </a:r>
            <a:endParaRPr lang="en-US" altLang="en-US" sz="2400">
              <a:latin typeface="Arial Rounded MT Bold" panose="020F07040305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</a:t>
            </a:r>
            <a:r>
              <a:rPr lang="en-US" altLang="en-US" sz="2400">
                <a:solidFill>
                  <a:schemeClr val="accent2"/>
                </a:solidFill>
                <a:latin typeface="Arial Rounded MT Bold" panose="020F0704030504030204" pitchFamily="34" charset="0"/>
              </a:rPr>
              <a:t>Close-packed directions</a:t>
            </a:r>
            <a:r>
              <a:rPr lang="en-US" altLang="en-US" sz="2400">
                <a:latin typeface="Arial Rounded MT Bold" panose="020F0704030504030204" pitchFamily="34" charset="0"/>
              </a:rPr>
              <a:t> are cube edges.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6872289" y="2209800"/>
            <a:ext cx="312617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Arial Rounded MT Bold" panose="020F0704030504030204" pitchFamily="34" charset="0"/>
              </a:rPr>
              <a:t>•  </a:t>
            </a:r>
            <a:r>
              <a:rPr lang="en-US" altLang="en-US" sz="2200">
                <a:solidFill>
                  <a:schemeClr val="accent2"/>
                </a:solidFill>
                <a:latin typeface="Arial Rounded MT Bold" panose="020F0704030504030204" pitchFamily="34" charset="0"/>
              </a:rPr>
              <a:t>Coordination #</a:t>
            </a:r>
            <a:r>
              <a:rPr lang="en-US" altLang="en-US" sz="2200">
                <a:latin typeface="Arial Rounded MT Bold" panose="020F0704030504030204" pitchFamily="34" charset="0"/>
              </a:rPr>
              <a:t> = 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Arial Rounded MT Bold" panose="020F0704030504030204" pitchFamily="34" charset="0"/>
              </a:rPr>
              <a:t>   (# nearest neighbors)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971800"/>
            <a:ext cx="18161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953000"/>
            <a:ext cx="1168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048001" y="6248400"/>
            <a:ext cx="2085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(Courtesy P.M. Anderson)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SIMPLE CUBIC STRUCTURE (SC)</a:t>
            </a:r>
          </a:p>
        </p:txBody>
      </p:sp>
      <p:pic>
        <p:nvPicPr>
          <p:cNvPr id="6153" name="3_5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438400"/>
            <a:ext cx="35433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3124201" y="5867401"/>
            <a:ext cx="2089483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 Rounded MT Bold" panose="020F0704030504030204" pitchFamily="34" charset="0"/>
              </a:rPr>
              <a:t>Click on image to animate</a:t>
            </a:r>
          </a:p>
        </p:txBody>
      </p:sp>
    </p:spTree>
    <p:extLst>
      <p:ext uri="{BB962C8B-B14F-4D97-AF65-F5344CB8AC3E}">
        <p14:creationId xmlns:p14="http://schemas.microsoft.com/office/powerpoint/2010/main" val="243751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15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41" y="738819"/>
            <a:ext cx="5316307" cy="3991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898" y="453281"/>
            <a:ext cx="6076950" cy="4562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6ED0E9-3771-C757-FA97-B6B35B376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937" y="4310147"/>
            <a:ext cx="2468603" cy="209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32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7059613" y="2713038"/>
            <a:ext cx="27059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Arial Rounded MT Bold" panose="020F0704030504030204" pitchFamily="34" charset="0"/>
              </a:rPr>
              <a:t>•  Coordination # = 8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13076"/>
            <a:ext cx="2895600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9601200" y="6400801"/>
            <a:ext cx="2760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8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057401" y="1219200"/>
            <a:ext cx="68398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Close packed directions are cube diagonals.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2403475" y="1584326"/>
            <a:ext cx="63436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 Rounded MT Bold" panose="020F0704030504030204" pitchFamily="34" charset="0"/>
              </a:rPr>
              <a:t>--Note:  All atoms are identical; the center atom is shaded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 Rounded MT Bold" panose="020F0704030504030204" pitchFamily="34" charset="0"/>
              </a:rPr>
              <a:t>   differently only for ease of viewing.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BODY CENTERED CUBIC STRUCTURE (BCC)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1DCA3-2219-B792-8232-9EEFACED3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475" y="3391635"/>
            <a:ext cx="2469094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14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775"/>
            <a:ext cx="6076950" cy="45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322" y="453281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58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9601200" y="6400801"/>
            <a:ext cx="2760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6861175" y="2530475"/>
            <a:ext cx="3135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Coordination # = 12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048001"/>
            <a:ext cx="2819400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7851776" y="5638800"/>
            <a:ext cx="2024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Adapted from Fig. 3.1(a),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Arial Rounded MT Bold" panose="020F0704030504030204" pitchFamily="34" charset="0"/>
              </a:rPr>
              <a:t>Callister 6e.</a:t>
            </a: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324226" y="6248400"/>
            <a:ext cx="2085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(Courtesy P.M. Anderson)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2057400" y="1295400"/>
            <a:ext cx="67428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Close packed directions are face diagonals.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2403476" y="1660526"/>
            <a:ext cx="7496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</a:rPr>
              <a:t>--Note:  All atoms are identical; the face-centered atoms are shaded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</a:rPr>
              <a:t>   differently only for ease of viewing.</a:t>
            </a:r>
          </a:p>
        </p:txBody>
      </p:sp>
      <p:sp>
        <p:nvSpPr>
          <p:cNvPr id="9225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FACE CENTERED CUBIC STRUCTURE (FCC)</a:t>
            </a:r>
          </a:p>
        </p:txBody>
      </p:sp>
      <p:pic>
        <p:nvPicPr>
          <p:cNvPr id="8202" name="3_9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752726"/>
            <a:ext cx="35433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3352801" y="5867401"/>
            <a:ext cx="2089483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 Rounded MT Bold" panose="020F0704030504030204" pitchFamily="34" charset="0"/>
              </a:rPr>
              <a:t>Click on image to animate</a:t>
            </a:r>
          </a:p>
        </p:txBody>
      </p:sp>
    </p:spTree>
    <p:extLst>
      <p:ext uri="{BB962C8B-B14F-4D97-AF65-F5344CB8AC3E}">
        <p14:creationId xmlns:p14="http://schemas.microsoft.com/office/powerpoint/2010/main" val="78939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20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06" y="1294533"/>
            <a:ext cx="6076950" cy="4562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1BE4C1-45B3-4191-939B-CE2E84413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60" y="3825365"/>
            <a:ext cx="2397049" cy="256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DB0F13-E685-44A4-8F5E-1C555927F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5" y="1294533"/>
            <a:ext cx="2240690" cy="239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6006EB-D170-4A22-B60E-6C0EB9148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658" y="2245726"/>
            <a:ext cx="2847659" cy="27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80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4034" y="810366"/>
            <a:ext cx="855875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fa-IR" sz="4400" dirty="0">
                <a:solidFill>
                  <a:srgbClr val="FFC000"/>
                </a:solidFill>
                <a:latin typeface="Nazanin" panose="00000400000000000000" pitchFamily="2" charset="-78"/>
                <a:cs typeface="Nazanin" panose="00000400000000000000" pitchFamily="2" charset="-78"/>
              </a:rPr>
              <a:t>محاسبه تعداد اتم های تشکیل دهنده سلول واحد</a:t>
            </a:r>
          </a:p>
          <a:p>
            <a:pPr lvl="0" algn="ctr" rtl="1"/>
            <a:r>
              <a:rPr lang="fa-IR" sz="4400" dirty="0">
                <a:solidFill>
                  <a:srgbClr val="FFC000"/>
                </a:solidFill>
                <a:latin typeface="Nazanin" panose="00000400000000000000" pitchFamily="2" charset="-78"/>
                <a:cs typeface="Nazanin" panose="00000400000000000000" pitchFamily="2" charset="-78"/>
              </a:rPr>
              <a:t>(سهم کل اتمها در سلول واحد)</a:t>
            </a:r>
          </a:p>
        </p:txBody>
      </p:sp>
    </p:spTree>
    <p:extLst>
      <p:ext uri="{BB962C8B-B14F-4D97-AF65-F5344CB8AC3E}">
        <p14:creationId xmlns:p14="http://schemas.microsoft.com/office/powerpoint/2010/main" val="2203659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B0B6E5F-BC7F-4C83-BFF0-5506B9CE255C}"/>
              </a:ext>
            </a:extLst>
          </p:cNvPr>
          <p:cNvSpPr/>
          <p:nvPr/>
        </p:nvSpPr>
        <p:spPr>
          <a:xfrm>
            <a:off x="3301498" y="5798340"/>
            <a:ext cx="2822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AAD121-AB41-C0DB-C3E7-A1CD9673C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93" y="2255520"/>
            <a:ext cx="2875610" cy="2987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505B7E-F3CF-6CCF-F891-C96DD2B4B5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3" y="2255520"/>
            <a:ext cx="2875610" cy="2987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B622FF-F2EB-336E-F17F-8F6A2BC5E1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23" y="2946400"/>
            <a:ext cx="2875610" cy="2987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DA3579-0283-EDA9-26CD-5A34F7C366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80" y="2946400"/>
            <a:ext cx="2875610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2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513388"/>
            <a:ext cx="7190509" cy="62622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869381" y="124692"/>
            <a:ext cx="424827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محاسبه تعداد اتم های تشکیل دهنده سلول واحد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hcp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07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ABD469-244B-4FF8-B055-634F7B51A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2" y="2028952"/>
            <a:ext cx="2578325" cy="2546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A75C83-F03F-4BBD-B10B-A92F844E0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35" y="278384"/>
            <a:ext cx="2578325" cy="25460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FE8441-71AA-4C82-B007-AB0972567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66" y="3429000"/>
            <a:ext cx="2578325" cy="25460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3BB307-D414-42FC-B625-D68D5F575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40" y="4702048"/>
            <a:ext cx="2578325" cy="25460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203B01-CDF8-4D33-8E1B-09EC98BCB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285" y="3429000"/>
            <a:ext cx="2578325" cy="25460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96BE64-3557-4A96-A841-95AD0EE82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86" y="2155952"/>
            <a:ext cx="2578325" cy="254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2599" y="474562"/>
            <a:ext cx="1191034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800" dirty="0"/>
              <a:t>این مواد حاوی شبکه ای از پیوندهای کووالانسی هستند که</a:t>
            </a:r>
            <a:r>
              <a:rPr lang="en-US" sz="2800" dirty="0"/>
              <a:t> </a:t>
            </a:r>
            <a:r>
              <a:rPr lang="fa-IR" sz="2800" dirty="0"/>
              <a:t>در سراسر جامد کریستالی  گسترش می یابد</a:t>
            </a:r>
          </a:p>
          <a:p>
            <a:pPr algn="r" rtl="1"/>
            <a:r>
              <a:rPr lang="fa-IR" sz="2800" dirty="0"/>
              <a:t> وبا این پیوند ها  اجزا تشکیل دهنده آن شبکه محکم نگه داشته می شود.</a:t>
            </a:r>
          </a:p>
          <a:p>
            <a:pPr algn="r" rtl="1"/>
            <a:r>
              <a:rPr lang="fa-IR" sz="2800" dirty="0"/>
              <a:t>• در علم مواد ، چند شکلی</a:t>
            </a:r>
            <a:r>
              <a:rPr lang="en-US" dirty="0"/>
              <a:t> </a:t>
            </a:r>
            <a:r>
              <a:rPr lang="en-US" sz="3200" dirty="0">
                <a:solidFill>
                  <a:schemeClr val="accent6"/>
                </a:solidFill>
              </a:rPr>
              <a:t>polymorphism</a:t>
            </a:r>
            <a:r>
              <a:rPr lang="en-US" sz="2800" dirty="0"/>
              <a:t> </a:t>
            </a:r>
            <a:r>
              <a:rPr lang="fa-IR" sz="2800" dirty="0"/>
              <a:t>  ، توانایی یک ماده جامد به داشتن بیش از یک شکل یا ساختار کریستالی  را گویند. الماس ، گرافیت و </a:t>
            </a:r>
            <a:r>
              <a:rPr lang="en-US" sz="2800" dirty="0" err="1"/>
              <a:t>Buckyball</a:t>
            </a:r>
            <a:r>
              <a:rPr lang="en-US" sz="2800" dirty="0"/>
              <a:t> </a:t>
            </a:r>
            <a:r>
              <a:rPr lang="fa-IR" sz="2800" dirty="0"/>
              <a:t> و نانولوله های کربنی نمونه هایی از پلی مورف های کربن است. </a:t>
            </a:r>
            <a:r>
              <a:rPr lang="el-GR" sz="2800" dirty="0"/>
              <a:t>α-</a:t>
            </a:r>
            <a:r>
              <a:rPr lang="fa-IR" sz="2800" dirty="0"/>
              <a:t>فریت ،آستنیت و </a:t>
            </a:r>
            <a:r>
              <a:rPr lang="el-GR" sz="2800" dirty="0"/>
              <a:t>δ-</a:t>
            </a:r>
            <a:r>
              <a:rPr lang="fa-IR" sz="2800" dirty="0"/>
              <a:t>فریت پلی مورفهای آهن هستند. وقتی  این وضعیت در یک جامد فلزی اتفاق بیفتد آن،  التروپی نامیده می شود.</a:t>
            </a:r>
          </a:p>
          <a:p>
            <a:pPr algn="r" rtl="1"/>
            <a:r>
              <a:rPr lang="fa-IR" sz="2800" dirty="0"/>
              <a:t>• آلتروپ های کربن مثال خوبی را نشان می دهد:</a:t>
            </a:r>
          </a:p>
          <a:p>
            <a:pPr algn="r" rtl="1"/>
            <a:r>
              <a:rPr lang="fa-IR" sz="2800" dirty="0"/>
              <a:t>1. الماس: هر کربن را به چهار کربن دیگر بصورت چهار وجهی و با هیبریداسیون </a:t>
            </a:r>
            <a:r>
              <a:rPr lang="en-US" sz="2800" dirty="0"/>
              <a:t>sp3.</a:t>
            </a:r>
            <a:r>
              <a:rPr lang="fa-IR" sz="2800" dirty="0"/>
              <a:t> به هم متصل هستند</a:t>
            </a:r>
            <a:endParaRPr lang="en-US" sz="2800" dirty="0"/>
          </a:p>
          <a:p>
            <a:pPr algn="r" rtl="1"/>
            <a:r>
              <a:rPr lang="en-US" sz="2800" dirty="0"/>
              <a:t>2. </a:t>
            </a:r>
            <a:r>
              <a:rPr lang="fa-IR" sz="2800" dirty="0"/>
              <a:t>گرافیت: درآن هر کربن به سه کربن دیگر در یک صفحه باهیبریداسیون</a:t>
            </a:r>
            <a:r>
              <a:rPr lang="en-US" sz="2800" dirty="0"/>
              <a:t>sp2</a:t>
            </a:r>
            <a:r>
              <a:rPr lang="fa-IR" sz="2800" dirty="0"/>
              <a:t> پیوند خورده است</a:t>
            </a:r>
          </a:p>
          <a:p>
            <a:pPr algn="r" rtl="1"/>
            <a:r>
              <a:rPr lang="en-US" sz="2800" dirty="0"/>
              <a:t>3. </a:t>
            </a:r>
            <a:r>
              <a:rPr lang="fa-IR" sz="2800" dirty="0"/>
              <a:t>فولرن ها و نانولوله ها تقریباً کروی و استوانه ای هستند</a:t>
            </a:r>
          </a:p>
          <a:p>
            <a:pPr algn="r" rtl="1"/>
            <a:r>
              <a:rPr lang="fa-IR" sz="2800" dirty="0"/>
              <a:t>مجموعه ای از اتم های کربن با استفاده از هیبریداسیون </a:t>
            </a:r>
            <a:r>
              <a:rPr lang="en-US" sz="2800" dirty="0"/>
              <a:t>sp2 </a:t>
            </a:r>
          </a:p>
        </p:txBody>
      </p:sp>
      <p:sp>
        <p:nvSpPr>
          <p:cNvPr id="3" name="Rectangle 2"/>
          <p:cNvSpPr/>
          <p:nvPr/>
        </p:nvSpPr>
        <p:spPr>
          <a:xfrm>
            <a:off x="7166207" y="105230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b="1" dirty="0"/>
              <a:t>شبکه جامد کووالانسی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6286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380112-C0B1-4DC9-BAC0-C55EDF6B1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8640"/>
            <a:ext cx="7315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47873-AC23-4147-90BB-9838CB4CE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215" y="3916362"/>
            <a:ext cx="4514850" cy="2581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0C9449-CC59-4821-ACFA-9D04A6C38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42" y="586422"/>
            <a:ext cx="311467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14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B8FEB-5DF4-4334-9D6A-1726367E5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8" y="173889"/>
            <a:ext cx="10868850" cy="591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12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619A8B-F316-4536-9303-B082B458F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63065"/>
            <a:ext cx="97536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37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EB3D0-EE10-4BD1-A292-0669756E0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15" y="670560"/>
            <a:ext cx="8984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48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274214-2D9A-43DE-8FFC-6EDA9D70F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71" y="2637031"/>
            <a:ext cx="809625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69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0D7268-0998-47EF-B4DE-A917A4450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43050"/>
            <a:ext cx="97536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12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C7FF48-6386-4ECB-A46F-EBA182EE5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2790951"/>
            <a:ext cx="4648200" cy="4288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361D4D-1672-4AA0-B297-3A362BDCC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055" y="524827"/>
            <a:ext cx="4514850" cy="4162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13DFF7-212F-4382-8B71-6EBDDEB6D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6" y="232409"/>
            <a:ext cx="3273213" cy="245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315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4F387-062D-451D-80AA-7E34533F7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240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13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42A1E-679F-479F-883D-FEE3E61F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47" y="725010"/>
            <a:ext cx="4124325" cy="2238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E60720-D0E7-4616-BB3E-431E7230D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95" y="577372"/>
            <a:ext cx="4514850" cy="1266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BE216-2D45-4E98-AA31-66AAFD7DF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92" y="2209799"/>
            <a:ext cx="50577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95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81" y="1361506"/>
            <a:ext cx="612140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249256" y="3548278"/>
            <a:ext cx="60238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 Rounded MT Bold" panose="020F0704030504030204" pitchFamily="34" charset="0"/>
              </a:rPr>
              <a:t>•  APF for a simple cubic structure = 0.52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27" y="3975721"/>
            <a:ext cx="4851400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6" y="3732944"/>
            <a:ext cx="2959353" cy="271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4252731" y="39390"/>
            <a:ext cx="4481653" cy="79904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ATOMIC PACKING FACTOR</a:t>
            </a:r>
            <a:r>
              <a:rPr lang="fa-IR" altLang="en-US" sz="3200" dirty="0"/>
              <a:t/>
            </a:r>
            <a:br>
              <a:rPr lang="fa-IR" altLang="en-US" sz="3200" dirty="0"/>
            </a:br>
            <a:r>
              <a:rPr lang="fa-IR" altLang="en-US" sz="3200" dirty="0">
                <a:solidFill>
                  <a:schemeClr val="accent2">
                    <a:lumMod val="75000"/>
                  </a:schemeClr>
                </a:solidFill>
              </a:rPr>
              <a:t>فاکتور انباشتگی( کسر انباشتگی)</a:t>
            </a:r>
            <a:endParaRPr lang="en-US" alt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8275"/>
            <a:ext cx="566737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13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645" y="206247"/>
            <a:ext cx="8492884" cy="637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81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3873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9601200" y="6400801"/>
            <a:ext cx="2760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9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057401" y="1006475"/>
            <a:ext cx="7228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APF for a body-centered cubic structure = 0.68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1600200"/>
            <a:ext cx="4140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44800"/>
            <a:ext cx="30734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003425" y="4191001"/>
            <a:ext cx="11994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Adapted from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Fig. 3.2,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Arial Rounded MT Bold" panose="020F0704030504030204" pitchFamily="34" charset="0"/>
              </a:rPr>
              <a:t>Callister 6e.</a:t>
            </a: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125"/>
            <a:ext cx="9312797" cy="5746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ATOMIC PACKING FACTOR:  BCC</a:t>
            </a: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330700"/>
            <a:ext cx="599440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260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267200"/>
            <a:ext cx="599440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44800"/>
            <a:ext cx="30734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143000"/>
            <a:ext cx="3670300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9601200" y="6400801"/>
            <a:ext cx="2760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7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057401" y="1006475"/>
            <a:ext cx="7228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APF for a body-centered cubic structure = 0.74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4140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003425" y="4191001"/>
            <a:ext cx="11994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Adapted from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Fig. 3.1(a),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Arial Rounded MT Bold" panose="020F0704030504030204" pitchFamily="34" charset="0"/>
              </a:rPr>
              <a:t>Callister 6e.</a:t>
            </a: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126"/>
            <a:ext cx="9579015" cy="514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ATOMIC PACKING FACTOR:  FCC</a:t>
            </a:r>
          </a:p>
        </p:txBody>
      </p:sp>
    </p:spTree>
    <p:extLst>
      <p:ext uri="{BB962C8B-B14F-4D97-AF65-F5344CB8AC3E}">
        <p14:creationId xmlns:p14="http://schemas.microsoft.com/office/powerpoint/2010/main" val="2906498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02" y="1389554"/>
            <a:ext cx="6143625" cy="1409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16" y="3150905"/>
            <a:ext cx="3562350" cy="1019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29" y="4787277"/>
            <a:ext cx="8277225" cy="1704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49663" y="111938"/>
            <a:ext cx="63434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fa-IR" sz="40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محاسبه حجم </a:t>
            </a:r>
            <a:r>
              <a:rPr lang="en-US" sz="40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APF</a:t>
            </a:r>
            <a:r>
              <a:rPr lang="fa-IR" sz="40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سلول واحد </a:t>
            </a:r>
            <a:r>
              <a:rPr lang="en-US" sz="4000" b="1" spc="-25" dirty="0" err="1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fcc</a:t>
            </a:r>
            <a:r>
              <a:rPr lang="fa-IR" sz="40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92959" y="3291427"/>
            <a:ext cx="3866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fa-IR" sz="32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حجم سلول واحد </a:t>
            </a:r>
            <a:r>
              <a:rPr lang="en-US" sz="3200" b="1" spc="-25" dirty="0" err="1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fcc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59003" y="1674654"/>
            <a:ext cx="5577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حجم کل اتمهای تشکیل دهنده سلول واحد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962420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9601200" y="6400801"/>
            <a:ext cx="3674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10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136775" y="5137150"/>
            <a:ext cx="3135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Coordination # = 12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70100" y="1600200"/>
            <a:ext cx="4361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ABAB... Stacking Sequence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136776" y="5654675"/>
            <a:ext cx="1853071" cy="36933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APF = 0.74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968500" y="2057400"/>
            <a:ext cx="245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3D Projection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6248400" y="2057400"/>
            <a:ext cx="245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•  2D Projection</a:t>
            </a: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540000"/>
            <a:ext cx="314960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4600"/>
            <a:ext cx="42037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5" name="Rectangle 1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HEXAGONAL CLOSE-PACKED STRUCTURE (HCP)</a:t>
            </a:r>
          </a:p>
        </p:txBody>
      </p:sp>
    </p:spTree>
    <p:extLst>
      <p:ext uri="{BB962C8B-B14F-4D97-AF65-F5344CB8AC3E}">
        <p14:creationId xmlns:p14="http://schemas.microsoft.com/office/powerpoint/2010/main" val="35902152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433" y="115748"/>
            <a:ext cx="8756743" cy="657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316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537502" y="408670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40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محاسبه حجم </a:t>
            </a:r>
            <a:r>
              <a:rPr lang="en-US" sz="40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hcp</a:t>
            </a:r>
            <a:r>
              <a:rPr lang="fa-IR" sz="40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/>
          </a:p>
        </p:txBody>
      </p:sp>
      <p:sp>
        <p:nvSpPr>
          <p:cNvPr id="11" name="Rectangle 10"/>
          <p:cNvSpPr/>
          <p:nvPr/>
        </p:nvSpPr>
        <p:spPr>
          <a:xfrm>
            <a:off x="362673" y="1131183"/>
            <a:ext cx="10089266" cy="89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Volume</a:t>
            </a:r>
            <a:r>
              <a:rPr lang="en-US" sz="3600" b="1" spc="-25" dirty="0">
                <a:solidFill>
                  <a:srgbClr val="000000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ar-SA" sz="3600" b="1" spc="-25" dirty="0">
                <a:solidFill>
                  <a:srgbClr val="70AD47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مساحت قاعده</a:t>
            </a:r>
            <a:r>
              <a:rPr lang="en-US" sz="3600" b="1" spc="-25" dirty="0">
                <a:solidFill>
                  <a:srgbClr val="000000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3600" b="1" spc="-25" dirty="0">
                <a:solidFill>
                  <a:srgbClr val="000000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ar-SA" sz="3600" b="1" spc="-25" dirty="0">
                <a:solidFill>
                  <a:srgbClr val="FFC000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ارتفاع سلول واحد</a:t>
            </a:r>
            <a:r>
              <a:rPr lang="en-US" sz="2400" b="1" spc="-25" dirty="0">
                <a:solidFill>
                  <a:srgbClr val="000000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spc="-25" dirty="0">
                <a:solidFill>
                  <a:srgbClr val="000000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3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0638" y="2730411"/>
                <a:ext cx="6512809" cy="6985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ar-SA" sz="3600" spc="-25" dirty="0">
                    <a:solidFill>
                      <a:srgbClr val="000000"/>
                    </a:solidFill>
                    <a:latin typeface="Karl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مساحت قاعده</a:t>
                </a:r>
                <a:r>
                  <a:rPr lang="en-US" sz="3600" spc="-25" dirty="0">
                    <a:solidFill>
                      <a:srgbClr val="70AD47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6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 spc="-25">
                            <a:solidFill>
                              <a:srgbClr val="70AD47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i="1" spc="-25">
                            <a:solidFill>
                              <a:srgbClr val="70AD47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600" spc="-25" dirty="0">
                    <a:solidFill>
                      <a:srgbClr val="70AD47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​/4 ) a</a:t>
                </a:r>
                <a:r>
                  <a:rPr lang="en-US" sz="3600" spc="-25" baseline="30000" dirty="0">
                    <a:solidFill>
                      <a:srgbClr val="70AD47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3600" spc="-25" dirty="0">
                    <a:solidFill>
                      <a:srgbClr val="70AD47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= 6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 spc="-25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i="1" spc="-25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600" spc="-25" dirty="0">
                    <a:solidFill>
                      <a:srgbClr val="70AD47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​</a:t>
                </a:r>
                <a:r>
                  <a:rPr lang="en-US" sz="3600" spc="-25" dirty="0">
                    <a:solidFill>
                      <a:srgbClr val="70AD47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r</a:t>
                </a:r>
                <a:r>
                  <a:rPr lang="en-US" sz="3600" spc="-25" baseline="30000" dirty="0">
                    <a:solidFill>
                      <a:srgbClr val="70AD47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36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38" y="2730411"/>
                <a:ext cx="6512809" cy="698589"/>
              </a:xfrm>
              <a:prstGeom prst="rect">
                <a:avLst/>
              </a:prstGeom>
              <a:blipFill>
                <a:blip r:embed="rId2"/>
                <a:stretch>
                  <a:fillRect l="-2996" t="-8696" r="-655" b="-2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51744" y="3539283"/>
                <a:ext cx="4828373" cy="763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ar-SA" sz="3600" spc="-25" dirty="0">
                    <a:solidFill>
                      <a:srgbClr val="000000"/>
                    </a:solidFill>
                    <a:latin typeface="Karl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ارتفاع سلول واحد</a:t>
                </a:r>
                <a:r>
                  <a:rPr lang="en-US" sz="3600" spc="-25" dirty="0">
                    <a:solidFill>
                      <a:srgbClr val="000000"/>
                    </a:solidFill>
                    <a:effectLst/>
                    <a:latin typeface="Karl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3600" spc="-25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</a:t>
                </a:r>
                <a:r>
                  <a:rPr lang="ar-SA" sz="3600" spc="-25" dirty="0">
                    <a:solidFill>
                      <a:srgbClr val="FFC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b="1" i="1" spc="-25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a-IR" sz="3600" b="1" i="1" spc="-25" smtClean="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spc="-25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fa-IR" sz="3600" b="1" i="1" spc="-25" smtClean="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  <m:r>
                      <a:rPr lang="en-US" sz="3600" b="1" i="1" spc="-25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spc="-25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</a:t>
                </a:r>
                <a:endParaRPr lang="en-US" sz="36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44" y="3539283"/>
                <a:ext cx="4828373" cy="763222"/>
              </a:xfrm>
              <a:prstGeom prst="rect">
                <a:avLst/>
              </a:prstGeom>
              <a:blipFill>
                <a:blip r:embed="rId3"/>
                <a:stretch>
                  <a:fillRect l="-3914" t="-2400" r="-2399" b="-24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90638" y="4475033"/>
                <a:ext cx="8430065" cy="774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3600" spc="-25" dirty="0">
                    <a:solidFill>
                      <a:srgbClr val="5B9BD5"/>
                    </a:solidFill>
                    <a:latin typeface="Karl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Volume</a:t>
                </a:r>
                <a:r>
                  <a:rPr lang="en-US" sz="3600" spc="-25" dirty="0">
                    <a:solidFill>
                      <a:srgbClr val="000000"/>
                    </a:solidFill>
                    <a:effectLst/>
                    <a:latin typeface="Karl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3600" spc="-25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</a:t>
                </a:r>
                <a:r>
                  <a:rPr lang="ar-SA" sz="3600" spc="-2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</a:t>
                </a:r>
                <a:r>
                  <a:rPr lang="en-US" sz="3600" spc="-25" dirty="0">
                    <a:solidFill>
                      <a:srgbClr val="70AD47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 spc="-25">
                            <a:solidFill>
                              <a:srgbClr val="70AD47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i="1" spc="-25">
                            <a:solidFill>
                              <a:srgbClr val="70AD47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600" spc="-25" dirty="0">
                    <a:solidFill>
                      <a:srgbClr val="70AD47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​×r</a:t>
                </a:r>
                <a:r>
                  <a:rPr lang="en-US" sz="3600" spc="-25" baseline="30000" dirty="0">
                    <a:solidFill>
                      <a:srgbClr val="70AD47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   </a:t>
                </a:r>
                <a:r>
                  <a:rPr lang="en-US" sz="3600" spc="-25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ar-SA" sz="3600" spc="-25" dirty="0">
                    <a:solidFill>
                      <a:srgbClr val="FFC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b="1" i="1" spc="-25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a-IR" sz="3600" b="1" i="1" spc="-25" smtClean="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spc="-25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fa-IR" sz="3600" b="1" i="1" spc="-25" smtClean="0">
                            <a:solidFill>
                              <a:srgbClr val="FFC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  <m:r>
                      <a:rPr lang="en-US" sz="3600" b="1" i="1" spc="-25">
                        <a:solidFill>
                          <a:srgbClr val="FFC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spc="-25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  </a:t>
                </a:r>
                <a:r>
                  <a:rPr lang="en-US" sz="3600" spc="-25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</a:t>
                </a:r>
                <a:r>
                  <a:rPr lang="en-US" sz="3600" spc="-25" dirty="0">
                    <a:solidFill>
                      <a:srgbClr val="5B9BD5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24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 spc="-25">
                            <a:solidFill>
                              <a:srgbClr val="5B9BD5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i="1" spc="-25">
                            <a:solidFill>
                              <a:srgbClr val="5B9BD5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600" spc="-25" dirty="0">
                    <a:solidFill>
                      <a:srgbClr val="5B9BD5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r</a:t>
                </a:r>
                <a:r>
                  <a:rPr lang="en-US" sz="3600" spc="-25" baseline="30000" dirty="0">
                    <a:solidFill>
                      <a:srgbClr val="5B9BD5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endPara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38" y="4475033"/>
                <a:ext cx="8430065" cy="774571"/>
              </a:xfrm>
              <a:prstGeom prst="rect">
                <a:avLst/>
              </a:prstGeom>
              <a:blipFill>
                <a:blip r:embed="rId4"/>
                <a:stretch>
                  <a:fillRect l="-2242" t="-787" r="-72" b="-23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A655794-BE5D-40A5-BFD1-E4E23BB0C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205" y="1903324"/>
            <a:ext cx="1357132" cy="771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6B47A8-C14E-47A1-A0C3-41308C1F3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2107" y="1522722"/>
            <a:ext cx="4112361" cy="14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456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stack.imgur.com/JHZpD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39" y="7316"/>
            <a:ext cx="3663794" cy="228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stack.imgur.com/mdACk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99" y="2087541"/>
            <a:ext cx="3363129" cy="346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8412" y="2342237"/>
            <a:ext cx="3170359" cy="151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 Δ(AGD)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</a:t>
            </a:r>
            <a:r>
              <a:rPr lang="en-US" sz="40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=AG</a:t>
            </a:r>
            <a:r>
              <a:rPr lang="en-US" sz="40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+GD</a:t>
            </a:r>
            <a:r>
              <a:rPr lang="en-US" sz="40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8430228" y="564591"/>
            <a:ext cx="3669175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 Δ(AGD)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</a:t>
            </a:r>
            <a:r>
              <a:rPr lang="en-US" sz="36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=AG</a:t>
            </a:r>
            <a:r>
              <a:rPr lang="en-US" sz="36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+GD</a:t>
            </a:r>
            <a:r>
              <a:rPr lang="en-US" sz="36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766613" y="2342237"/>
                <a:ext cx="4332790" cy="2951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a-IR" sz="40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 در مثلث</a:t>
                </a:r>
                <a:r>
                  <a:rPr lang="en-US" sz="4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Δ(BCD)</a:t>
                </a:r>
                <a:r>
                  <a:rPr lang="fa-IR" sz="40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      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 </a:t>
                </a:r>
                <a:r>
                  <a:rPr lang="fa-IR" sz="40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 مرکز مثلث است  و لذا    </a:t>
                </a:r>
                <a:r>
                  <a:rPr lang="en-US" sz="4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GD= a/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 rtl="1"/>
                <a:r>
                  <a:rPr lang="fa-IR" sz="40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   بنابراین </a:t>
                </a:r>
                <a:endParaRPr lang="en-US" sz="4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613" y="2342237"/>
                <a:ext cx="4332790" cy="2951064"/>
              </a:xfrm>
              <a:prstGeom prst="rect">
                <a:avLst/>
              </a:prstGeom>
              <a:blipFill>
                <a:blip r:embed="rId5"/>
                <a:stretch>
                  <a:fillRect l="-5204" t="-3926" r="-5204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4267910" y="2232824"/>
            <a:ext cx="165132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AD=a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a=2r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72263" y="5300236"/>
                <a:ext cx="11114597" cy="1471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AG= a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a-IR" sz="32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a-IR" sz="3200" dirty="0">
                    <a:solidFill>
                      <a:schemeClr val="accent5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ارتفاع </a:t>
                </a:r>
                <a:r>
                  <a:rPr lang="en-US" sz="3200" dirty="0">
                    <a:solidFill>
                      <a:schemeClr val="accent5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hcp </a:t>
                </a:r>
                <a:r>
                  <a: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2 AG  = 2  .   a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= 2  . 2r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4</a:t>
                </a:r>
                <a:r>
                  <a: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𝑟</m:t>
                    </m:r>
                  </m:oMath>
                </a14:m>
                <a:r>
                  <a:rPr lang="en-US" sz="3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63" y="5300236"/>
                <a:ext cx="11114597" cy="1471172"/>
              </a:xfrm>
              <a:prstGeom prst="rect">
                <a:avLst/>
              </a:prstGeom>
              <a:blipFill>
                <a:blip r:embed="rId6"/>
                <a:stretch>
                  <a:fillRect l="-148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5691" y="1951"/>
            <a:ext cx="2124075" cy="2105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98532" y="-7593"/>
            <a:ext cx="3424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fa-IR" sz="36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محاسبه ارتفاع </a:t>
            </a:r>
            <a:r>
              <a:rPr lang="en-US" sz="36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hcp</a:t>
            </a:r>
            <a:r>
              <a:rPr lang="fa-IR" sz="4000" b="1" spc="-25" dirty="0">
                <a:solidFill>
                  <a:srgbClr val="5B9BD5"/>
                </a:solidFill>
                <a:latin typeface="Karla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850D25F-B1C2-4034-AC08-139075AE54CD}"/>
                  </a:ext>
                </a:extLst>
              </p:cNvPr>
              <p:cNvSpPr/>
              <p:nvPr/>
            </p:nvSpPr>
            <p:spPr>
              <a:xfrm>
                <a:off x="572263" y="3817768"/>
                <a:ext cx="2538927" cy="1392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AD=a</a:t>
                </a:r>
              </a:p>
              <a:p>
                <a:pPr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GD= a/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36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850D25F-B1C2-4034-AC08-139075AE54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63" y="3817768"/>
                <a:ext cx="2538927" cy="1392369"/>
              </a:xfrm>
              <a:prstGeom prst="rect">
                <a:avLst/>
              </a:prstGeom>
              <a:blipFill>
                <a:blip r:embed="rId8"/>
                <a:stretch>
                  <a:fillRect l="-7452" t="-5677" b="-15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AFC0825-F8A1-4824-A9C7-33A1A269DC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189" y="5135999"/>
            <a:ext cx="463574" cy="40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916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17442E-D646-49DD-BB57-BF45DCACD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075" y="-312234"/>
            <a:ext cx="9245257" cy="717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546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ABD469-244B-4FF8-B055-634F7B51A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18" y="3621024"/>
            <a:ext cx="2578325" cy="2546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A75C83-F03F-4BBD-B10B-A92F844E0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60" y="-582168"/>
            <a:ext cx="2578325" cy="25460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FE8441-71AA-4C82-B007-AB0972567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35" y="1552449"/>
            <a:ext cx="2578325" cy="25460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3BB307-D414-42FC-B625-D68D5F575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704" y="213360"/>
            <a:ext cx="2578325" cy="25460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203B01-CDF8-4D33-8E1B-09EC98BCB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660" y="4311904"/>
            <a:ext cx="2578325" cy="25460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96BE64-3557-4A96-A841-95AD0EE82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379" y="2583688"/>
            <a:ext cx="2578325" cy="254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0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91277" y="266355"/>
            <a:ext cx="43412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fa-IR" sz="4400" dirty="0">
                <a:solidFill>
                  <a:srgbClr val="FFC000"/>
                </a:solidFill>
                <a:latin typeface="Nazanin" panose="00000400000000000000" pitchFamily="2" charset="-78"/>
                <a:cs typeface="Nazanin" panose="00000400000000000000" pitchFamily="2" charset="-78"/>
              </a:rPr>
              <a:t>دانسیته یک جامد بلوری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4F77DF-AAA0-4477-91E0-D1DEA417C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2076795"/>
            <a:ext cx="10801350" cy="4514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47E9E8-C27D-4489-B713-F26D30440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1289367"/>
            <a:ext cx="24003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01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34" y="222827"/>
            <a:ext cx="8832912" cy="663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151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46" y="436292"/>
            <a:ext cx="8560107" cy="64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798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9601200" y="6400801"/>
            <a:ext cx="3674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 Rounded MT Bold" panose="020F0704030504030204" pitchFamily="34" charset="0"/>
              </a:rPr>
              <a:t>11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057401" y="3444875"/>
            <a:ext cx="26449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 Rounded MT Bold" panose="020F0704030504030204" pitchFamily="34" charset="0"/>
              </a:rPr>
              <a:t>Example:  Copper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977900"/>
            <a:ext cx="817880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286000" y="3749675"/>
            <a:ext cx="7596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 Rounded MT Bold" panose="020F0704030504030204" pitchFamily="34" charset="0"/>
              </a:rPr>
              <a:t>Data from Table inside front cover of Callister (see next slide):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557463" y="4114800"/>
            <a:ext cx="5803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 Rounded MT Bold" panose="020F0704030504030204" pitchFamily="34" charset="0"/>
              </a:rPr>
              <a:t>•  crystal structure = FCC:  </a:t>
            </a:r>
            <a:r>
              <a:rPr lang="en-US" altLang="en-US" sz="2000">
                <a:solidFill>
                  <a:srgbClr val="006600"/>
                </a:solidFill>
                <a:latin typeface="Arial Rounded MT Bold" panose="020F0704030504030204" pitchFamily="34" charset="0"/>
              </a:rPr>
              <a:t>4 atoms/unit cell</a:t>
            </a:r>
            <a:endParaRPr lang="en-US" altLang="en-US" sz="2000">
              <a:latin typeface="Arial Rounded MT Bold" panose="020F07040305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 Rounded MT Bold" panose="020F0704030504030204" pitchFamily="34" charset="0"/>
              </a:rPr>
              <a:t>•  atomic weight = </a:t>
            </a:r>
            <a:r>
              <a:rPr lang="en-US" altLang="en-US" sz="2000">
                <a:solidFill>
                  <a:srgbClr val="CC9900"/>
                </a:solidFill>
                <a:latin typeface="Arial Rounded MT Bold" panose="020F0704030504030204" pitchFamily="34" charset="0"/>
              </a:rPr>
              <a:t>63.55 g/mol</a:t>
            </a:r>
            <a:r>
              <a:rPr lang="en-US" altLang="en-US" sz="2000">
                <a:latin typeface="Arial Rounded MT Bold" panose="020F0704030504030204" pitchFamily="34" charset="0"/>
              </a:rPr>
              <a:t> (1 amu = 1 g/mol)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 Rounded MT Bold" panose="020F0704030504030204" pitchFamily="34" charset="0"/>
              </a:rPr>
              <a:t>•  atomic radius R = 0.128 nm   (1 nm = 10   cm)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7467601" y="4648201"/>
            <a:ext cx="396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 Rounded MT Bold" panose="020F0704030504030204" pitchFamily="34" charset="0"/>
              </a:rPr>
              <a:t>-7</a:t>
            </a: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4991100"/>
            <a:ext cx="65786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092700"/>
            <a:ext cx="381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753100"/>
            <a:ext cx="77724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410200"/>
            <a:ext cx="5943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00" name="Rectangle 1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THEORETICAL DENSITY, </a:t>
            </a:r>
            <a:r>
              <a:rPr lang="en-US" altLang="en-US">
                <a:latin typeface="Symbol" panose="05050102010706020507" pitchFamily="18" charset="2"/>
              </a:rPr>
              <a:t>r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2545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261" y="684167"/>
            <a:ext cx="7471537" cy="5589311"/>
          </a:xfrm>
          <a:prstGeom prst="rect">
            <a:avLst/>
          </a:prstGeom>
        </p:spPr>
      </p:pic>
      <p:pic>
        <p:nvPicPr>
          <p:cNvPr id="3" name="Picture 2" descr="https://i.stack.imgur.com/JHZpDm.png">
            <a:extLst>
              <a:ext uri="{FF2B5EF4-FFF2-40B4-BE49-F238E27FC236}">
                <a16:creationId xmlns:a16="http://schemas.microsoft.com/office/drawing/2014/main" id="{2CFCF46D-915B-412C-B726-2BE43D18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1687" y="1234541"/>
            <a:ext cx="3983373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354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54" y="245432"/>
            <a:ext cx="10745533" cy="635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500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45" y="500605"/>
            <a:ext cx="9718410" cy="58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879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" y="1257300"/>
            <a:ext cx="1023937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09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7" y="1376362"/>
            <a:ext cx="1002982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26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15" y="1"/>
            <a:ext cx="8922452" cy="670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93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004" y="1783827"/>
            <a:ext cx="5342515" cy="2498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30" y="1887397"/>
            <a:ext cx="4533377" cy="263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97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068" y="478382"/>
            <a:ext cx="115746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600" b="1" i="0" dirty="0">
                <a:solidFill>
                  <a:srgbClr val="000000"/>
                </a:solidFill>
                <a:effectLst/>
                <a:latin typeface="Zar" panose="00000400000000000000" pitchFamily="2" charset="-78"/>
                <a:cs typeface="Zar" panose="00000400000000000000" pitchFamily="2" charset="-78"/>
              </a:rPr>
              <a:t>بلورها: </a:t>
            </a:r>
            <a:r>
              <a:rPr lang="fa-IR" sz="3600" b="0" i="0" dirty="0">
                <a:solidFill>
                  <a:srgbClr val="000000"/>
                </a:solidFill>
                <a:effectLst/>
                <a:latin typeface="Nazanin" panose="00000400000000000000" pitchFamily="2" charset="-78"/>
                <a:cs typeface="Nazanin" panose="00000400000000000000" pitchFamily="2" charset="-78"/>
              </a:rPr>
              <a:t>جامدي را که شکل هندسي منظم و مشخصي داشته باشد بلور ميگويند</a:t>
            </a:r>
            <a:r>
              <a:rPr lang="fa-IR" sz="3600" dirty="0"/>
              <a:t> </a:t>
            </a:r>
            <a:br>
              <a:rPr lang="fa-IR" sz="3600" dirty="0"/>
            </a:br>
            <a:endParaRPr lang="fa-IR" sz="3600" dirty="0"/>
          </a:p>
          <a:p>
            <a:pPr algn="r" rtl="1"/>
            <a:r>
              <a:rPr lang="fa-IR" sz="3600" dirty="0"/>
              <a:t>سيستمي از نقاط که نشانگر مواضع ذرات و تکرار آنها در سه بعد فضا است را </a:t>
            </a:r>
            <a:r>
              <a:rPr lang="fa-IR" sz="3600" b="1" dirty="0"/>
              <a:t>شبکه بلوري </a:t>
            </a:r>
            <a:r>
              <a:rPr lang="fa-IR" sz="3600" dirty="0"/>
              <a:t>مينامند</a:t>
            </a:r>
          </a:p>
          <a:p>
            <a:pPr algn="r" rtl="1"/>
            <a:r>
              <a:rPr lang="fa-IR" sz="3600" b="1" dirty="0"/>
              <a:t>سلول واحد: </a:t>
            </a:r>
            <a:r>
              <a:rPr lang="fa-IR" sz="3600" dirty="0"/>
              <a:t>کوچکترين بخش از هرشبکه بلور است که از تکرار آن در سه بعد فضا کل بلور به دست </a:t>
            </a:r>
            <a:r>
              <a:rPr lang="fa-IR" sz="3600" dirty="0" smtClean="0"/>
              <a:t>مي آيد</a:t>
            </a:r>
            <a:r>
              <a:rPr lang="fa-IR" sz="3600" dirty="0"/>
              <a:t>. ابعاد سلول واحد را با </a:t>
            </a:r>
            <a:r>
              <a:rPr lang="en-US" sz="3600" dirty="0"/>
              <a:t>a, </a:t>
            </a:r>
            <a:r>
              <a:rPr lang="en-US" sz="3600" dirty="0" err="1"/>
              <a:t>b,c</a:t>
            </a:r>
            <a:r>
              <a:rPr lang="fa-IR" sz="3600" dirty="0"/>
              <a:t>و زوايا را با </a:t>
            </a:r>
            <a:r>
              <a:rPr lang="en-US" sz="3600" dirty="0"/>
              <a:t>g, , b a</a:t>
            </a:r>
            <a:r>
              <a:rPr lang="fa-IR" sz="3600" dirty="0"/>
              <a:t>نمايش ميدهند </a:t>
            </a:r>
            <a:br>
              <a:rPr lang="fa-IR" sz="3600" dirty="0"/>
            </a:br>
            <a:r>
              <a:rPr lang="fa-IR" sz="3600" dirty="0"/>
              <a:t> </a:t>
            </a:r>
            <a:r>
              <a:rPr lang="fa-IR" sz="3600" b="1" dirty="0"/>
              <a:t>عدد کوئورديناسيون در شبکه بلور: </a:t>
            </a:r>
            <a:r>
              <a:rPr lang="fa-IR" sz="3600" dirty="0"/>
              <a:t>به تعداد اتم ها یا( يونها با بار مخالف) با کمترين فاصله که در اطراف اتم یا يون مورد نظر قرارگرفته اند, عدد کوئورديناسيون ميگويند </a:t>
            </a:r>
            <a:br>
              <a:rPr lang="fa-IR" sz="3600" dirty="0"/>
            </a:br>
            <a:r>
              <a:rPr lang="fa-IR" sz="3600" dirty="0"/>
              <a:t/>
            </a:r>
            <a:br>
              <a:rPr lang="fa-IR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96296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0648" y="22373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sz="3600" b="1" dirty="0">
                <a:solidFill>
                  <a:schemeClr val="accent5"/>
                </a:solidFill>
                <a:latin typeface="Zar" panose="00000400000000000000" pitchFamily="2" charset="-78"/>
                <a:cs typeface="Zar" panose="00000400000000000000" pitchFamily="2" charset="-78"/>
              </a:rPr>
              <a:t>انباشتگي کره ها: </a:t>
            </a:r>
          </a:p>
          <a:p>
            <a:pPr algn="r" rtl="1"/>
            <a:r>
              <a:rPr lang="fa-IR" sz="3600" b="1" dirty="0">
                <a:solidFill>
                  <a:schemeClr val="accent6"/>
                </a:solidFill>
                <a:cs typeface="Zar" panose="00000400000000000000" pitchFamily="2" charset="-78"/>
              </a:rPr>
              <a:t>-انباشتگی فشرده</a:t>
            </a:r>
            <a:r>
              <a:rPr lang="en-US" sz="3600" b="1" dirty="0">
                <a:solidFill>
                  <a:schemeClr val="accent6"/>
                </a:solidFill>
                <a:cs typeface="Zar" panose="00000400000000000000" pitchFamily="2" charset="-78"/>
              </a:rPr>
              <a:t>Close- packed</a:t>
            </a:r>
            <a:r>
              <a:rPr lang="fa-IR" sz="3600" dirty="0">
                <a:solidFill>
                  <a:schemeClr val="accent6"/>
                </a:solidFill>
              </a:rPr>
              <a:t> </a:t>
            </a:r>
            <a:endParaRPr lang="fa-IR" sz="3600" b="1" dirty="0">
              <a:solidFill>
                <a:schemeClr val="accent6"/>
              </a:solidFill>
              <a:cs typeface="Zar" panose="00000400000000000000" pitchFamily="2" charset="-78"/>
            </a:endParaRPr>
          </a:p>
          <a:p>
            <a:pPr algn="r" rtl="1"/>
            <a:r>
              <a:rPr lang="fa-IR" sz="3600" b="1" dirty="0">
                <a:solidFill>
                  <a:srgbClr val="000000"/>
                </a:solidFill>
                <a:cs typeface="Zar" panose="00000400000000000000" pitchFamily="2" charset="-78"/>
              </a:rPr>
              <a:t>  </a:t>
            </a:r>
            <a:r>
              <a:rPr lang="fa-IR" sz="3600" b="1" dirty="0">
                <a:solidFill>
                  <a:schemeClr val="accent2"/>
                </a:solidFill>
                <a:cs typeface="Zar" panose="00000400000000000000" pitchFamily="2" charset="-78"/>
              </a:rPr>
              <a:t>-انباشتگی غیر فشرده</a:t>
            </a: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4491" y="2754551"/>
            <a:ext cx="1162215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3600" b="1" dirty="0">
                <a:solidFill>
                  <a:schemeClr val="accent6"/>
                </a:solidFill>
                <a:cs typeface="Zar" panose="00000400000000000000" pitchFamily="2" charset="-78"/>
              </a:rPr>
              <a:t>انباشتگی فشرده</a:t>
            </a:r>
            <a:r>
              <a:rPr lang="en-US" sz="3600" b="1" dirty="0">
                <a:solidFill>
                  <a:schemeClr val="accent6"/>
                </a:solidFill>
                <a:cs typeface="Zar" panose="00000400000000000000" pitchFamily="2" charset="-78"/>
              </a:rPr>
              <a:t>Close- packed</a:t>
            </a:r>
            <a:r>
              <a:rPr lang="fa-IR" sz="3600" dirty="0">
                <a:solidFill>
                  <a:schemeClr val="accent6"/>
                </a:solidFill>
              </a:rPr>
              <a:t> :</a:t>
            </a:r>
          </a:p>
          <a:p>
            <a:pPr algn="r" rtl="1"/>
            <a:r>
              <a:rPr lang="fa-IR" sz="2400" dirty="0">
                <a:solidFill>
                  <a:schemeClr val="accent6">
                    <a:lumMod val="75000"/>
                  </a:schemeClr>
                </a:solidFill>
              </a:rPr>
              <a:t>انباشتگی فشرده شش گوشه ای 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Hexagonal close- packed(hcp)</a:t>
            </a:r>
            <a:endParaRPr lang="fa-IR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r" rtl="1"/>
            <a:r>
              <a:rPr lang="fa-IR" sz="2400" dirty="0">
                <a:solidFill>
                  <a:schemeClr val="accent6">
                    <a:lumMod val="75000"/>
                  </a:schemeClr>
                </a:solidFill>
              </a:rPr>
              <a:t>انباشتگی فشرده مکعبی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Cubic close- packed(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ccp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)   </a:t>
            </a:r>
            <a:r>
              <a:rPr lang="fa-IR" sz="2400" dirty="0">
                <a:solidFill>
                  <a:schemeClr val="accent6">
                    <a:lumMod val="75000"/>
                  </a:schemeClr>
                </a:solidFill>
              </a:rPr>
              <a:t> یا مکعبی با وجوه مرکز پر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2400" dirty="0"/>
              <a:t>Face- centered Cub(</a:t>
            </a:r>
            <a:r>
              <a:rPr lang="en-US" sz="2400" dirty="0" err="1"/>
              <a:t>fcc</a:t>
            </a:r>
            <a:r>
              <a:rPr lang="en-US" sz="2400" dirty="0"/>
              <a:t>)</a:t>
            </a:r>
            <a:r>
              <a:rPr lang="fa-IR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8645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665</Words>
  <Application>Microsoft Office PowerPoint</Application>
  <PresentationFormat>Widescreen</PresentationFormat>
  <Paragraphs>108</Paragraphs>
  <Slides>56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Arial</vt:lpstr>
      <vt:lpstr>Arial Rounded MT Bold</vt:lpstr>
      <vt:lpstr>Calibri</vt:lpstr>
      <vt:lpstr>Calibri Light</vt:lpstr>
      <vt:lpstr>Cambria Math</vt:lpstr>
      <vt:lpstr>Karla</vt:lpstr>
      <vt:lpstr>Nazanin</vt:lpstr>
      <vt:lpstr>Symbol</vt:lpstr>
      <vt:lpstr>Times New Roman</vt:lpstr>
      <vt:lpstr>Zar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SIMPLE CUBIC STRUCTURE (SC)</vt:lpstr>
      <vt:lpstr>PowerPoint Presentation</vt:lpstr>
      <vt:lpstr>BODY CENTERED CUBIC STRUCTURE (BCC)</vt:lpstr>
      <vt:lpstr>PowerPoint Presentation</vt:lpstr>
      <vt:lpstr>FACE CENTERED CUBIC STRUCTURE (FCC)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ATOMIC PACKING FACTOR فاکتور انباشتگی( کسر انباشتگی)</vt:lpstr>
      <vt:lpstr>ATOMIC PACKING FACTOR:  BCC</vt:lpstr>
      <vt:lpstr>ATOMIC PACKING FACTOR:  FCC</vt:lpstr>
      <vt:lpstr>PowerPoint Presentation</vt:lpstr>
      <vt:lpstr>HEXAGONAL CLOSE-PACKED STRUCTURE (HCP)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THEORETICAL DENSITY, 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ab2613</cp:lastModifiedBy>
  <cp:revision>84</cp:revision>
  <dcterms:created xsi:type="dcterms:W3CDTF">2020-08-01T04:30:38Z</dcterms:created>
  <dcterms:modified xsi:type="dcterms:W3CDTF">2023-09-25T05:00:27Z</dcterms:modified>
</cp:coreProperties>
</file>