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4" r:id="rId6"/>
    <p:sldId id="266" r:id="rId7"/>
    <p:sldId id="267" r:id="rId8"/>
    <p:sldId id="268" r:id="rId9"/>
    <p:sldId id="270" r:id="rId10"/>
    <p:sldId id="271" r:id="rId11"/>
    <p:sldId id="272" r:id="rId12"/>
    <p:sldId id="273" r:id="rId13"/>
    <p:sldId id="275" r:id="rId14"/>
    <p:sldId id="274" r:id="rId15"/>
    <p:sldId id="27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30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DAD26-1CD9-4D70-A766-88D9958E2E3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5D34758-EE2E-4E25-8155-D5B7387519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3ED351B-D952-43BE-8499-39CF0861197A}"/>
              </a:ext>
            </a:extLst>
          </p:cNvPr>
          <p:cNvSpPr>
            <a:spLocks noGrp="1"/>
          </p:cNvSpPr>
          <p:nvPr>
            <p:ph type="dt" sz="half" idx="10"/>
          </p:nvPr>
        </p:nvSpPr>
        <p:spPr/>
        <p:txBody>
          <a:bodyPr/>
          <a:lstStyle/>
          <a:p>
            <a:fld id="{F7AF80D3-6E61-4560-BD82-D4CB23014ED0}" type="datetimeFigureOut">
              <a:rPr lang="en-US" smtClean="0"/>
              <a:t>12/26/2023</a:t>
            </a:fld>
            <a:endParaRPr lang="en-US"/>
          </a:p>
        </p:txBody>
      </p:sp>
      <p:sp>
        <p:nvSpPr>
          <p:cNvPr id="5" name="Footer Placeholder 4">
            <a:extLst>
              <a:ext uri="{FF2B5EF4-FFF2-40B4-BE49-F238E27FC236}">
                <a16:creationId xmlns:a16="http://schemas.microsoft.com/office/drawing/2014/main" id="{2000BCFA-D2A9-46C0-9D9D-8483EB8670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79A9D4-1963-46DF-8DE4-29AF55E0B889}"/>
              </a:ext>
            </a:extLst>
          </p:cNvPr>
          <p:cNvSpPr>
            <a:spLocks noGrp="1"/>
          </p:cNvSpPr>
          <p:nvPr>
            <p:ph type="sldNum" sz="quarter" idx="12"/>
          </p:nvPr>
        </p:nvSpPr>
        <p:spPr/>
        <p:txBody>
          <a:bodyPr/>
          <a:lstStyle/>
          <a:p>
            <a:fld id="{82898FD4-BE6E-4479-A1BB-8A692207CBB9}" type="slidenum">
              <a:rPr lang="en-US" smtClean="0"/>
              <a:t>‹#›</a:t>
            </a:fld>
            <a:endParaRPr lang="en-US"/>
          </a:p>
        </p:txBody>
      </p:sp>
    </p:spTree>
    <p:extLst>
      <p:ext uri="{BB962C8B-B14F-4D97-AF65-F5344CB8AC3E}">
        <p14:creationId xmlns:p14="http://schemas.microsoft.com/office/powerpoint/2010/main" val="3681661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B701B-9D6A-4303-82A4-242B0E87968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BE43635-A9FA-4E36-8FD3-3698D0DC853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A28514-FA39-4CDD-AD6B-B5FAC415D158}"/>
              </a:ext>
            </a:extLst>
          </p:cNvPr>
          <p:cNvSpPr>
            <a:spLocks noGrp="1"/>
          </p:cNvSpPr>
          <p:nvPr>
            <p:ph type="dt" sz="half" idx="10"/>
          </p:nvPr>
        </p:nvSpPr>
        <p:spPr/>
        <p:txBody>
          <a:bodyPr/>
          <a:lstStyle/>
          <a:p>
            <a:fld id="{F7AF80D3-6E61-4560-BD82-D4CB23014ED0}" type="datetimeFigureOut">
              <a:rPr lang="en-US" smtClean="0"/>
              <a:t>12/26/2023</a:t>
            </a:fld>
            <a:endParaRPr lang="en-US"/>
          </a:p>
        </p:txBody>
      </p:sp>
      <p:sp>
        <p:nvSpPr>
          <p:cNvPr id="5" name="Footer Placeholder 4">
            <a:extLst>
              <a:ext uri="{FF2B5EF4-FFF2-40B4-BE49-F238E27FC236}">
                <a16:creationId xmlns:a16="http://schemas.microsoft.com/office/drawing/2014/main" id="{8A0E16A1-FD03-44D2-8997-31D1FC6C7D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96A7A4-59AB-430C-A2B3-95D9DB0B8450}"/>
              </a:ext>
            </a:extLst>
          </p:cNvPr>
          <p:cNvSpPr>
            <a:spLocks noGrp="1"/>
          </p:cNvSpPr>
          <p:nvPr>
            <p:ph type="sldNum" sz="quarter" idx="12"/>
          </p:nvPr>
        </p:nvSpPr>
        <p:spPr/>
        <p:txBody>
          <a:bodyPr/>
          <a:lstStyle/>
          <a:p>
            <a:fld id="{82898FD4-BE6E-4479-A1BB-8A692207CBB9}" type="slidenum">
              <a:rPr lang="en-US" smtClean="0"/>
              <a:t>‹#›</a:t>
            </a:fld>
            <a:endParaRPr lang="en-US"/>
          </a:p>
        </p:txBody>
      </p:sp>
    </p:spTree>
    <p:extLst>
      <p:ext uri="{BB962C8B-B14F-4D97-AF65-F5344CB8AC3E}">
        <p14:creationId xmlns:p14="http://schemas.microsoft.com/office/powerpoint/2010/main" val="4259937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F38BD3-06BB-43B7-BCFB-17479667F8F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0D51F68-FD23-4A22-96F3-7CDBB101868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3B3771-860C-4824-A995-F7BE1994EC98}"/>
              </a:ext>
            </a:extLst>
          </p:cNvPr>
          <p:cNvSpPr>
            <a:spLocks noGrp="1"/>
          </p:cNvSpPr>
          <p:nvPr>
            <p:ph type="dt" sz="half" idx="10"/>
          </p:nvPr>
        </p:nvSpPr>
        <p:spPr/>
        <p:txBody>
          <a:bodyPr/>
          <a:lstStyle/>
          <a:p>
            <a:fld id="{F7AF80D3-6E61-4560-BD82-D4CB23014ED0}" type="datetimeFigureOut">
              <a:rPr lang="en-US" smtClean="0"/>
              <a:t>12/26/2023</a:t>
            </a:fld>
            <a:endParaRPr lang="en-US"/>
          </a:p>
        </p:txBody>
      </p:sp>
      <p:sp>
        <p:nvSpPr>
          <p:cNvPr id="5" name="Footer Placeholder 4">
            <a:extLst>
              <a:ext uri="{FF2B5EF4-FFF2-40B4-BE49-F238E27FC236}">
                <a16:creationId xmlns:a16="http://schemas.microsoft.com/office/drawing/2014/main" id="{ECEB8486-4535-4DCA-A9EC-3A247E85EB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F6D204-7A5B-4275-A43C-4519314C8DF6}"/>
              </a:ext>
            </a:extLst>
          </p:cNvPr>
          <p:cNvSpPr>
            <a:spLocks noGrp="1"/>
          </p:cNvSpPr>
          <p:nvPr>
            <p:ph type="sldNum" sz="quarter" idx="12"/>
          </p:nvPr>
        </p:nvSpPr>
        <p:spPr/>
        <p:txBody>
          <a:bodyPr/>
          <a:lstStyle/>
          <a:p>
            <a:fld id="{82898FD4-BE6E-4479-A1BB-8A692207CBB9}" type="slidenum">
              <a:rPr lang="en-US" smtClean="0"/>
              <a:t>‹#›</a:t>
            </a:fld>
            <a:endParaRPr lang="en-US"/>
          </a:p>
        </p:txBody>
      </p:sp>
    </p:spTree>
    <p:extLst>
      <p:ext uri="{BB962C8B-B14F-4D97-AF65-F5344CB8AC3E}">
        <p14:creationId xmlns:p14="http://schemas.microsoft.com/office/powerpoint/2010/main" val="1621183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BA3D0-C707-4338-BBE5-30FC5C0222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22E6B1-A90B-4BFA-9F2D-5634C98E350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0CB5C9-C42C-4AA8-AF4E-1F4C000CA623}"/>
              </a:ext>
            </a:extLst>
          </p:cNvPr>
          <p:cNvSpPr>
            <a:spLocks noGrp="1"/>
          </p:cNvSpPr>
          <p:nvPr>
            <p:ph type="dt" sz="half" idx="10"/>
          </p:nvPr>
        </p:nvSpPr>
        <p:spPr/>
        <p:txBody>
          <a:bodyPr/>
          <a:lstStyle/>
          <a:p>
            <a:fld id="{F7AF80D3-6E61-4560-BD82-D4CB23014ED0}" type="datetimeFigureOut">
              <a:rPr lang="en-US" smtClean="0"/>
              <a:t>12/26/2023</a:t>
            </a:fld>
            <a:endParaRPr lang="en-US"/>
          </a:p>
        </p:txBody>
      </p:sp>
      <p:sp>
        <p:nvSpPr>
          <p:cNvPr id="5" name="Footer Placeholder 4">
            <a:extLst>
              <a:ext uri="{FF2B5EF4-FFF2-40B4-BE49-F238E27FC236}">
                <a16:creationId xmlns:a16="http://schemas.microsoft.com/office/drawing/2014/main" id="{F1FC4D69-6BF6-4B9C-A37A-FE367850FE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C69FBC-8B6F-4E05-9DC3-11A91BA79A86}"/>
              </a:ext>
            </a:extLst>
          </p:cNvPr>
          <p:cNvSpPr>
            <a:spLocks noGrp="1"/>
          </p:cNvSpPr>
          <p:nvPr>
            <p:ph type="sldNum" sz="quarter" idx="12"/>
          </p:nvPr>
        </p:nvSpPr>
        <p:spPr/>
        <p:txBody>
          <a:bodyPr/>
          <a:lstStyle/>
          <a:p>
            <a:fld id="{82898FD4-BE6E-4479-A1BB-8A692207CBB9}" type="slidenum">
              <a:rPr lang="en-US" smtClean="0"/>
              <a:t>‹#›</a:t>
            </a:fld>
            <a:endParaRPr lang="en-US"/>
          </a:p>
        </p:txBody>
      </p:sp>
    </p:spTree>
    <p:extLst>
      <p:ext uri="{BB962C8B-B14F-4D97-AF65-F5344CB8AC3E}">
        <p14:creationId xmlns:p14="http://schemas.microsoft.com/office/powerpoint/2010/main" val="3887557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3659-B972-4B78-9DAF-AB320E091F2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2A60263-0E1E-4C45-B358-E52BFE0A67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9D1415-AA43-4B0A-9C40-67133C833AA9}"/>
              </a:ext>
            </a:extLst>
          </p:cNvPr>
          <p:cNvSpPr>
            <a:spLocks noGrp="1"/>
          </p:cNvSpPr>
          <p:nvPr>
            <p:ph type="dt" sz="half" idx="10"/>
          </p:nvPr>
        </p:nvSpPr>
        <p:spPr/>
        <p:txBody>
          <a:bodyPr/>
          <a:lstStyle/>
          <a:p>
            <a:fld id="{F7AF80D3-6E61-4560-BD82-D4CB23014ED0}" type="datetimeFigureOut">
              <a:rPr lang="en-US" smtClean="0"/>
              <a:t>12/26/2023</a:t>
            </a:fld>
            <a:endParaRPr lang="en-US"/>
          </a:p>
        </p:txBody>
      </p:sp>
      <p:sp>
        <p:nvSpPr>
          <p:cNvPr id="5" name="Footer Placeholder 4">
            <a:extLst>
              <a:ext uri="{FF2B5EF4-FFF2-40B4-BE49-F238E27FC236}">
                <a16:creationId xmlns:a16="http://schemas.microsoft.com/office/drawing/2014/main" id="{43EEB6BC-2E80-46AB-9260-7D261CFD38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B231D4-97B2-491C-84EA-B237F2EE3385}"/>
              </a:ext>
            </a:extLst>
          </p:cNvPr>
          <p:cNvSpPr>
            <a:spLocks noGrp="1"/>
          </p:cNvSpPr>
          <p:nvPr>
            <p:ph type="sldNum" sz="quarter" idx="12"/>
          </p:nvPr>
        </p:nvSpPr>
        <p:spPr/>
        <p:txBody>
          <a:bodyPr/>
          <a:lstStyle/>
          <a:p>
            <a:fld id="{82898FD4-BE6E-4479-A1BB-8A692207CBB9}" type="slidenum">
              <a:rPr lang="en-US" smtClean="0"/>
              <a:t>‹#›</a:t>
            </a:fld>
            <a:endParaRPr lang="en-US"/>
          </a:p>
        </p:txBody>
      </p:sp>
    </p:spTree>
    <p:extLst>
      <p:ext uri="{BB962C8B-B14F-4D97-AF65-F5344CB8AC3E}">
        <p14:creationId xmlns:p14="http://schemas.microsoft.com/office/powerpoint/2010/main" val="2659992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61853-BFE0-46A5-8837-F017F8B422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DC9008-C9C8-4DA5-9346-9E87C98EB65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2E7AED9-9DD5-47C1-A9AF-1CD3318F185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309AD3F-A9EB-4C76-8E66-1016904244D4}"/>
              </a:ext>
            </a:extLst>
          </p:cNvPr>
          <p:cNvSpPr>
            <a:spLocks noGrp="1"/>
          </p:cNvSpPr>
          <p:nvPr>
            <p:ph type="dt" sz="half" idx="10"/>
          </p:nvPr>
        </p:nvSpPr>
        <p:spPr/>
        <p:txBody>
          <a:bodyPr/>
          <a:lstStyle/>
          <a:p>
            <a:fld id="{F7AF80D3-6E61-4560-BD82-D4CB23014ED0}" type="datetimeFigureOut">
              <a:rPr lang="en-US" smtClean="0"/>
              <a:t>12/26/2023</a:t>
            </a:fld>
            <a:endParaRPr lang="en-US"/>
          </a:p>
        </p:txBody>
      </p:sp>
      <p:sp>
        <p:nvSpPr>
          <p:cNvPr id="6" name="Footer Placeholder 5">
            <a:extLst>
              <a:ext uri="{FF2B5EF4-FFF2-40B4-BE49-F238E27FC236}">
                <a16:creationId xmlns:a16="http://schemas.microsoft.com/office/drawing/2014/main" id="{00FA8BB1-6827-4A0B-8CD0-AB4FF531FA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EC8864-67BF-4E7E-AA46-A7DCD9E90014}"/>
              </a:ext>
            </a:extLst>
          </p:cNvPr>
          <p:cNvSpPr>
            <a:spLocks noGrp="1"/>
          </p:cNvSpPr>
          <p:nvPr>
            <p:ph type="sldNum" sz="quarter" idx="12"/>
          </p:nvPr>
        </p:nvSpPr>
        <p:spPr/>
        <p:txBody>
          <a:bodyPr/>
          <a:lstStyle/>
          <a:p>
            <a:fld id="{82898FD4-BE6E-4479-A1BB-8A692207CBB9}" type="slidenum">
              <a:rPr lang="en-US" smtClean="0"/>
              <a:t>‹#›</a:t>
            </a:fld>
            <a:endParaRPr lang="en-US"/>
          </a:p>
        </p:txBody>
      </p:sp>
    </p:spTree>
    <p:extLst>
      <p:ext uri="{BB962C8B-B14F-4D97-AF65-F5344CB8AC3E}">
        <p14:creationId xmlns:p14="http://schemas.microsoft.com/office/powerpoint/2010/main" val="3052343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58B64-7340-4FD7-B251-7A9E4B11E52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281FB1-9638-4689-99F1-37E08FACD1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8101460-68EA-4AF5-BDFE-33E284AEF8F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E4D2089-8AD6-43F8-A826-8F33500F86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31375D6-9D9F-4DCF-8634-40CCB81E27C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B48789C-3ACB-485A-A5F9-FECEA4750A6C}"/>
              </a:ext>
            </a:extLst>
          </p:cNvPr>
          <p:cNvSpPr>
            <a:spLocks noGrp="1"/>
          </p:cNvSpPr>
          <p:nvPr>
            <p:ph type="dt" sz="half" idx="10"/>
          </p:nvPr>
        </p:nvSpPr>
        <p:spPr/>
        <p:txBody>
          <a:bodyPr/>
          <a:lstStyle/>
          <a:p>
            <a:fld id="{F7AF80D3-6E61-4560-BD82-D4CB23014ED0}" type="datetimeFigureOut">
              <a:rPr lang="en-US" smtClean="0"/>
              <a:t>12/26/2023</a:t>
            </a:fld>
            <a:endParaRPr lang="en-US"/>
          </a:p>
        </p:txBody>
      </p:sp>
      <p:sp>
        <p:nvSpPr>
          <p:cNvPr id="8" name="Footer Placeholder 7">
            <a:extLst>
              <a:ext uri="{FF2B5EF4-FFF2-40B4-BE49-F238E27FC236}">
                <a16:creationId xmlns:a16="http://schemas.microsoft.com/office/drawing/2014/main" id="{FE29CD32-5C74-4E3C-BA36-F36F62229BA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A1870C6-CCAD-4F2C-A26A-B82F1D9FD55D}"/>
              </a:ext>
            </a:extLst>
          </p:cNvPr>
          <p:cNvSpPr>
            <a:spLocks noGrp="1"/>
          </p:cNvSpPr>
          <p:nvPr>
            <p:ph type="sldNum" sz="quarter" idx="12"/>
          </p:nvPr>
        </p:nvSpPr>
        <p:spPr/>
        <p:txBody>
          <a:bodyPr/>
          <a:lstStyle/>
          <a:p>
            <a:fld id="{82898FD4-BE6E-4479-A1BB-8A692207CBB9}" type="slidenum">
              <a:rPr lang="en-US" smtClean="0"/>
              <a:t>‹#›</a:t>
            </a:fld>
            <a:endParaRPr lang="en-US"/>
          </a:p>
        </p:txBody>
      </p:sp>
    </p:spTree>
    <p:extLst>
      <p:ext uri="{BB962C8B-B14F-4D97-AF65-F5344CB8AC3E}">
        <p14:creationId xmlns:p14="http://schemas.microsoft.com/office/powerpoint/2010/main" val="885894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42D8A-EB16-46D3-AF5A-6FC91C5AC7C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B6FE14A-A196-4C6E-A38F-B7BEDB62489E}"/>
              </a:ext>
            </a:extLst>
          </p:cNvPr>
          <p:cNvSpPr>
            <a:spLocks noGrp="1"/>
          </p:cNvSpPr>
          <p:nvPr>
            <p:ph type="dt" sz="half" idx="10"/>
          </p:nvPr>
        </p:nvSpPr>
        <p:spPr/>
        <p:txBody>
          <a:bodyPr/>
          <a:lstStyle/>
          <a:p>
            <a:fld id="{F7AF80D3-6E61-4560-BD82-D4CB23014ED0}" type="datetimeFigureOut">
              <a:rPr lang="en-US" smtClean="0"/>
              <a:t>12/26/2023</a:t>
            </a:fld>
            <a:endParaRPr lang="en-US"/>
          </a:p>
        </p:txBody>
      </p:sp>
      <p:sp>
        <p:nvSpPr>
          <p:cNvPr id="4" name="Footer Placeholder 3">
            <a:extLst>
              <a:ext uri="{FF2B5EF4-FFF2-40B4-BE49-F238E27FC236}">
                <a16:creationId xmlns:a16="http://schemas.microsoft.com/office/drawing/2014/main" id="{3D40CA43-9D6D-4FC0-A338-92236F58AFB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993CD7D-8E7F-4EBD-A1F9-B3B8FF5449DC}"/>
              </a:ext>
            </a:extLst>
          </p:cNvPr>
          <p:cNvSpPr>
            <a:spLocks noGrp="1"/>
          </p:cNvSpPr>
          <p:nvPr>
            <p:ph type="sldNum" sz="quarter" idx="12"/>
          </p:nvPr>
        </p:nvSpPr>
        <p:spPr/>
        <p:txBody>
          <a:bodyPr/>
          <a:lstStyle/>
          <a:p>
            <a:fld id="{82898FD4-BE6E-4479-A1BB-8A692207CBB9}" type="slidenum">
              <a:rPr lang="en-US" smtClean="0"/>
              <a:t>‹#›</a:t>
            </a:fld>
            <a:endParaRPr lang="en-US"/>
          </a:p>
        </p:txBody>
      </p:sp>
    </p:spTree>
    <p:extLst>
      <p:ext uri="{BB962C8B-B14F-4D97-AF65-F5344CB8AC3E}">
        <p14:creationId xmlns:p14="http://schemas.microsoft.com/office/powerpoint/2010/main" val="1447208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4A277F-2962-4691-8A2D-FE39892F41FB}"/>
              </a:ext>
            </a:extLst>
          </p:cNvPr>
          <p:cNvSpPr>
            <a:spLocks noGrp="1"/>
          </p:cNvSpPr>
          <p:nvPr>
            <p:ph type="dt" sz="half" idx="10"/>
          </p:nvPr>
        </p:nvSpPr>
        <p:spPr/>
        <p:txBody>
          <a:bodyPr/>
          <a:lstStyle/>
          <a:p>
            <a:fld id="{F7AF80D3-6E61-4560-BD82-D4CB23014ED0}" type="datetimeFigureOut">
              <a:rPr lang="en-US" smtClean="0"/>
              <a:t>12/26/2023</a:t>
            </a:fld>
            <a:endParaRPr lang="en-US"/>
          </a:p>
        </p:txBody>
      </p:sp>
      <p:sp>
        <p:nvSpPr>
          <p:cNvPr id="3" name="Footer Placeholder 2">
            <a:extLst>
              <a:ext uri="{FF2B5EF4-FFF2-40B4-BE49-F238E27FC236}">
                <a16:creationId xmlns:a16="http://schemas.microsoft.com/office/drawing/2014/main" id="{5E6F1F91-E704-43C2-836C-6BCCD5FA84C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B153027-7DB4-4965-AA3C-C7221B36A25B}"/>
              </a:ext>
            </a:extLst>
          </p:cNvPr>
          <p:cNvSpPr>
            <a:spLocks noGrp="1"/>
          </p:cNvSpPr>
          <p:nvPr>
            <p:ph type="sldNum" sz="quarter" idx="12"/>
          </p:nvPr>
        </p:nvSpPr>
        <p:spPr/>
        <p:txBody>
          <a:bodyPr/>
          <a:lstStyle/>
          <a:p>
            <a:fld id="{82898FD4-BE6E-4479-A1BB-8A692207CBB9}" type="slidenum">
              <a:rPr lang="en-US" smtClean="0"/>
              <a:t>‹#›</a:t>
            </a:fld>
            <a:endParaRPr lang="en-US"/>
          </a:p>
        </p:txBody>
      </p:sp>
    </p:spTree>
    <p:extLst>
      <p:ext uri="{BB962C8B-B14F-4D97-AF65-F5344CB8AC3E}">
        <p14:creationId xmlns:p14="http://schemas.microsoft.com/office/powerpoint/2010/main" val="3610948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63C0B-9AD4-4642-9855-D03421480A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153A90-E8EE-4D7F-9186-35010B3C25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2B3A546-8213-4B22-BF36-27281A6F7E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129F85-1B72-4F68-A411-2D6249C6A57B}"/>
              </a:ext>
            </a:extLst>
          </p:cNvPr>
          <p:cNvSpPr>
            <a:spLocks noGrp="1"/>
          </p:cNvSpPr>
          <p:nvPr>
            <p:ph type="dt" sz="half" idx="10"/>
          </p:nvPr>
        </p:nvSpPr>
        <p:spPr/>
        <p:txBody>
          <a:bodyPr/>
          <a:lstStyle/>
          <a:p>
            <a:fld id="{F7AF80D3-6E61-4560-BD82-D4CB23014ED0}" type="datetimeFigureOut">
              <a:rPr lang="en-US" smtClean="0"/>
              <a:t>12/26/2023</a:t>
            </a:fld>
            <a:endParaRPr lang="en-US"/>
          </a:p>
        </p:txBody>
      </p:sp>
      <p:sp>
        <p:nvSpPr>
          <p:cNvPr id="6" name="Footer Placeholder 5">
            <a:extLst>
              <a:ext uri="{FF2B5EF4-FFF2-40B4-BE49-F238E27FC236}">
                <a16:creationId xmlns:a16="http://schemas.microsoft.com/office/drawing/2014/main" id="{7E8AD6DE-C6C1-4A12-A35A-A544F78E1B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5F08FA-F8BB-4254-98F1-94E4897C001E}"/>
              </a:ext>
            </a:extLst>
          </p:cNvPr>
          <p:cNvSpPr>
            <a:spLocks noGrp="1"/>
          </p:cNvSpPr>
          <p:nvPr>
            <p:ph type="sldNum" sz="quarter" idx="12"/>
          </p:nvPr>
        </p:nvSpPr>
        <p:spPr/>
        <p:txBody>
          <a:bodyPr/>
          <a:lstStyle/>
          <a:p>
            <a:fld id="{82898FD4-BE6E-4479-A1BB-8A692207CBB9}" type="slidenum">
              <a:rPr lang="en-US" smtClean="0"/>
              <a:t>‹#›</a:t>
            </a:fld>
            <a:endParaRPr lang="en-US"/>
          </a:p>
        </p:txBody>
      </p:sp>
    </p:spTree>
    <p:extLst>
      <p:ext uri="{BB962C8B-B14F-4D97-AF65-F5344CB8AC3E}">
        <p14:creationId xmlns:p14="http://schemas.microsoft.com/office/powerpoint/2010/main" val="1790695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C069C-4FA9-48DB-B958-7B19ED575D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FFE466B-BB1A-4102-AB0D-4CDEA918AF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B2EE72C-ED78-429D-9DEE-764EB6F468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F9B09E-613A-4116-AED0-B03B3834352C}"/>
              </a:ext>
            </a:extLst>
          </p:cNvPr>
          <p:cNvSpPr>
            <a:spLocks noGrp="1"/>
          </p:cNvSpPr>
          <p:nvPr>
            <p:ph type="dt" sz="half" idx="10"/>
          </p:nvPr>
        </p:nvSpPr>
        <p:spPr/>
        <p:txBody>
          <a:bodyPr/>
          <a:lstStyle/>
          <a:p>
            <a:fld id="{F7AF80D3-6E61-4560-BD82-D4CB23014ED0}" type="datetimeFigureOut">
              <a:rPr lang="en-US" smtClean="0"/>
              <a:t>12/26/2023</a:t>
            </a:fld>
            <a:endParaRPr lang="en-US"/>
          </a:p>
        </p:txBody>
      </p:sp>
      <p:sp>
        <p:nvSpPr>
          <p:cNvPr id="6" name="Footer Placeholder 5">
            <a:extLst>
              <a:ext uri="{FF2B5EF4-FFF2-40B4-BE49-F238E27FC236}">
                <a16:creationId xmlns:a16="http://schemas.microsoft.com/office/drawing/2014/main" id="{84509630-AC72-4302-B911-33D0F409EE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F5FF7F-CC81-40C8-95AE-BB6082DD6B26}"/>
              </a:ext>
            </a:extLst>
          </p:cNvPr>
          <p:cNvSpPr>
            <a:spLocks noGrp="1"/>
          </p:cNvSpPr>
          <p:nvPr>
            <p:ph type="sldNum" sz="quarter" idx="12"/>
          </p:nvPr>
        </p:nvSpPr>
        <p:spPr/>
        <p:txBody>
          <a:bodyPr/>
          <a:lstStyle/>
          <a:p>
            <a:fld id="{82898FD4-BE6E-4479-A1BB-8A692207CBB9}" type="slidenum">
              <a:rPr lang="en-US" smtClean="0"/>
              <a:t>‹#›</a:t>
            </a:fld>
            <a:endParaRPr lang="en-US"/>
          </a:p>
        </p:txBody>
      </p:sp>
    </p:spTree>
    <p:extLst>
      <p:ext uri="{BB962C8B-B14F-4D97-AF65-F5344CB8AC3E}">
        <p14:creationId xmlns:p14="http://schemas.microsoft.com/office/powerpoint/2010/main" val="890955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FA7B7A-C2BE-4321-A271-AAEC8F71CA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F6265D-5407-4821-992B-B67BADBB74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61A7C3-E5A0-4F8F-9652-374A93C991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AF80D3-6E61-4560-BD82-D4CB23014ED0}" type="datetimeFigureOut">
              <a:rPr lang="en-US" smtClean="0"/>
              <a:t>12/26/2023</a:t>
            </a:fld>
            <a:endParaRPr lang="en-US"/>
          </a:p>
        </p:txBody>
      </p:sp>
      <p:sp>
        <p:nvSpPr>
          <p:cNvPr id="5" name="Footer Placeholder 4">
            <a:extLst>
              <a:ext uri="{FF2B5EF4-FFF2-40B4-BE49-F238E27FC236}">
                <a16:creationId xmlns:a16="http://schemas.microsoft.com/office/drawing/2014/main" id="{37252EAE-1991-486C-9952-5AD5FC1928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062D46D-39C5-495A-94FC-CD70F31DB5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898FD4-BE6E-4479-A1BB-8A692207CBB9}" type="slidenum">
              <a:rPr lang="en-US" smtClean="0"/>
              <a:t>‹#›</a:t>
            </a:fld>
            <a:endParaRPr lang="en-US"/>
          </a:p>
        </p:txBody>
      </p:sp>
    </p:spTree>
    <p:extLst>
      <p:ext uri="{BB962C8B-B14F-4D97-AF65-F5344CB8AC3E}">
        <p14:creationId xmlns:p14="http://schemas.microsoft.com/office/powerpoint/2010/main" val="21555279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75077B5-DFB0-41E6-B162-B96C0A0E5445}"/>
              </a:ext>
            </a:extLst>
          </p:cNvPr>
          <p:cNvSpPr txBox="1"/>
          <p:nvPr/>
        </p:nvSpPr>
        <p:spPr>
          <a:xfrm>
            <a:off x="209551" y="325424"/>
            <a:ext cx="11772898" cy="6438044"/>
          </a:xfrm>
          <a:prstGeom prst="rect">
            <a:avLst/>
          </a:prstGeom>
          <a:noFill/>
        </p:spPr>
        <p:txBody>
          <a:bodyPr wrap="square">
            <a:spAutoFit/>
          </a:bodyPr>
          <a:lstStyle/>
          <a:p>
            <a:pPr algn="r" rtl="1">
              <a:lnSpc>
                <a:spcPct val="107000"/>
              </a:lnSpc>
              <a:spcAft>
                <a:spcPts val="800"/>
              </a:spcAft>
            </a:pPr>
            <a:r>
              <a:rPr lang="fa-IR" sz="3200" b="1" dirty="0">
                <a:solidFill>
                  <a:schemeClr val="accent4">
                    <a:lumMod val="75000"/>
                  </a:schemeClr>
                </a:solidFill>
                <a:effectLst/>
                <a:latin typeface="Calibri" panose="020F0502020204030204" pitchFamily="34" charset="0"/>
                <a:ea typeface="Calibri" panose="020F0502020204030204" pitchFamily="34" charset="0"/>
                <a:cs typeface="Arial" panose="020B0604020202020204" pitchFamily="34" charset="0"/>
              </a:rPr>
              <a:t>الکترونگاتیویته پائولینگ</a:t>
            </a:r>
          </a:p>
          <a:p>
            <a:pPr algn="r" rtl="1">
              <a:lnSpc>
                <a:spcPct val="107000"/>
              </a:lnSpc>
              <a:spcAft>
                <a:spcPts val="800"/>
              </a:spcAft>
            </a:pPr>
            <a:r>
              <a:rPr lang="fa-IR" sz="3200" dirty="0">
                <a:effectLst/>
                <a:latin typeface="Calibri" panose="020F0502020204030204" pitchFamily="34" charset="0"/>
                <a:ea typeface="Calibri" panose="020F0502020204030204" pitchFamily="34" charset="0"/>
                <a:cs typeface="Arial" panose="020B0604020202020204" pitchFamily="34" charset="0"/>
              </a:rPr>
              <a:t>انرژی پیوندی در یک ترکیب </a:t>
            </a:r>
            <a:r>
              <a:rPr lang="en-US" sz="3200" dirty="0">
                <a:effectLst/>
                <a:latin typeface="Calibri" panose="020F0502020204030204" pitchFamily="34" charset="0"/>
                <a:ea typeface="Calibri" panose="020F0502020204030204" pitchFamily="34" charset="0"/>
                <a:cs typeface="Arial" panose="020B0604020202020204" pitchFamily="34" charset="0"/>
              </a:rPr>
              <a:t>AB</a:t>
            </a:r>
            <a:r>
              <a:rPr lang="fa-IR" sz="3200" dirty="0">
                <a:effectLst/>
                <a:latin typeface="Calibri" panose="020F0502020204030204" pitchFamily="34" charset="0"/>
                <a:ea typeface="Calibri" panose="020F0502020204030204" pitchFamily="34" charset="0"/>
                <a:cs typeface="Arial" panose="020B0604020202020204" pitchFamily="34" charset="0"/>
              </a:rPr>
              <a:t> از انرژی پیوند ی در </a:t>
            </a:r>
            <a:r>
              <a:rPr lang="en-US" sz="3200" dirty="0">
                <a:effectLst/>
                <a:latin typeface="Calibri" panose="020F0502020204030204" pitchFamily="34" charset="0"/>
                <a:ea typeface="Calibri" panose="020F0502020204030204" pitchFamily="34" charset="0"/>
                <a:cs typeface="Arial" panose="020B0604020202020204" pitchFamily="34" charset="0"/>
              </a:rPr>
              <a:t> A</a:t>
            </a:r>
            <a:r>
              <a:rPr lang="en-US" sz="3200" baseline="-25000" dirty="0">
                <a:effectLst/>
                <a:latin typeface="Calibri" panose="020F0502020204030204" pitchFamily="34" charset="0"/>
                <a:ea typeface="Calibri" panose="020F0502020204030204" pitchFamily="34" charset="0"/>
                <a:cs typeface="Arial" panose="020B0604020202020204" pitchFamily="34" charset="0"/>
              </a:rPr>
              <a:t>2</a:t>
            </a:r>
            <a:r>
              <a:rPr lang="fa-IR" sz="3200" dirty="0">
                <a:effectLst/>
                <a:latin typeface="Calibri" panose="020F0502020204030204" pitchFamily="34" charset="0"/>
                <a:ea typeface="Calibri" panose="020F0502020204030204" pitchFamily="34" charset="0"/>
                <a:cs typeface="Arial" panose="020B0604020202020204" pitchFamily="34" charset="0"/>
              </a:rPr>
              <a:t> </a:t>
            </a:r>
            <a:r>
              <a:rPr lang="en-US" sz="3200" dirty="0">
                <a:effectLst/>
                <a:latin typeface="Calibri" panose="020F0502020204030204" pitchFamily="34" charset="0"/>
                <a:ea typeface="Calibri" panose="020F0502020204030204" pitchFamily="34" charset="0"/>
                <a:cs typeface="Arial" panose="020B0604020202020204" pitchFamily="34" charset="0"/>
              </a:rPr>
              <a:t>(A-A)</a:t>
            </a:r>
            <a:r>
              <a:rPr lang="fa-IR" sz="3200" dirty="0">
                <a:effectLst/>
                <a:latin typeface="Calibri" panose="020F0502020204030204" pitchFamily="34" charset="0"/>
                <a:ea typeface="Calibri" panose="020F0502020204030204" pitchFamily="34" charset="0"/>
                <a:cs typeface="Arial" panose="020B0604020202020204" pitchFamily="34" charset="0"/>
              </a:rPr>
              <a:t> و </a:t>
            </a:r>
            <a:r>
              <a:rPr lang="en-US" sz="3200" dirty="0">
                <a:effectLst/>
                <a:latin typeface="Calibri" panose="020F0502020204030204" pitchFamily="34" charset="0"/>
                <a:ea typeface="Calibri" panose="020F0502020204030204" pitchFamily="34" charset="0"/>
                <a:cs typeface="Arial" panose="020B0604020202020204" pitchFamily="34" charset="0"/>
              </a:rPr>
              <a:t>B</a:t>
            </a:r>
            <a:r>
              <a:rPr lang="en-US" sz="3200" baseline="-25000" dirty="0">
                <a:effectLst/>
                <a:latin typeface="Calibri" panose="020F0502020204030204" pitchFamily="34" charset="0"/>
                <a:ea typeface="Calibri" panose="020F0502020204030204" pitchFamily="34" charset="0"/>
                <a:cs typeface="Arial" panose="020B0604020202020204" pitchFamily="34" charset="0"/>
              </a:rPr>
              <a:t>2</a:t>
            </a:r>
            <a:r>
              <a:rPr lang="fa-IR" sz="3200" dirty="0">
                <a:effectLst/>
                <a:latin typeface="Calibri" panose="020F0502020204030204" pitchFamily="34" charset="0"/>
                <a:ea typeface="Calibri" panose="020F0502020204030204" pitchFamily="34" charset="0"/>
                <a:cs typeface="Arial" panose="020B0604020202020204" pitchFamily="34" charset="0"/>
              </a:rPr>
              <a:t>  </a:t>
            </a:r>
            <a:r>
              <a:rPr lang="en-US" sz="3200" dirty="0">
                <a:effectLst/>
                <a:latin typeface="Calibri" panose="020F0502020204030204" pitchFamily="34" charset="0"/>
                <a:ea typeface="Calibri" panose="020F0502020204030204" pitchFamily="34" charset="0"/>
                <a:cs typeface="Arial" panose="020B0604020202020204" pitchFamily="34" charset="0"/>
              </a:rPr>
              <a:t> (B_B)</a:t>
            </a:r>
            <a:r>
              <a:rPr lang="fa-IR" sz="3200" dirty="0">
                <a:effectLst/>
                <a:latin typeface="Calibri" panose="020F0502020204030204" pitchFamily="34" charset="0"/>
                <a:ea typeface="Calibri" panose="020F0502020204030204" pitchFamily="34" charset="0"/>
                <a:cs typeface="Arial" panose="020B0604020202020204" pitchFamily="34" charset="0"/>
              </a:rPr>
              <a:t>بیشتر است. </a:t>
            </a:r>
            <a:endParaRPr lang="en-US" sz="4000" dirty="0">
              <a:effectLst/>
              <a:latin typeface="Calibri" panose="020F0502020204030204" pitchFamily="34" charset="0"/>
              <a:ea typeface="Calibri" panose="020F0502020204030204" pitchFamily="34" charset="0"/>
              <a:cs typeface="Arial" panose="020B0604020202020204" pitchFamily="34" charset="0"/>
            </a:endParaRPr>
          </a:p>
          <a:p>
            <a:pPr algn="l">
              <a:lnSpc>
                <a:spcPct val="107000"/>
              </a:lnSpc>
              <a:spcAft>
                <a:spcPts val="800"/>
              </a:spcAft>
            </a:pPr>
            <a:r>
              <a:rPr lang="fa-IR" sz="4000" dirty="0">
                <a:effectLst/>
                <a:latin typeface="Calibri" panose="020F0502020204030204" pitchFamily="34" charset="0"/>
                <a:ea typeface="Calibri" panose="020F0502020204030204" pitchFamily="34" charset="0"/>
                <a:cs typeface="Arial" panose="020B0604020202020204" pitchFamily="34" charset="0"/>
              </a:rPr>
              <a:t> </a:t>
            </a:r>
            <a:r>
              <a:rPr lang="en-US" sz="4000" dirty="0">
                <a:effectLst/>
                <a:latin typeface="Calibri" panose="020F0502020204030204" pitchFamily="34" charset="0"/>
                <a:ea typeface="Calibri" panose="020F0502020204030204" pitchFamily="34" charset="0"/>
                <a:cs typeface="Arial" panose="020B0604020202020204" pitchFamily="34" charset="0"/>
              </a:rPr>
              <a:t>E</a:t>
            </a:r>
            <a:r>
              <a:rPr lang="en-US" sz="4000" baseline="-25000" dirty="0">
                <a:effectLst/>
                <a:latin typeface="Calibri" panose="020F0502020204030204" pitchFamily="34" charset="0"/>
                <a:ea typeface="Calibri" panose="020F0502020204030204" pitchFamily="34" charset="0"/>
                <a:cs typeface="Arial" panose="020B0604020202020204" pitchFamily="34" charset="0"/>
              </a:rPr>
              <a:t>(A-B)</a:t>
            </a:r>
            <a:r>
              <a:rPr lang="en-US" sz="4000" dirty="0">
                <a:effectLst/>
                <a:latin typeface="Calibri" panose="020F0502020204030204" pitchFamily="34" charset="0"/>
                <a:ea typeface="Calibri" panose="020F0502020204030204" pitchFamily="34" charset="0"/>
                <a:cs typeface="Arial" panose="020B0604020202020204" pitchFamily="34" charset="0"/>
              </a:rPr>
              <a:t> </a:t>
            </a:r>
            <a:r>
              <a:rPr lang="en-US" sz="4000" dirty="0">
                <a:effectLst/>
                <a:latin typeface="Calibri" panose="020F0502020204030204" pitchFamily="34" charset="0"/>
                <a:ea typeface="Calibri" panose="020F0502020204030204" pitchFamily="34" charset="0"/>
                <a:cs typeface="Calibri" panose="020F0502020204030204" pitchFamily="34" charset="0"/>
              </a:rPr>
              <a:t>&gt;</a:t>
            </a:r>
            <a:r>
              <a:rPr lang="en-US" sz="4000" dirty="0">
                <a:effectLst/>
                <a:latin typeface="Calibri" panose="020F0502020204030204" pitchFamily="34" charset="0"/>
                <a:ea typeface="Calibri" panose="020F0502020204030204" pitchFamily="34" charset="0"/>
                <a:cs typeface="Arial" panose="020B0604020202020204" pitchFamily="34" charset="0"/>
              </a:rPr>
              <a:t>E</a:t>
            </a:r>
            <a:r>
              <a:rPr lang="en-US" sz="4000" baseline="-25000" dirty="0">
                <a:effectLst/>
                <a:latin typeface="Calibri" panose="020F0502020204030204" pitchFamily="34" charset="0"/>
                <a:ea typeface="Calibri" panose="020F0502020204030204" pitchFamily="34" charset="0"/>
                <a:cs typeface="Arial" panose="020B0604020202020204" pitchFamily="34" charset="0"/>
              </a:rPr>
              <a:t>(A-A)</a:t>
            </a:r>
            <a:r>
              <a:rPr lang="en-US" sz="4000" dirty="0">
                <a:effectLst/>
                <a:latin typeface="Calibri" panose="020F0502020204030204" pitchFamily="34" charset="0"/>
                <a:ea typeface="Calibri" panose="020F0502020204030204" pitchFamily="34" charset="0"/>
                <a:cs typeface="Arial" panose="020B0604020202020204" pitchFamily="34" charset="0"/>
              </a:rPr>
              <a:t>  </a:t>
            </a:r>
            <a:r>
              <a:rPr lang="fa-IR" sz="4000" dirty="0">
                <a:effectLst/>
                <a:latin typeface="Calibri" panose="020F0502020204030204" pitchFamily="34" charset="0"/>
                <a:ea typeface="Calibri" panose="020F0502020204030204" pitchFamily="34" charset="0"/>
                <a:cs typeface="Arial" panose="020B0604020202020204" pitchFamily="34" charset="0"/>
              </a:rPr>
              <a:t>و  </a:t>
            </a:r>
            <a:r>
              <a:rPr lang="en-US" sz="4000" dirty="0">
                <a:effectLst/>
                <a:latin typeface="Calibri" panose="020F0502020204030204" pitchFamily="34" charset="0"/>
                <a:ea typeface="Calibri" panose="020F0502020204030204" pitchFamily="34" charset="0"/>
                <a:cs typeface="Arial" panose="020B0604020202020204" pitchFamily="34" charset="0"/>
              </a:rPr>
              <a:t>   E</a:t>
            </a:r>
            <a:r>
              <a:rPr lang="en-US" sz="4000" baseline="-25000" dirty="0">
                <a:effectLst/>
                <a:latin typeface="Calibri" panose="020F0502020204030204" pitchFamily="34" charset="0"/>
                <a:ea typeface="Calibri" panose="020F0502020204030204" pitchFamily="34" charset="0"/>
                <a:cs typeface="Arial" panose="020B0604020202020204" pitchFamily="34" charset="0"/>
              </a:rPr>
              <a:t>(B-B)</a:t>
            </a:r>
            <a:endParaRPr lang="en-US" sz="40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3200" dirty="0">
                <a:effectLst/>
                <a:latin typeface="Calibri" panose="020F0502020204030204" pitchFamily="34" charset="0"/>
                <a:ea typeface="Calibri" panose="020F0502020204030204" pitchFamily="34" charset="0"/>
                <a:cs typeface="Arial" panose="020B0604020202020204" pitchFamily="34" charset="0"/>
              </a:rPr>
              <a:t>E</a:t>
            </a:r>
            <a:r>
              <a:rPr lang="en-US" sz="3200" baseline="-25000" dirty="0">
                <a:effectLst/>
                <a:latin typeface="Calibri" panose="020F0502020204030204" pitchFamily="34" charset="0"/>
                <a:ea typeface="Calibri" panose="020F0502020204030204" pitchFamily="34" charset="0"/>
                <a:cs typeface="Arial" panose="020B0604020202020204" pitchFamily="34" charset="0"/>
              </a:rPr>
              <a:t>(Cl-F)</a:t>
            </a:r>
            <a:r>
              <a:rPr lang="en-US" sz="3200" dirty="0">
                <a:effectLst/>
                <a:latin typeface="Calibri" panose="020F0502020204030204" pitchFamily="34" charset="0"/>
                <a:ea typeface="Calibri" panose="020F0502020204030204" pitchFamily="34" charset="0"/>
                <a:cs typeface="Arial" panose="020B0604020202020204" pitchFamily="34" charset="0"/>
              </a:rPr>
              <a:t> = 255KJ/mol    , E</a:t>
            </a:r>
            <a:r>
              <a:rPr lang="en-US" sz="3200" baseline="-25000" dirty="0">
                <a:effectLst/>
                <a:latin typeface="Calibri" panose="020F0502020204030204" pitchFamily="34" charset="0"/>
                <a:ea typeface="Calibri" panose="020F0502020204030204" pitchFamily="34" charset="0"/>
                <a:cs typeface="Arial" panose="020B0604020202020204" pitchFamily="34" charset="0"/>
              </a:rPr>
              <a:t>(F-F)</a:t>
            </a:r>
            <a:r>
              <a:rPr lang="en-US" sz="3200" dirty="0">
                <a:effectLst/>
                <a:latin typeface="Calibri" panose="020F0502020204030204" pitchFamily="34" charset="0"/>
                <a:ea typeface="Calibri" panose="020F0502020204030204" pitchFamily="34" charset="0"/>
                <a:cs typeface="Arial" panose="020B0604020202020204" pitchFamily="34" charset="0"/>
              </a:rPr>
              <a:t> = 153KJ/mol   , </a:t>
            </a:r>
            <a:r>
              <a:rPr lang="en-US" sz="4000" dirty="0">
                <a:effectLst/>
                <a:latin typeface="Calibri" panose="020F0502020204030204" pitchFamily="34" charset="0"/>
                <a:ea typeface="Calibri" panose="020F0502020204030204" pitchFamily="34" charset="0"/>
                <a:cs typeface="Arial" panose="020B0604020202020204" pitchFamily="34" charset="0"/>
              </a:rPr>
              <a:t>E</a:t>
            </a:r>
            <a:r>
              <a:rPr lang="en-US" sz="4000" baseline="-25000" dirty="0">
                <a:effectLst/>
                <a:latin typeface="Calibri" panose="020F0502020204030204" pitchFamily="34" charset="0"/>
                <a:ea typeface="Calibri" panose="020F0502020204030204" pitchFamily="34" charset="0"/>
                <a:cs typeface="Arial" panose="020B0604020202020204" pitchFamily="34" charset="0"/>
              </a:rPr>
              <a:t>(Cl-Cl) = </a:t>
            </a:r>
            <a:r>
              <a:rPr lang="en-US" sz="4000" dirty="0">
                <a:effectLst/>
                <a:latin typeface="Calibri" panose="020F0502020204030204" pitchFamily="34" charset="0"/>
                <a:ea typeface="Calibri" panose="020F0502020204030204" pitchFamily="34" charset="0"/>
                <a:cs typeface="Arial" panose="020B0604020202020204" pitchFamily="34" charset="0"/>
              </a:rPr>
              <a:t>242KJ/mol  </a:t>
            </a:r>
            <a:r>
              <a:rPr lang="en-US" sz="4000" baseline="-25000" dirty="0">
                <a:effectLst/>
                <a:latin typeface="Calibri" panose="020F0502020204030204" pitchFamily="34" charset="0"/>
                <a:ea typeface="Calibri" panose="020F0502020204030204" pitchFamily="34" charset="0"/>
                <a:cs typeface="Arial" panose="020B0604020202020204" pitchFamily="34" charset="0"/>
              </a:rPr>
              <a:t>    </a:t>
            </a:r>
            <a:endParaRPr lang="en-US" sz="40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fa-IR" sz="4000" dirty="0">
                <a:solidFill>
                  <a:schemeClr val="accent5"/>
                </a:solidFill>
                <a:effectLst/>
                <a:latin typeface="Calibri" panose="020F0502020204030204" pitchFamily="34" charset="0"/>
                <a:ea typeface="Calibri" panose="020F0502020204030204" pitchFamily="34" charset="0"/>
                <a:cs typeface="Arial" panose="020B0604020202020204" pitchFamily="34" charset="0"/>
              </a:rPr>
              <a:t>این انرژی مازاد ناشی از چیست</a:t>
            </a:r>
            <a:r>
              <a:rPr lang="fa-IR" sz="3200" dirty="0">
                <a:solidFill>
                  <a:schemeClr val="accent5"/>
                </a:solidFill>
                <a:effectLst/>
                <a:latin typeface="Calibri" panose="020F0502020204030204" pitchFamily="34" charset="0"/>
                <a:ea typeface="Calibri" panose="020F0502020204030204" pitchFamily="34" charset="0"/>
                <a:cs typeface="Arial" panose="020B0604020202020204" pitchFamily="34" charset="0"/>
              </a:rPr>
              <a:t>؟ </a:t>
            </a:r>
            <a:r>
              <a:rPr lang="fa-IR" sz="2000" dirty="0">
                <a:effectLst/>
                <a:latin typeface="Calibri" panose="020F0502020204030204" pitchFamily="34" charset="0"/>
                <a:ea typeface="Calibri" panose="020F0502020204030204" pitchFamily="34" charset="0"/>
                <a:cs typeface="Arial" panose="020B0604020202020204" pitchFamily="34" charset="0"/>
              </a:rPr>
              <a:t>در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A</a:t>
            </a:r>
            <a:r>
              <a:rPr kumimoji="0" lang="en-US" sz="2000" b="0" i="0" u="none" strike="noStrike" kern="1200" cap="none" spc="0" normalizeH="0" baseline="-2500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2</a:t>
            </a:r>
            <a:r>
              <a:rPr lang="fa-IR" sz="2000" dirty="0">
                <a:effectLst/>
                <a:latin typeface="Calibri" panose="020F0502020204030204" pitchFamily="34" charset="0"/>
                <a:ea typeface="Calibri" panose="020F0502020204030204" pitchFamily="34" charset="0"/>
                <a:cs typeface="Arial" panose="020B0604020202020204" pitchFamily="34" charset="0"/>
              </a:rPr>
              <a:t> و </a:t>
            </a:r>
            <a:r>
              <a:rPr lang="en-US" sz="2000" dirty="0">
                <a:effectLst/>
                <a:latin typeface="Calibri" panose="020F0502020204030204" pitchFamily="34" charset="0"/>
                <a:ea typeface="Calibri" panose="020F0502020204030204" pitchFamily="34" charset="0"/>
                <a:cs typeface="Arial" panose="020B0604020202020204" pitchFamily="34" charset="0"/>
              </a:rPr>
              <a:t>B</a:t>
            </a:r>
            <a:r>
              <a:rPr lang="en-US" sz="2000" baseline="-25000" dirty="0">
                <a:effectLst/>
                <a:latin typeface="Calibri" panose="020F0502020204030204" pitchFamily="34" charset="0"/>
                <a:ea typeface="Calibri" panose="020F0502020204030204" pitchFamily="34" charset="0"/>
                <a:cs typeface="Arial" panose="020B0604020202020204" pitchFamily="34" charset="0"/>
              </a:rPr>
              <a:t>2</a:t>
            </a:r>
            <a:r>
              <a:rPr lang="fa-IR" sz="2000" dirty="0">
                <a:effectLst/>
                <a:latin typeface="Calibri" panose="020F0502020204030204" pitchFamily="34" charset="0"/>
                <a:ea typeface="Calibri" panose="020F0502020204030204" pitchFamily="34" charset="0"/>
                <a:cs typeface="Arial" panose="020B0604020202020204" pitchFamily="34" charset="0"/>
              </a:rPr>
              <a:t>  میزان تمایل هر کدام از اتم ها در هر یک از این ترکیبها یکسان است اما در</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AB</a:t>
            </a:r>
            <a:r>
              <a:rPr lang="fa-IR" sz="2000" dirty="0">
                <a:effectLst/>
                <a:latin typeface="Calibri" panose="020F0502020204030204" pitchFamily="34" charset="0"/>
                <a:ea typeface="Calibri" panose="020F0502020204030204" pitchFamily="34" charset="0"/>
                <a:cs typeface="Arial" panose="020B0604020202020204" pitchFamily="34" charset="0"/>
              </a:rPr>
              <a:t> اینگونه نیست. پا ئولینگ این انرژی مازاد را به اختلاف در تمایل هر کدام از اتم ها در جذب الکترونهای پیوندی نسبت داد. این اختلاف در تمایل به جذب الکترونهای پیوندی باعث می شود اتمی که قدرت بیشتری برای جذب الکترونهای پیوندی دارد الکترونهای پیوندی را بیشتر به سمت خود جذب کند و دارای کمی بار منفی شود و متعاقب آن اتم دیگر دارای کمی بار مثبت پیدا می کند. بین این بارهای جزئی منفی و مثبت جاذبه الکترواستاتیکی ایجاد می شود( پیوند کمی خصلت یونی پیدا می کند) که باعث انرژی مازاد( بنام انرژی روزنانس یونی) می شود.</a:t>
            </a:r>
          </a:p>
          <a:p>
            <a:pPr algn="just">
              <a:lnSpc>
                <a:spcPct val="107000"/>
              </a:lnSpc>
              <a:spcAft>
                <a:spcPts val="800"/>
              </a:spcAft>
            </a:pPr>
            <a:r>
              <a:rPr lang="en-US" sz="4000" dirty="0" err="1">
                <a:solidFill>
                  <a:schemeClr val="accent6"/>
                </a:solidFill>
                <a:effectLst/>
                <a:latin typeface="Calibri" panose="020F0502020204030204" pitchFamily="34" charset="0"/>
                <a:ea typeface="Calibri" panose="020F0502020204030204" pitchFamily="34" charset="0"/>
                <a:cs typeface="Arial" panose="020B0604020202020204" pitchFamily="34" charset="0"/>
              </a:rPr>
              <a:t>A</a:t>
            </a:r>
            <a:r>
              <a:rPr lang="en-US" sz="4000" baseline="30000" dirty="0" err="1">
                <a:effectLst/>
                <a:latin typeface="Calibri" panose="020F0502020204030204" pitchFamily="34" charset="0"/>
                <a:ea typeface="Calibri" panose="020F0502020204030204" pitchFamily="34" charset="0"/>
                <a:cs typeface="Calibri" panose="020F0502020204030204" pitchFamily="34" charset="0"/>
              </a:rPr>
              <a:t>δ</a:t>
            </a:r>
            <a:r>
              <a:rPr lang="en-US" sz="4000" baseline="30000" dirty="0">
                <a:effectLst/>
                <a:latin typeface="Calibri" panose="020F0502020204030204" pitchFamily="34" charset="0"/>
                <a:ea typeface="Calibri" panose="020F0502020204030204" pitchFamily="34" charset="0"/>
                <a:cs typeface="Arial" panose="020B0604020202020204" pitchFamily="34" charset="0"/>
              </a:rPr>
              <a:t>+</a:t>
            </a:r>
            <a:r>
              <a:rPr lang="en-US" sz="4000" dirty="0">
                <a:effectLst/>
                <a:latin typeface="Calibri" panose="020F0502020204030204" pitchFamily="34" charset="0"/>
                <a:ea typeface="Calibri" panose="020F0502020204030204" pitchFamily="34" charset="0"/>
                <a:cs typeface="Arial" panose="020B0604020202020204" pitchFamily="34" charset="0"/>
              </a:rPr>
              <a:t>  -  </a:t>
            </a:r>
            <a:r>
              <a:rPr lang="en-US" sz="4000" dirty="0" err="1">
                <a:solidFill>
                  <a:srgbClr val="4472C4"/>
                </a:solidFill>
                <a:effectLst/>
                <a:latin typeface="Calibri" panose="020F0502020204030204" pitchFamily="34" charset="0"/>
                <a:ea typeface="Calibri" panose="020F0502020204030204" pitchFamily="34" charset="0"/>
                <a:cs typeface="Arial" panose="020B0604020202020204" pitchFamily="34" charset="0"/>
              </a:rPr>
              <a:t>B</a:t>
            </a:r>
            <a:r>
              <a:rPr lang="en-US" sz="4000" baseline="30000" dirty="0" err="1">
                <a:solidFill>
                  <a:srgbClr val="4472C4"/>
                </a:solidFill>
                <a:effectLst/>
                <a:latin typeface="Calibri" panose="020F0502020204030204" pitchFamily="34" charset="0"/>
                <a:ea typeface="Calibri" panose="020F0502020204030204" pitchFamily="34" charset="0"/>
                <a:cs typeface="Calibri" panose="020F0502020204030204" pitchFamily="34" charset="0"/>
              </a:rPr>
              <a:t>δ</a:t>
            </a:r>
            <a:r>
              <a:rPr lang="en-US" sz="4000" baseline="30000" dirty="0">
                <a:effectLst/>
                <a:latin typeface="Calibri" panose="020F0502020204030204" pitchFamily="34" charset="0"/>
                <a:ea typeface="Calibri" panose="020F0502020204030204" pitchFamily="34" charset="0"/>
                <a:cs typeface="Arial" panose="020B0604020202020204" pitchFamily="34" charset="0"/>
              </a:rPr>
              <a:t>-</a:t>
            </a:r>
            <a:r>
              <a:rPr lang="en-US" sz="4000" baseline="-25000" dirty="0">
                <a:effectLst/>
                <a:latin typeface="Calibri" panose="020F0502020204030204" pitchFamily="34" charset="0"/>
                <a:ea typeface="Calibri" panose="020F0502020204030204" pitchFamily="34" charset="0"/>
                <a:cs typeface="Arial" panose="020B0604020202020204" pitchFamily="34" charset="0"/>
              </a:rPr>
              <a:t> </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63656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055259" y="636169"/>
            <a:ext cx="3136741" cy="3558218"/>
          </a:xfrm>
          <a:prstGeom prst="rect">
            <a:avLst/>
          </a:prstGeom>
        </p:spPr>
        <p:txBody>
          <a:bodyPr wrap="square">
            <a:spAutoFit/>
          </a:bodyPr>
          <a:lstStyle/>
          <a:p>
            <a:pPr algn="just" rtl="1">
              <a:lnSpc>
                <a:spcPct val="107000"/>
              </a:lnSpc>
              <a:spcAft>
                <a:spcPts val="800"/>
              </a:spcAft>
              <a:tabLst>
                <a:tab pos="1803400" algn="l"/>
              </a:tabLst>
            </a:pPr>
            <a:r>
              <a:rPr lang="fa-IR" sz="4000" dirty="0">
                <a:solidFill>
                  <a:srgbClr val="9933FF"/>
                </a:solidFill>
                <a:latin typeface="Calibri" panose="020F0502020204030204" pitchFamily="34" charset="0"/>
                <a:ea typeface="Calibri" panose="020F0502020204030204" pitchFamily="34" charset="0"/>
                <a:cs typeface="Times New Roman" panose="02020603050405020304" pitchFamily="18" charset="0"/>
              </a:rPr>
              <a:t>هرچه درصد خصلت </a:t>
            </a:r>
            <a:r>
              <a:rPr lang="en-US" sz="4000" dirty="0">
                <a:solidFill>
                  <a:srgbClr val="9933FF"/>
                </a:solidFill>
                <a:latin typeface="Times New Roman" panose="02020603050405020304" pitchFamily="18" charset="0"/>
                <a:ea typeface="Calibri" panose="020F0502020204030204" pitchFamily="34" charset="0"/>
                <a:cs typeface="Arial" panose="020B0604020202020204" pitchFamily="34" charset="0"/>
              </a:rPr>
              <a:t>s</a:t>
            </a:r>
            <a:r>
              <a:rPr lang="fa-IR" sz="4000" dirty="0">
                <a:solidFill>
                  <a:srgbClr val="9933FF"/>
                </a:solidFill>
                <a:latin typeface="Calibri" panose="020F0502020204030204" pitchFamily="34" charset="0"/>
                <a:ea typeface="Calibri" panose="020F0502020204030204" pitchFamily="34" charset="0"/>
                <a:cs typeface="Times New Roman" panose="02020603050405020304" pitchFamily="18" charset="0"/>
              </a:rPr>
              <a:t> اوربیتال</a:t>
            </a:r>
          </a:p>
          <a:p>
            <a:pPr algn="just" rtl="1">
              <a:lnSpc>
                <a:spcPct val="107000"/>
              </a:lnSpc>
              <a:spcAft>
                <a:spcPts val="800"/>
              </a:spcAft>
              <a:tabLst>
                <a:tab pos="1803400" algn="l"/>
              </a:tabLst>
            </a:pPr>
            <a:r>
              <a:rPr lang="fa-IR" sz="4000" dirty="0">
                <a:solidFill>
                  <a:srgbClr val="9933FF"/>
                </a:solidFill>
                <a:latin typeface="Calibri" panose="020F0502020204030204" pitchFamily="34" charset="0"/>
                <a:ea typeface="Calibri" panose="020F0502020204030204" pitchFamily="34" charset="0"/>
                <a:cs typeface="Times New Roman" panose="02020603050405020304" pitchFamily="18" charset="0"/>
              </a:rPr>
              <a:t> اتمی بیشترباشد خاصیت بازی </a:t>
            </a:r>
          </a:p>
          <a:p>
            <a:pPr algn="just" rtl="1">
              <a:lnSpc>
                <a:spcPct val="107000"/>
              </a:lnSpc>
              <a:spcAft>
                <a:spcPts val="800"/>
              </a:spcAft>
              <a:tabLst>
                <a:tab pos="1803400" algn="l"/>
              </a:tabLst>
            </a:pPr>
            <a:r>
              <a:rPr lang="fa-IR" sz="4000" dirty="0">
                <a:solidFill>
                  <a:srgbClr val="9933FF"/>
                </a:solidFill>
                <a:latin typeface="Calibri" panose="020F0502020204030204" pitchFamily="34" charset="0"/>
                <a:ea typeface="Calibri" panose="020F0502020204030204" pitchFamily="34" charset="0"/>
                <a:cs typeface="Times New Roman" panose="02020603050405020304" pitchFamily="18" charset="0"/>
              </a:rPr>
              <a:t>آن اتم کمتر است</a:t>
            </a:r>
            <a:endParaRPr lang="en-US" sz="4000" dirty="0">
              <a:solidFill>
                <a:srgbClr val="9933FF"/>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327944" y="328499"/>
            <a:ext cx="8641698" cy="4599761"/>
          </a:xfrm>
          <a:prstGeom prst="rect">
            <a:avLst/>
          </a:prstGeom>
        </p:spPr>
      </p:pic>
    </p:spTree>
    <p:extLst>
      <p:ext uri="{BB962C8B-B14F-4D97-AF65-F5344CB8AC3E}">
        <p14:creationId xmlns:p14="http://schemas.microsoft.com/office/powerpoint/2010/main" val="3173353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72603" y="707886"/>
            <a:ext cx="4612856" cy="2658166"/>
          </a:xfrm>
          <a:prstGeom prst="rect">
            <a:avLst/>
          </a:prstGeom>
        </p:spPr>
      </p:pic>
      <p:sp>
        <p:nvSpPr>
          <p:cNvPr id="3" name="Rectangle 2"/>
          <p:cNvSpPr/>
          <p:nvPr/>
        </p:nvSpPr>
        <p:spPr>
          <a:xfrm>
            <a:off x="226563" y="0"/>
            <a:ext cx="4615366" cy="707886"/>
          </a:xfrm>
          <a:prstGeom prst="rect">
            <a:avLst/>
          </a:prstGeom>
        </p:spPr>
        <p:txBody>
          <a:bodyPr wrap="none">
            <a:spAutoFit/>
          </a:bodyPr>
          <a:lstStyle/>
          <a:p>
            <a:r>
              <a:rPr lang="fa-IR" sz="4000" dirty="0">
                <a:solidFill>
                  <a:srgbClr val="FFC000"/>
                </a:solidFill>
                <a:ea typeface="Calibri" panose="020F0502020204030204" pitchFamily="34" charset="0"/>
                <a:cs typeface="Times New Roman" panose="02020603050405020304" pitchFamily="18" charset="0"/>
              </a:rPr>
              <a:t>اسیدیته </a:t>
            </a:r>
            <a:r>
              <a:rPr lang="en-US" sz="4000" dirty="0">
                <a:solidFill>
                  <a:srgbClr val="FFC000"/>
                </a:solidFill>
                <a:latin typeface="Times New Roman" panose="02020603050405020304" pitchFamily="18" charset="0"/>
                <a:ea typeface="Calibri" panose="020F0502020204030204" pitchFamily="34" charset="0"/>
              </a:rPr>
              <a:t>H</a:t>
            </a:r>
            <a:r>
              <a:rPr lang="en-US" sz="4000" baseline="-25000" dirty="0">
                <a:solidFill>
                  <a:srgbClr val="FFC000"/>
                </a:solidFill>
                <a:latin typeface="Times New Roman" panose="02020603050405020304" pitchFamily="18" charset="0"/>
                <a:ea typeface="Calibri" panose="020F0502020204030204" pitchFamily="34" charset="0"/>
              </a:rPr>
              <a:t>α</a:t>
            </a:r>
            <a:r>
              <a:rPr lang="en-US" sz="4000" dirty="0">
                <a:solidFill>
                  <a:srgbClr val="7030A0"/>
                </a:solidFill>
                <a:latin typeface="Times New Roman" panose="02020603050405020304" pitchFamily="18" charset="0"/>
                <a:ea typeface="Calibri" panose="020F0502020204030204" pitchFamily="34" charset="0"/>
              </a:rPr>
              <a:t> &gt; </a:t>
            </a:r>
            <a:r>
              <a:rPr lang="fa-IR" sz="4000" dirty="0">
                <a:solidFill>
                  <a:srgbClr val="7030A0"/>
                </a:solidFill>
                <a:latin typeface="Times New Roman" panose="02020603050405020304" pitchFamily="18" charset="0"/>
                <a:ea typeface="Calibri" panose="020F0502020204030204" pitchFamily="34" charset="0"/>
              </a:rPr>
              <a:t> اسیدیته </a:t>
            </a:r>
            <a:r>
              <a:rPr lang="en-US" sz="4000" dirty="0" err="1">
                <a:solidFill>
                  <a:srgbClr val="7030A0"/>
                </a:solidFill>
                <a:latin typeface="Times New Roman" panose="02020603050405020304" pitchFamily="18" charset="0"/>
                <a:ea typeface="Calibri" panose="020F0502020204030204" pitchFamily="34" charset="0"/>
              </a:rPr>
              <a:t>H</a:t>
            </a:r>
            <a:r>
              <a:rPr lang="en-US" sz="4000" baseline="-25000" dirty="0" err="1">
                <a:solidFill>
                  <a:srgbClr val="7030A0"/>
                </a:solidFill>
                <a:latin typeface="Times New Roman" panose="02020603050405020304" pitchFamily="18" charset="0"/>
                <a:ea typeface="Calibri" panose="020F0502020204030204" pitchFamily="34" charset="0"/>
              </a:rPr>
              <a:t>ß</a:t>
            </a:r>
            <a:r>
              <a:rPr lang="fa-IR" sz="4000" dirty="0">
                <a:solidFill>
                  <a:srgbClr val="7030A0"/>
                </a:solidFill>
                <a:latin typeface="Times New Roman" panose="02020603050405020304" pitchFamily="18" charset="0"/>
                <a:ea typeface="Calibri" panose="020F0502020204030204" pitchFamily="34" charset="0"/>
              </a:rPr>
              <a:t> </a:t>
            </a:r>
            <a:endParaRPr lang="en-US" sz="4000" dirty="0"/>
          </a:p>
        </p:txBody>
      </p:sp>
      <p:pic>
        <p:nvPicPr>
          <p:cNvPr id="5" name="Picture 4"/>
          <p:cNvPicPr>
            <a:picLocks noChangeAspect="1"/>
          </p:cNvPicPr>
          <p:nvPr/>
        </p:nvPicPr>
        <p:blipFill>
          <a:blip r:embed="rId3"/>
          <a:stretch>
            <a:fillRect/>
          </a:stretch>
        </p:blipFill>
        <p:spPr>
          <a:xfrm>
            <a:off x="263174" y="4602805"/>
            <a:ext cx="7572887" cy="1883147"/>
          </a:xfrm>
          <a:prstGeom prst="rect">
            <a:avLst/>
          </a:prstGeom>
        </p:spPr>
      </p:pic>
      <p:sp>
        <p:nvSpPr>
          <p:cNvPr id="6" name="Rectangle 5"/>
          <p:cNvSpPr/>
          <p:nvPr/>
        </p:nvSpPr>
        <p:spPr>
          <a:xfrm>
            <a:off x="4841929" y="3892098"/>
            <a:ext cx="6803466" cy="718466"/>
          </a:xfrm>
          <a:prstGeom prst="rect">
            <a:avLst/>
          </a:prstGeom>
        </p:spPr>
        <p:txBody>
          <a:bodyPr wrap="none">
            <a:spAutoFit/>
          </a:bodyPr>
          <a:lstStyle/>
          <a:p>
            <a:pPr algn="r" rtl="1">
              <a:lnSpc>
                <a:spcPct val="107000"/>
              </a:lnSpc>
              <a:spcAft>
                <a:spcPts val="800"/>
              </a:spcAft>
              <a:tabLst>
                <a:tab pos="1803400" algn="l"/>
              </a:tabLst>
            </a:pPr>
            <a:r>
              <a:rPr lang="fa-IR" sz="4000" dirty="0">
                <a:solidFill>
                  <a:srgbClr val="7030A0"/>
                </a:solidFill>
                <a:latin typeface="Calibri" panose="020F0502020204030204" pitchFamily="34" charset="0"/>
                <a:ea typeface="Calibri" panose="020F0502020204030204" pitchFamily="34" charset="0"/>
                <a:cs typeface="Times New Roman" panose="02020603050405020304" pitchFamily="18" charset="0"/>
              </a:rPr>
              <a:t>خاصیت بازی کدام نیتروژن بیشتر است؟</a:t>
            </a:r>
            <a:endParaRPr lang="en-US" sz="4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Rectangle 3"/>
          <p:cNvSpPr/>
          <p:nvPr/>
        </p:nvSpPr>
        <p:spPr>
          <a:xfrm>
            <a:off x="7316131" y="887999"/>
            <a:ext cx="3469219" cy="530594"/>
          </a:xfrm>
          <a:prstGeom prst="rect">
            <a:avLst/>
          </a:prstGeom>
        </p:spPr>
        <p:txBody>
          <a:bodyPr wrap="none">
            <a:spAutoFit/>
          </a:bodyPr>
          <a:lstStyle/>
          <a:p>
            <a:pPr algn="r" rtl="1">
              <a:lnSpc>
                <a:spcPct val="107000"/>
              </a:lnSpc>
              <a:spcAft>
                <a:spcPts val="800"/>
              </a:spcAft>
              <a:tabLst>
                <a:tab pos="1803400" algn="l"/>
              </a:tabLst>
            </a:pPr>
            <a:r>
              <a:rPr lang="fa-IR" sz="2800" dirty="0">
                <a:solidFill>
                  <a:srgbClr val="7030A0"/>
                </a:solidFill>
                <a:latin typeface="Calibri" panose="020F0502020204030204" pitchFamily="34" charset="0"/>
                <a:ea typeface="Calibri" panose="020F0502020204030204" pitchFamily="34" charset="0"/>
                <a:cs typeface="Times New Roman" panose="02020603050405020304" pitchFamily="18" charset="0"/>
              </a:rPr>
              <a:t>کدام پروتون اسیدی تر است؟</a:t>
            </a:r>
            <a:endParaRPr lang="en-US" sz="28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83846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3848" y="503851"/>
            <a:ext cx="10799180" cy="1512209"/>
          </a:xfrm>
          <a:prstGeom prst="rect">
            <a:avLst/>
          </a:prstGeom>
        </p:spPr>
        <p:txBody>
          <a:bodyPr wrap="square">
            <a:spAutoFit/>
          </a:bodyPr>
          <a:lstStyle/>
          <a:p>
            <a:pPr algn="r" rtl="1">
              <a:lnSpc>
                <a:spcPct val="107000"/>
              </a:lnSpc>
              <a:spcAft>
                <a:spcPts val="800"/>
              </a:spcAft>
              <a:tabLst>
                <a:tab pos="1803400" algn="l"/>
              </a:tabLst>
            </a:pPr>
            <a:r>
              <a:rPr lang="fa-IR" sz="4000" dirty="0">
                <a:solidFill>
                  <a:srgbClr val="7030A0"/>
                </a:solidFill>
                <a:latin typeface="Calibri" panose="020F0502020204030204" pitchFamily="34" charset="0"/>
                <a:ea typeface="Calibri" panose="020F0502020204030204" pitchFamily="34" charset="0"/>
                <a:cs typeface="Times New Roman" panose="02020603050405020304" pitchFamily="18" charset="0"/>
              </a:rPr>
              <a:t>3) بار موثر هسته </a:t>
            </a:r>
            <a:endParaRPr lang="en-US" sz="40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tabLst>
                <a:tab pos="1803400" algn="l"/>
              </a:tabLst>
            </a:pPr>
            <a:r>
              <a:rPr lang="fa-IR" sz="4000"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هرچه بارموثر هسته بزرگتر باشد الکترونگاتیویته اتم بیشتر است </a:t>
            </a:r>
            <a:endParaRPr lang="en-US" sz="4000" dirty="0">
              <a:solidFill>
                <a:schemeClr val="accent6"/>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15316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6F36016-B769-46C2-8921-F6F6FDADEDBD}"/>
              </a:ext>
            </a:extLst>
          </p:cNvPr>
          <p:cNvPicPr>
            <a:picLocks noChangeAspect="1"/>
          </p:cNvPicPr>
          <p:nvPr/>
        </p:nvPicPr>
        <p:blipFill>
          <a:blip r:embed="rId2"/>
          <a:stretch>
            <a:fillRect/>
          </a:stretch>
        </p:blipFill>
        <p:spPr>
          <a:xfrm>
            <a:off x="581890" y="3593660"/>
            <a:ext cx="2181225" cy="533400"/>
          </a:xfrm>
          <a:prstGeom prst="rect">
            <a:avLst/>
          </a:prstGeom>
        </p:spPr>
      </p:pic>
      <p:pic>
        <p:nvPicPr>
          <p:cNvPr id="8" name="Picture 7">
            <a:extLst>
              <a:ext uri="{FF2B5EF4-FFF2-40B4-BE49-F238E27FC236}">
                <a16:creationId xmlns:a16="http://schemas.microsoft.com/office/drawing/2014/main" id="{87D8D657-D4E0-411E-8C16-075FF75B6BF6}"/>
              </a:ext>
            </a:extLst>
          </p:cNvPr>
          <p:cNvPicPr>
            <a:picLocks noChangeAspect="1"/>
          </p:cNvPicPr>
          <p:nvPr/>
        </p:nvPicPr>
        <p:blipFill>
          <a:blip r:embed="rId3"/>
          <a:stretch>
            <a:fillRect/>
          </a:stretch>
        </p:blipFill>
        <p:spPr>
          <a:xfrm>
            <a:off x="581890" y="4229127"/>
            <a:ext cx="4495800" cy="1304925"/>
          </a:xfrm>
          <a:prstGeom prst="rect">
            <a:avLst/>
          </a:prstGeom>
        </p:spPr>
      </p:pic>
      <p:pic>
        <p:nvPicPr>
          <p:cNvPr id="10" name="Picture 9">
            <a:extLst>
              <a:ext uri="{FF2B5EF4-FFF2-40B4-BE49-F238E27FC236}">
                <a16:creationId xmlns:a16="http://schemas.microsoft.com/office/drawing/2014/main" id="{C660AFD5-FF22-40DA-A778-7454413A135D}"/>
              </a:ext>
            </a:extLst>
          </p:cNvPr>
          <p:cNvPicPr>
            <a:picLocks noChangeAspect="1"/>
          </p:cNvPicPr>
          <p:nvPr/>
        </p:nvPicPr>
        <p:blipFill>
          <a:blip r:embed="rId4"/>
          <a:stretch>
            <a:fillRect/>
          </a:stretch>
        </p:blipFill>
        <p:spPr>
          <a:xfrm>
            <a:off x="6407995" y="1600805"/>
            <a:ext cx="3676650" cy="3810000"/>
          </a:xfrm>
          <a:prstGeom prst="rect">
            <a:avLst/>
          </a:prstGeom>
        </p:spPr>
      </p:pic>
      <p:pic>
        <p:nvPicPr>
          <p:cNvPr id="5" name="Picture 4">
            <a:extLst>
              <a:ext uri="{FF2B5EF4-FFF2-40B4-BE49-F238E27FC236}">
                <a16:creationId xmlns:a16="http://schemas.microsoft.com/office/drawing/2014/main" id="{C1485E4D-798A-492B-9DF1-C8F8448725B9}"/>
              </a:ext>
            </a:extLst>
          </p:cNvPr>
          <p:cNvPicPr>
            <a:picLocks noChangeAspect="1"/>
          </p:cNvPicPr>
          <p:nvPr/>
        </p:nvPicPr>
        <p:blipFill>
          <a:blip r:embed="rId5"/>
          <a:stretch>
            <a:fillRect/>
          </a:stretch>
        </p:blipFill>
        <p:spPr>
          <a:xfrm>
            <a:off x="581890" y="5335392"/>
            <a:ext cx="3697762" cy="1522608"/>
          </a:xfrm>
          <a:prstGeom prst="rect">
            <a:avLst/>
          </a:prstGeom>
        </p:spPr>
      </p:pic>
      <p:pic>
        <p:nvPicPr>
          <p:cNvPr id="6" name="Picture 5"/>
          <p:cNvPicPr>
            <a:picLocks noChangeAspect="1"/>
          </p:cNvPicPr>
          <p:nvPr/>
        </p:nvPicPr>
        <p:blipFill>
          <a:blip r:embed="rId6"/>
          <a:stretch>
            <a:fillRect/>
          </a:stretch>
        </p:blipFill>
        <p:spPr>
          <a:xfrm>
            <a:off x="21411" y="-17466"/>
            <a:ext cx="5167569" cy="3057994"/>
          </a:xfrm>
          <a:prstGeom prst="rect">
            <a:avLst/>
          </a:prstGeom>
        </p:spPr>
      </p:pic>
      <p:sp>
        <p:nvSpPr>
          <p:cNvPr id="2" name="Rectangle 1"/>
          <p:cNvSpPr/>
          <p:nvPr/>
        </p:nvSpPr>
        <p:spPr>
          <a:xfrm>
            <a:off x="5167569" y="360108"/>
            <a:ext cx="6466835" cy="1323439"/>
          </a:xfrm>
          <a:prstGeom prst="rect">
            <a:avLst/>
          </a:prstGeom>
        </p:spPr>
        <p:txBody>
          <a:bodyPr wrap="none">
            <a:spAutoFit/>
          </a:bodyPr>
          <a:lstStyle/>
          <a:p>
            <a:pPr algn="r" rtl="1"/>
            <a:r>
              <a:rPr lang="fa-IR" sz="4000" dirty="0">
                <a:solidFill>
                  <a:schemeClr val="accent6"/>
                </a:solidFill>
              </a:rPr>
              <a:t>الکترونگاتیویته مولیکن – ژافه:</a:t>
            </a:r>
          </a:p>
          <a:p>
            <a:pPr algn="r" rtl="1"/>
            <a:r>
              <a:rPr lang="fa-IR" sz="4000" dirty="0">
                <a:solidFill>
                  <a:schemeClr val="accent6"/>
                </a:solidFill>
              </a:rPr>
              <a:t>شیب منحنی تغییرات انرژی اتم با بار </a:t>
            </a:r>
            <a:endParaRPr lang="en-US" sz="4000" dirty="0"/>
          </a:p>
        </p:txBody>
      </p:sp>
    </p:spTree>
    <p:extLst>
      <p:ext uri="{BB962C8B-B14F-4D97-AF65-F5344CB8AC3E}">
        <p14:creationId xmlns:p14="http://schemas.microsoft.com/office/powerpoint/2010/main" val="3118831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solidFill>
                  <a:schemeClr val="accent6"/>
                </a:solidFill>
              </a:rPr>
              <a:t>الکترونگاتیویته مولیکن – ژافه:</a:t>
            </a:r>
            <a:endParaRPr lang="en-US" dirty="0">
              <a:solidFill>
                <a:schemeClr val="accent6"/>
              </a:solidFill>
            </a:endParaRPr>
          </a:p>
        </p:txBody>
      </p:sp>
      <p:sp>
        <p:nvSpPr>
          <p:cNvPr id="10" name="Rectangle 9"/>
          <p:cNvSpPr/>
          <p:nvPr/>
        </p:nvSpPr>
        <p:spPr>
          <a:xfrm>
            <a:off x="2051221" y="2436278"/>
            <a:ext cx="9761993" cy="1938992"/>
          </a:xfrm>
          <a:prstGeom prst="rect">
            <a:avLst/>
          </a:prstGeom>
        </p:spPr>
        <p:txBody>
          <a:bodyPr wrap="square">
            <a:spAutoFit/>
          </a:bodyPr>
          <a:lstStyle/>
          <a:p>
            <a:pPr algn="r" rtl="1"/>
            <a:r>
              <a:rPr lang="en-US" sz="4000" dirty="0">
                <a:solidFill>
                  <a:schemeClr val="accent4">
                    <a:lumMod val="75000"/>
                  </a:schemeClr>
                </a:solidFill>
              </a:rPr>
              <a:t>= b‎</a:t>
            </a:r>
            <a:r>
              <a:rPr lang="fa-IR" sz="4000" dirty="0">
                <a:solidFill>
                  <a:schemeClr val="accent4">
                    <a:lumMod val="75000"/>
                  </a:schemeClr>
                </a:solidFill>
              </a:rPr>
              <a:t>ضریب بار(شیب تغییرات الکترونگاتیویته با بار)</a:t>
            </a:r>
            <a:r>
              <a:rPr lang="fa-IR" sz="4000" dirty="0"/>
              <a:t>‎   ‎،‎</a:t>
            </a:r>
          </a:p>
          <a:p>
            <a:pPr algn="r" rtl="1"/>
            <a:r>
              <a:rPr lang="fa-IR" sz="4000" dirty="0"/>
              <a:t> </a:t>
            </a:r>
            <a:r>
              <a:rPr lang="en-US" sz="4000" dirty="0">
                <a:solidFill>
                  <a:schemeClr val="accent5"/>
                </a:solidFill>
              </a:rPr>
              <a:t>a</a:t>
            </a:r>
            <a:r>
              <a:rPr lang="en-US" sz="4000" dirty="0">
                <a:solidFill>
                  <a:schemeClr val="accent4">
                    <a:lumMod val="75000"/>
                  </a:schemeClr>
                </a:solidFill>
              </a:rPr>
              <a:t> ‎</a:t>
            </a:r>
            <a:r>
              <a:rPr lang="fa-IR" sz="4000" dirty="0">
                <a:solidFill>
                  <a:schemeClr val="accent4">
                    <a:lumMod val="75000"/>
                  </a:schemeClr>
                </a:solidFill>
              </a:rPr>
              <a:t> </a:t>
            </a:r>
            <a:r>
              <a:rPr lang="en-US" sz="4000" dirty="0">
                <a:solidFill>
                  <a:schemeClr val="accent5"/>
                </a:solidFill>
              </a:rPr>
              <a:t>=</a:t>
            </a:r>
            <a:r>
              <a:rPr lang="fa-IR" sz="4000" dirty="0">
                <a:solidFill>
                  <a:schemeClr val="accent5"/>
                </a:solidFill>
              </a:rPr>
              <a:t> الکترونگاتیویته ذاتی( اتم خنثی) </a:t>
            </a:r>
            <a:r>
              <a:rPr lang="fa-IR" sz="4000" dirty="0"/>
              <a:t>‏‎ ‎‏ ‏</a:t>
            </a:r>
          </a:p>
          <a:p>
            <a:pPr algn="r" rtl="1"/>
            <a:r>
              <a:rPr lang="fa-IR" sz="4000" dirty="0"/>
              <a:t>‎ ‎ ‏   </a:t>
            </a:r>
            <a:r>
              <a:rPr lang="fa-IR" sz="4000" dirty="0">
                <a:solidFill>
                  <a:srgbClr val="C00000"/>
                </a:solidFill>
              </a:rPr>
              <a:t>‏‎=  ‎بار جزئی روی اتم</a:t>
            </a:r>
          </a:p>
        </p:txBody>
      </p:sp>
      <p:pic>
        <p:nvPicPr>
          <p:cNvPr id="11" name="Picture 10"/>
          <p:cNvPicPr>
            <a:picLocks noChangeAspect="1"/>
          </p:cNvPicPr>
          <p:nvPr/>
        </p:nvPicPr>
        <p:blipFill>
          <a:blip r:embed="rId2"/>
          <a:stretch>
            <a:fillRect/>
          </a:stretch>
        </p:blipFill>
        <p:spPr>
          <a:xfrm>
            <a:off x="11163273" y="3767554"/>
            <a:ext cx="381053" cy="504895"/>
          </a:xfrm>
          <a:prstGeom prst="rect">
            <a:avLst/>
          </a:prstGeom>
        </p:spPr>
      </p:pic>
      <p:sp>
        <p:nvSpPr>
          <p:cNvPr id="12" name="Rectangle 11"/>
          <p:cNvSpPr/>
          <p:nvPr/>
        </p:nvSpPr>
        <p:spPr>
          <a:xfrm>
            <a:off x="1142779" y="4429274"/>
            <a:ext cx="10211020" cy="2062103"/>
          </a:xfrm>
          <a:prstGeom prst="rect">
            <a:avLst/>
          </a:prstGeom>
        </p:spPr>
        <p:txBody>
          <a:bodyPr wrap="square">
            <a:spAutoFit/>
          </a:bodyPr>
          <a:lstStyle/>
          <a:p>
            <a:pPr algn="r" rtl="1"/>
            <a:r>
              <a:rPr lang="fa-IR" sz="3200" dirty="0">
                <a:solidFill>
                  <a:srgbClr val="9933FF"/>
                </a:solidFill>
              </a:rPr>
              <a:t>این معادله تغییرات الکترونگاتیویته اتم را با بار نشان می دهد.</a:t>
            </a:r>
          </a:p>
          <a:p>
            <a:pPr algn="r" rtl="1"/>
            <a:r>
              <a:rPr lang="fa-IR" sz="3200" dirty="0">
                <a:solidFill>
                  <a:srgbClr val="9933FF"/>
                </a:solidFill>
              </a:rPr>
              <a:t>هرچه گروه کوچکتر باشد مقدار</a:t>
            </a:r>
            <a:r>
              <a:rPr lang="en-US" sz="3200" dirty="0">
                <a:solidFill>
                  <a:srgbClr val="9933FF"/>
                </a:solidFill>
              </a:rPr>
              <a:t>b</a:t>
            </a:r>
            <a:r>
              <a:rPr lang="fa-IR" sz="3200" dirty="0">
                <a:solidFill>
                  <a:srgbClr val="9933FF"/>
                </a:solidFill>
              </a:rPr>
              <a:t> بزرگتر خواهد بود.</a:t>
            </a:r>
          </a:p>
          <a:p>
            <a:pPr algn="r" rtl="1"/>
            <a:r>
              <a:rPr lang="fa-IR" sz="3200" dirty="0">
                <a:solidFill>
                  <a:srgbClr val="9933FF"/>
                </a:solidFill>
              </a:rPr>
              <a:t>هرچه گروه بزرگتر باشد ظرفیت بار بیشتری دارد و پخش بار در آن راحتر است و تغییرات الکترونگاتیویته با تغییر بار کمتر خواهد بود</a:t>
            </a:r>
            <a:endParaRPr lang="en-US" sz="3200" dirty="0">
              <a:solidFill>
                <a:srgbClr val="9933FF"/>
              </a:solidFill>
            </a:endParaRPr>
          </a:p>
        </p:txBody>
      </p:sp>
      <p:pic>
        <p:nvPicPr>
          <p:cNvPr id="3" name="Picture 2"/>
          <p:cNvPicPr>
            <a:picLocks noChangeAspect="1"/>
          </p:cNvPicPr>
          <p:nvPr/>
        </p:nvPicPr>
        <p:blipFill>
          <a:blip r:embed="rId3"/>
          <a:stretch>
            <a:fillRect/>
          </a:stretch>
        </p:blipFill>
        <p:spPr>
          <a:xfrm>
            <a:off x="1257043" y="1461587"/>
            <a:ext cx="5353050" cy="847725"/>
          </a:xfrm>
          <a:prstGeom prst="rect">
            <a:avLst/>
          </a:prstGeom>
        </p:spPr>
      </p:pic>
    </p:spTree>
    <p:extLst>
      <p:ext uri="{BB962C8B-B14F-4D97-AF65-F5344CB8AC3E}">
        <p14:creationId xmlns:p14="http://schemas.microsoft.com/office/powerpoint/2010/main" val="3237114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A760E64-C569-40F2-A179-328A6237FE6F}"/>
              </a:ext>
            </a:extLst>
          </p:cNvPr>
          <p:cNvPicPr>
            <a:picLocks noChangeAspect="1"/>
          </p:cNvPicPr>
          <p:nvPr/>
        </p:nvPicPr>
        <p:blipFill>
          <a:blip r:embed="rId2"/>
          <a:stretch>
            <a:fillRect/>
          </a:stretch>
        </p:blipFill>
        <p:spPr>
          <a:xfrm>
            <a:off x="909186" y="4785318"/>
            <a:ext cx="4817095" cy="1886415"/>
          </a:xfrm>
          <a:prstGeom prst="rect">
            <a:avLst/>
          </a:prstGeom>
        </p:spPr>
      </p:pic>
      <p:pic>
        <p:nvPicPr>
          <p:cNvPr id="2" name="Picture 1"/>
          <p:cNvPicPr>
            <a:picLocks noChangeAspect="1"/>
          </p:cNvPicPr>
          <p:nvPr/>
        </p:nvPicPr>
        <p:blipFill>
          <a:blip r:embed="rId3"/>
          <a:stretch>
            <a:fillRect/>
          </a:stretch>
        </p:blipFill>
        <p:spPr>
          <a:xfrm>
            <a:off x="88019" y="740262"/>
            <a:ext cx="5553596" cy="3843613"/>
          </a:xfrm>
          <a:prstGeom prst="rect">
            <a:avLst/>
          </a:prstGeom>
        </p:spPr>
      </p:pic>
      <p:pic>
        <p:nvPicPr>
          <p:cNvPr id="4" name="Picture 3"/>
          <p:cNvPicPr>
            <a:picLocks noChangeAspect="1"/>
          </p:cNvPicPr>
          <p:nvPr/>
        </p:nvPicPr>
        <p:blipFill>
          <a:blip r:embed="rId4"/>
          <a:stretch>
            <a:fillRect/>
          </a:stretch>
        </p:blipFill>
        <p:spPr>
          <a:xfrm>
            <a:off x="6195456" y="360032"/>
            <a:ext cx="5715000" cy="5781675"/>
          </a:xfrm>
          <a:prstGeom prst="rect">
            <a:avLst/>
          </a:prstGeom>
        </p:spPr>
      </p:pic>
    </p:spTree>
    <p:extLst>
      <p:ext uri="{BB962C8B-B14F-4D97-AF65-F5344CB8AC3E}">
        <p14:creationId xmlns:p14="http://schemas.microsoft.com/office/powerpoint/2010/main" val="1858602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6A9DC36-5B4D-4593-BD5C-A949AB49A68C}"/>
              </a:ext>
            </a:extLst>
          </p:cNvPr>
          <p:cNvSpPr txBox="1"/>
          <p:nvPr/>
        </p:nvSpPr>
        <p:spPr>
          <a:xfrm>
            <a:off x="0" y="191688"/>
            <a:ext cx="12065620" cy="4524315"/>
          </a:xfrm>
          <a:prstGeom prst="rect">
            <a:avLst/>
          </a:prstGeom>
          <a:noFill/>
        </p:spPr>
        <p:txBody>
          <a:bodyPr wrap="square">
            <a:spAutoFit/>
          </a:bodyPr>
          <a:lstStyle/>
          <a:p>
            <a:pPr algn="r" rtl="1"/>
            <a:r>
              <a:rPr lang="fa-IR" sz="1800" dirty="0">
                <a:effectLst/>
                <a:latin typeface="Calibri" panose="020F0502020204030204" pitchFamily="34" charset="0"/>
                <a:ea typeface="Calibri" panose="020F0502020204030204" pitchFamily="34" charset="0"/>
                <a:cs typeface="Arial" panose="020B0604020202020204" pitchFamily="34" charset="0"/>
              </a:rPr>
              <a:t> </a:t>
            </a:r>
            <a:r>
              <a:rPr lang="fa-IR" sz="3200" dirty="0">
                <a:effectLst/>
                <a:latin typeface="Calibri" panose="020F0502020204030204" pitchFamily="34" charset="0"/>
                <a:ea typeface="Calibri" panose="020F0502020204030204" pitchFamily="34" charset="0"/>
                <a:cs typeface="Arial" panose="020B0604020202020204" pitchFamily="34" charset="0"/>
              </a:rPr>
              <a:t>بنابراین اگر ترکیب </a:t>
            </a:r>
            <a:r>
              <a:rPr lang="en-US" sz="3200" dirty="0">
                <a:effectLst/>
                <a:latin typeface="Calibri" panose="020F0502020204030204" pitchFamily="34" charset="0"/>
                <a:ea typeface="Calibri" panose="020F0502020204030204" pitchFamily="34" charset="0"/>
                <a:cs typeface="Arial" panose="020B0604020202020204" pitchFamily="34" charset="0"/>
              </a:rPr>
              <a:t>A-B</a:t>
            </a:r>
            <a:r>
              <a:rPr lang="fa-IR" sz="3200" dirty="0">
                <a:effectLst/>
                <a:latin typeface="Calibri" panose="020F0502020204030204" pitchFamily="34" charset="0"/>
                <a:ea typeface="Calibri" panose="020F0502020204030204" pitchFamily="34" charset="0"/>
                <a:cs typeface="Arial" panose="020B0604020202020204" pitchFamily="34" charset="0"/>
              </a:rPr>
              <a:t> فقط پیوند کوالانس خالص داشته باشد بایستی انرژی پیوندکوالانس آن میانگین انرژی پیوندی </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A</a:t>
            </a:r>
            <a:r>
              <a:rPr kumimoji="0" lang="en-US" sz="2800" b="0" i="0" u="none" strike="noStrike" kern="1200" cap="none" spc="0" normalizeH="0" baseline="-2500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2</a:t>
            </a:r>
            <a:r>
              <a:rPr lang="fa-IR" sz="3200" dirty="0">
                <a:effectLst/>
                <a:latin typeface="Calibri" panose="020F0502020204030204" pitchFamily="34" charset="0"/>
                <a:ea typeface="Calibri" panose="020F0502020204030204" pitchFamily="34" charset="0"/>
                <a:cs typeface="Arial" panose="020B0604020202020204" pitchFamily="34" charset="0"/>
              </a:rPr>
              <a:t>  و </a:t>
            </a:r>
            <a:r>
              <a:rPr lang="en-US" sz="3200" dirty="0">
                <a:effectLst/>
                <a:latin typeface="Calibri" panose="020F0502020204030204" pitchFamily="34" charset="0"/>
                <a:ea typeface="Calibri" panose="020F0502020204030204" pitchFamily="34" charset="0"/>
                <a:cs typeface="Arial" panose="020B0604020202020204" pitchFamily="34" charset="0"/>
              </a:rPr>
              <a:t>B</a:t>
            </a:r>
            <a:r>
              <a:rPr lang="en-US" sz="3200" baseline="-25000" dirty="0">
                <a:effectLst/>
                <a:latin typeface="Calibri" panose="020F0502020204030204" pitchFamily="34" charset="0"/>
                <a:ea typeface="Calibri" panose="020F0502020204030204" pitchFamily="34" charset="0"/>
                <a:cs typeface="Arial" panose="020B0604020202020204" pitchFamily="34" charset="0"/>
              </a:rPr>
              <a:t>2</a:t>
            </a:r>
            <a:r>
              <a:rPr lang="fa-IR" sz="3200" dirty="0">
                <a:effectLst/>
                <a:latin typeface="Calibri" panose="020F0502020204030204" pitchFamily="34" charset="0"/>
                <a:ea typeface="Calibri" panose="020F0502020204030204" pitchFamily="34" charset="0"/>
                <a:cs typeface="Arial" panose="020B0604020202020204" pitchFamily="34" charset="0"/>
              </a:rPr>
              <a:t>  باشد.</a:t>
            </a:r>
          </a:p>
          <a:p>
            <a:pPr algn="l"/>
            <a:endParaRPr lang="fa-IR" sz="3200" dirty="0">
              <a:latin typeface="Calibri" panose="020F0502020204030204" pitchFamily="34" charset="0"/>
              <a:ea typeface="Calibri" panose="020F0502020204030204" pitchFamily="34" charset="0"/>
              <a:cs typeface="Arial" panose="020B0604020202020204" pitchFamily="34" charset="0"/>
            </a:endParaRPr>
          </a:p>
          <a:p>
            <a:pPr algn="r" rtl="1"/>
            <a:r>
              <a:rPr lang="fa-IR" sz="3200" dirty="0">
                <a:effectLst/>
                <a:latin typeface="Calibri" panose="020F0502020204030204" pitchFamily="34" charset="0"/>
                <a:ea typeface="Calibri" panose="020F0502020204030204" pitchFamily="34" charset="0"/>
                <a:cs typeface="Arial" panose="020B0604020202020204" pitchFamily="34" charset="0"/>
              </a:rPr>
              <a:t> پائولینگ اختلاف انرژی پیوندی اندازه گیری شده برای </a:t>
            </a:r>
            <a:r>
              <a:rPr lang="en-US" sz="3200" dirty="0">
                <a:effectLst/>
                <a:latin typeface="Calibri" panose="020F0502020204030204" pitchFamily="34" charset="0"/>
                <a:ea typeface="Calibri" panose="020F0502020204030204" pitchFamily="34" charset="0"/>
                <a:cs typeface="Arial" panose="020B0604020202020204" pitchFamily="34" charset="0"/>
              </a:rPr>
              <a:t>A-B</a:t>
            </a:r>
            <a:r>
              <a:rPr lang="fa-IR" sz="3200" dirty="0">
                <a:effectLst/>
                <a:latin typeface="Calibri" panose="020F0502020204030204" pitchFamily="34" charset="0"/>
                <a:ea typeface="Calibri" panose="020F0502020204030204" pitchFamily="34" charset="0"/>
                <a:cs typeface="Arial" panose="020B0604020202020204" pitchFamily="34" charset="0"/>
              </a:rPr>
              <a:t> و این انرژی میانگین، را به انرژی روزنانس یونی یعنی به اختلاف در تمایل دو اتم به جذب الکترونهای پیوندی یا همان اختلاف الکترونگاتیویته نسبت داد.</a:t>
            </a:r>
          </a:p>
          <a:p>
            <a:pPr algn="r" rtl="1"/>
            <a:endParaRPr lang="fa-IR" sz="3200" dirty="0">
              <a:latin typeface="Calibri" panose="020F0502020204030204" pitchFamily="34" charset="0"/>
              <a:ea typeface="Calibri" panose="020F0502020204030204" pitchFamily="34" charset="0"/>
              <a:cs typeface="Arial" panose="020B0604020202020204" pitchFamily="34" charset="0"/>
            </a:endParaRPr>
          </a:p>
          <a:p>
            <a:pPr algn="r" rtl="1"/>
            <a:endParaRPr lang="fa-IR" sz="3200" dirty="0">
              <a:effectLst/>
              <a:latin typeface="Calibri" panose="020F0502020204030204" pitchFamily="34" charset="0"/>
              <a:ea typeface="Calibri" panose="020F0502020204030204" pitchFamily="34" charset="0"/>
              <a:cs typeface="Arial" panose="020B0604020202020204" pitchFamily="34" charset="0"/>
            </a:endParaRPr>
          </a:p>
          <a:p>
            <a:pPr algn="r" rtl="1"/>
            <a:endParaRPr lang="en-US" sz="3200" dirty="0"/>
          </a:p>
        </p:txBody>
      </p:sp>
      <p:pic>
        <p:nvPicPr>
          <p:cNvPr id="5" name="Picture 4">
            <a:extLst>
              <a:ext uri="{FF2B5EF4-FFF2-40B4-BE49-F238E27FC236}">
                <a16:creationId xmlns:a16="http://schemas.microsoft.com/office/drawing/2014/main" id="{6EFEE334-0C03-4B37-A2A1-513AD355CD9A}"/>
              </a:ext>
            </a:extLst>
          </p:cNvPr>
          <p:cNvPicPr>
            <a:picLocks noChangeAspect="1"/>
          </p:cNvPicPr>
          <p:nvPr/>
        </p:nvPicPr>
        <p:blipFill>
          <a:blip r:embed="rId2"/>
          <a:stretch>
            <a:fillRect/>
          </a:stretch>
        </p:blipFill>
        <p:spPr>
          <a:xfrm>
            <a:off x="300734" y="889161"/>
            <a:ext cx="4301159" cy="783955"/>
          </a:xfrm>
          <a:prstGeom prst="rect">
            <a:avLst/>
          </a:prstGeom>
        </p:spPr>
      </p:pic>
      <p:pic>
        <p:nvPicPr>
          <p:cNvPr id="6" name="Picture 5">
            <a:extLst>
              <a:ext uri="{FF2B5EF4-FFF2-40B4-BE49-F238E27FC236}">
                <a16:creationId xmlns:a16="http://schemas.microsoft.com/office/drawing/2014/main" id="{AA278EDA-17A7-4492-8581-5893E7FBBBE6}"/>
              </a:ext>
            </a:extLst>
          </p:cNvPr>
          <p:cNvPicPr>
            <a:picLocks noChangeAspect="1"/>
          </p:cNvPicPr>
          <p:nvPr/>
        </p:nvPicPr>
        <p:blipFill>
          <a:blip r:embed="rId3"/>
          <a:stretch>
            <a:fillRect/>
          </a:stretch>
        </p:blipFill>
        <p:spPr>
          <a:xfrm>
            <a:off x="300734" y="2802582"/>
            <a:ext cx="6137248" cy="783955"/>
          </a:xfrm>
          <a:prstGeom prst="rect">
            <a:avLst/>
          </a:prstGeom>
        </p:spPr>
      </p:pic>
      <p:pic>
        <p:nvPicPr>
          <p:cNvPr id="7" name="Picture 6">
            <a:extLst>
              <a:ext uri="{FF2B5EF4-FFF2-40B4-BE49-F238E27FC236}">
                <a16:creationId xmlns:a16="http://schemas.microsoft.com/office/drawing/2014/main" id="{95BE5001-FBF5-4DDE-9787-5A23E5B31BC2}"/>
              </a:ext>
            </a:extLst>
          </p:cNvPr>
          <p:cNvPicPr>
            <a:picLocks noChangeAspect="1"/>
          </p:cNvPicPr>
          <p:nvPr/>
        </p:nvPicPr>
        <p:blipFill>
          <a:blip r:embed="rId4"/>
          <a:stretch>
            <a:fillRect/>
          </a:stretch>
        </p:blipFill>
        <p:spPr>
          <a:xfrm>
            <a:off x="300734" y="3668751"/>
            <a:ext cx="8136444" cy="3071736"/>
          </a:xfrm>
          <a:prstGeom prst="rect">
            <a:avLst/>
          </a:prstGeom>
        </p:spPr>
      </p:pic>
    </p:spTree>
    <p:extLst>
      <p:ext uri="{BB962C8B-B14F-4D97-AF65-F5344CB8AC3E}">
        <p14:creationId xmlns:p14="http://schemas.microsoft.com/office/powerpoint/2010/main" val="3935206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80ABA98-DFEE-41DB-A0A4-F89520F62F32}"/>
              </a:ext>
            </a:extLst>
          </p:cNvPr>
          <p:cNvPicPr>
            <a:picLocks noChangeAspect="1"/>
          </p:cNvPicPr>
          <p:nvPr/>
        </p:nvPicPr>
        <p:blipFill>
          <a:blip r:embed="rId2"/>
          <a:stretch>
            <a:fillRect/>
          </a:stretch>
        </p:blipFill>
        <p:spPr>
          <a:xfrm>
            <a:off x="1030187" y="2906130"/>
            <a:ext cx="5225814" cy="1616231"/>
          </a:xfrm>
          <a:prstGeom prst="rect">
            <a:avLst/>
          </a:prstGeom>
        </p:spPr>
      </p:pic>
      <p:sp>
        <p:nvSpPr>
          <p:cNvPr id="4" name="TextBox 3">
            <a:extLst>
              <a:ext uri="{FF2B5EF4-FFF2-40B4-BE49-F238E27FC236}">
                <a16:creationId xmlns:a16="http://schemas.microsoft.com/office/drawing/2014/main" id="{49680567-2C99-461C-8AF9-678B59FD5A85}"/>
              </a:ext>
            </a:extLst>
          </p:cNvPr>
          <p:cNvSpPr txBox="1"/>
          <p:nvPr/>
        </p:nvSpPr>
        <p:spPr>
          <a:xfrm>
            <a:off x="592577" y="512064"/>
            <a:ext cx="11326849" cy="2862322"/>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800" b="1" i="0" u="none" strike="noStrike" kern="1200" cap="none" spc="0" normalizeH="0" baseline="0" noProof="0" dirty="0">
                <a:ln>
                  <a:noFill/>
                </a:ln>
                <a:solidFill>
                  <a:srgbClr val="FFC000">
                    <a:lumMod val="75000"/>
                  </a:srgbClr>
                </a:solidFill>
                <a:effectLst/>
                <a:uLnTx/>
                <a:uFillTx/>
                <a:latin typeface="Calibri" panose="020F0502020204030204" pitchFamily="34" charset="0"/>
                <a:ea typeface="+mn-ea"/>
                <a:cs typeface="Arial" panose="020B0604020202020204" pitchFamily="34" charset="0"/>
              </a:rPr>
              <a:t>تعریف الکترونگاتیویته: </a:t>
            </a:r>
            <a:r>
              <a:rPr kumimoji="0" lang="fa-IR" sz="3200" i="0" u="none" strike="noStrike" kern="1200" cap="none" spc="0" normalizeH="0" baseline="0" noProof="0" dirty="0">
                <a:ln>
                  <a:noFill/>
                </a:ln>
                <a:solidFill>
                  <a:schemeClr val="accent4">
                    <a:lumMod val="75000"/>
                  </a:schemeClr>
                </a:solidFill>
                <a:effectLst/>
                <a:uLnTx/>
                <a:uFillTx/>
                <a:latin typeface="Calibri" panose="020F0502020204030204" pitchFamily="34" charset="0"/>
                <a:ea typeface="+mn-ea"/>
                <a:cs typeface="Arial" panose="020B0604020202020204" pitchFamily="34" charset="0"/>
              </a:rPr>
              <a:t>تمایل یک اتم به جذب الکترونهای پیوندی</a:t>
            </a:r>
            <a:endParaRPr kumimoji="0" lang="en-US" sz="3200" i="0" u="none" strike="noStrike" kern="1200" cap="none" spc="0" normalizeH="0" baseline="0" noProof="0" dirty="0">
              <a:ln>
                <a:noFill/>
              </a:ln>
              <a:solidFill>
                <a:schemeClr val="accent4">
                  <a:lumMod val="75000"/>
                </a:schemeClr>
              </a:solidFill>
              <a:effectLst/>
              <a:uLnTx/>
              <a:uFillTx/>
              <a:latin typeface="Calibri" panose="020F0502020204030204"/>
              <a:ea typeface="+mn-ea"/>
              <a:cs typeface="+mn-cs"/>
            </a:endParaRPr>
          </a:p>
          <a:p>
            <a:pPr algn="r" rtl="1"/>
            <a:endParaRPr lang="fa-IR" sz="3600" b="1" dirty="0">
              <a:solidFill>
                <a:schemeClr val="accent4">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pPr algn="r" rtl="1"/>
            <a:r>
              <a:rPr lang="fa-IR" sz="3600" b="1" dirty="0">
                <a:solidFill>
                  <a:schemeClr val="accent4">
                    <a:lumMod val="75000"/>
                  </a:schemeClr>
                </a:solidFill>
                <a:effectLst/>
                <a:latin typeface="Calibri" panose="020F0502020204030204" pitchFamily="34" charset="0"/>
                <a:ea typeface="Calibri" panose="020F0502020204030204" pitchFamily="34" charset="0"/>
                <a:cs typeface="Arial" panose="020B0604020202020204" pitchFamily="34" charset="0"/>
              </a:rPr>
              <a:t>الکترونگاتیویته مولیکن</a:t>
            </a:r>
            <a:r>
              <a:rPr lang="fa-IR" sz="3600" dirty="0">
                <a:effectLst/>
                <a:latin typeface="Calibri" panose="020F0502020204030204" pitchFamily="34" charset="0"/>
                <a:ea typeface="Calibri" panose="020F0502020204030204" pitchFamily="34" charset="0"/>
                <a:cs typeface="Arial" panose="020B0604020202020204" pitchFamily="34" charset="0"/>
              </a:rPr>
              <a:t>:</a:t>
            </a:r>
          </a:p>
          <a:p>
            <a:pPr algn="r" rtl="1"/>
            <a:r>
              <a:rPr lang="fa-IR" sz="3600" dirty="0">
                <a:latin typeface="Calibri" panose="020F0502020204030204" pitchFamily="34" charset="0"/>
                <a:cs typeface="Arial" panose="020B0604020202020204" pitchFamily="34" charset="0"/>
              </a:rPr>
              <a:t>مولیکن پیشنهاد کرد که جاذبه هر اتم برای الکترونها باید میانگینی از انرژی یونش و الکترونخواهی آن اتم باشد</a:t>
            </a:r>
            <a:endParaRPr lang="en-US" sz="3600" dirty="0"/>
          </a:p>
        </p:txBody>
      </p:sp>
      <p:sp>
        <p:nvSpPr>
          <p:cNvPr id="8" name="TextBox 7">
            <a:extLst>
              <a:ext uri="{FF2B5EF4-FFF2-40B4-BE49-F238E27FC236}">
                <a16:creationId xmlns:a16="http://schemas.microsoft.com/office/drawing/2014/main" id="{470D3CE3-8AC3-4F98-BCA0-8F9BF1944F9E}"/>
              </a:ext>
            </a:extLst>
          </p:cNvPr>
          <p:cNvSpPr txBox="1"/>
          <p:nvPr/>
        </p:nvSpPr>
        <p:spPr>
          <a:xfrm>
            <a:off x="592577" y="4054104"/>
            <a:ext cx="10682310" cy="1754326"/>
          </a:xfrm>
          <a:prstGeom prst="rect">
            <a:avLst/>
          </a:prstGeom>
          <a:noFill/>
        </p:spPr>
        <p:txBody>
          <a:bodyPr wrap="square">
            <a:spAutoFit/>
          </a:bodyPr>
          <a:lstStyle/>
          <a:p>
            <a:pPr algn="r" rtl="1"/>
            <a:r>
              <a:rPr kumimoji="0" lang="fa-IR" sz="3600" b="1" i="0" u="none" strike="noStrike" kern="1200" cap="none" spc="0" normalizeH="0" baseline="0" noProof="0" dirty="0">
                <a:ln>
                  <a:noFill/>
                </a:ln>
                <a:solidFill>
                  <a:srgbClr val="FFC000">
                    <a:lumMod val="75000"/>
                  </a:srgbClr>
                </a:solidFill>
                <a:effectLst/>
                <a:uLnTx/>
                <a:uFillTx/>
                <a:latin typeface="Calibri" panose="020F0502020204030204" pitchFamily="34" charset="0"/>
                <a:ea typeface="Calibri" panose="020F0502020204030204" pitchFamily="34" charset="0"/>
                <a:cs typeface="Arial" panose="020B0604020202020204" pitchFamily="34" charset="0"/>
              </a:rPr>
              <a:t>الکترونگاتیویته آلرد روکو:</a:t>
            </a:r>
          </a:p>
          <a:p>
            <a:pPr algn="r" rtl="1"/>
            <a:r>
              <a:rPr lang="fa-IR" sz="3600" b="1" dirty="0">
                <a:solidFill>
                  <a:srgbClr val="FFC000">
                    <a:lumMod val="75000"/>
                  </a:srgbClr>
                </a:solidFill>
                <a:latin typeface="Calibri" panose="020F0502020204030204" pitchFamily="34" charset="0"/>
                <a:cs typeface="Arial" panose="020B0604020202020204" pitchFamily="34" charset="0"/>
              </a:rPr>
              <a:t>الکترونگاتیویته را بصورت نیروی الکترواستاتیکی که توسط هسته روی الکترونهای لایه والانس وارد می شود تعریف کرد</a:t>
            </a:r>
            <a:endParaRPr lang="en-US" dirty="0"/>
          </a:p>
        </p:txBody>
      </p:sp>
      <p:sp>
        <p:nvSpPr>
          <p:cNvPr id="10" name="TextBox 9">
            <a:extLst>
              <a:ext uri="{FF2B5EF4-FFF2-40B4-BE49-F238E27FC236}">
                <a16:creationId xmlns:a16="http://schemas.microsoft.com/office/drawing/2014/main" id="{22794BEC-A678-442F-BE36-1B54ABD84BC0}"/>
              </a:ext>
            </a:extLst>
          </p:cNvPr>
          <p:cNvSpPr txBox="1"/>
          <p:nvPr/>
        </p:nvSpPr>
        <p:spPr>
          <a:xfrm>
            <a:off x="2221881" y="5837889"/>
            <a:ext cx="5784696" cy="721736"/>
          </a:xfrm>
          <a:prstGeom prst="rect">
            <a:avLst/>
          </a:prstGeom>
          <a:noFill/>
        </p:spPr>
        <p:txBody>
          <a:bodyPr wrap="square">
            <a:spAutoFit/>
          </a:bodyPr>
          <a:lstStyle/>
          <a:p>
            <a:pPr marL="0" marR="0">
              <a:lnSpc>
                <a:spcPct val="107000"/>
              </a:lnSpc>
              <a:spcBef>
                <a:spcPts val="0"/>
              </a:spcBef>
              <a:spcAft>
                <a:spcPts val="800"/>
              </a:spcAft>
            </a:pPr>
            <a:r>
              <a:rPr lang="en-US" sz="4000" dirty="0" err="1">
                <a:effectLst/>
                <a:latin typeface="Calibri" panose="020F0502020204030204" pitchFamily="34" charset="0"/>
                <a:ea typeface="Calibri" panose="020F0502020204030204" pitchFamily="34" charset="0"/>
                <a:cs typeface="Calibri" panose="020F0502020204030204" pitchFamily="34" charset="0"/>
              </a:rPr>
              <a:t>χ</a:t>
            </a:r>
            <a:r>
              <a:rPr lang="en-US" sz="4000" baseline="-25000" dirty="0" err="1">
                <a:effectLst/>
                <a:latin typeface="Calibri" panose="020F0502020204030204" pitchFamily="34" charset="0"/>
                <a:ea typeface="Calibri" panose="020F0502020204030204" pitchFamily="34" charset="0"/>
                <a:cs typeface="Arial" panose="020B0604020202020204" pitchFamily="34" charset="0"/>
              </a:rPr>
              <a:t>AR</a:t>
            </a:r>
            <a:r>
              <a:rPr lang="en-US" sz="4000" dirty="0">
                <a:effectLst/>
                <a:latin typeface="Calibri" panose="020F0502020204030204" pitchFamily="34" charset="0"/>
                <a:ea typeface="Calibri" panose="020F0502020204030204" pitchFamily="34" charset="0"/>
                <a:cs typeface="Arial" panose="020B0604020202020204" pitchFamily="34" charset="0"/>
              </a:rPr>
              <a:t> = (3590Z</a:t>
            </a:r>
            <a:r>
              <a:rPr lang="en-US" sz="4000" baseline="30000" dirty="0">
                <a:effectLst/>
                <a:latin typeface="Calibri" panose="020F0502020204030204" pitchFamily="34" charset="0"/>
                <a:ea typeface="Calibri" panose="020F0502020204030204" pitchFamily="34" charset="0"/>
                <a:cs typeface="Arial" panose="020B0604020202020204" pitchFamily="34" charset="0"/>
              </a:rPr>
              <a:t>*</a:t>
            </a:r>
            <a:r>
              <a:rPr lang="en-US" sz="4000" dirty="0">
                <a:effectLst/>
                <a:latin typeface="Calibri" panose="020F0502020204030204" pitchFamily="34" charset="0"/>
                <a:ea typeface="Calibri" panose="020F0502020204030204" pitchFamily="34" charset="0"/>
                <a:cs typeface="Arial" panose="020B0604020202020204" pitchFamily="34" charset="0"/>
              </a:rPr>
              <a:t>/r</a:t>
            </a:r>
            <a:r>
              <a:rPr lang="en-US" sz="4000" baseline="30000" dirty="0">
                <a:effectLst/>
                <a:latin typeface="Calibri" panose="020F0502020204030204" pitchFamily="34" charset="0"/>
                <a:ea typeface="Calibri" panose="020F0502020204030204" pitchFamily="34" charset="0"/>
                <a:cs typeface="Arial" panose="020B0604020202020204" pitchFamily="34" charset="0"/>
              </a:rPr>
              <a:t>2</a:t>
            </a:r>
            <a:r>
              <a:rPr lang="en-US" sz="4000" dirty="0">
                <a:effectLst/>
                <a:latin typeface="Calibri" panose="020F0502020204030204" pitchFamily="34" charset="0"/>
                <a:ea typeface="Calibri" panose="020F0502020204030204" pitchFamily="34" charset="0"/>
                <a:cs typeface="Arial" panose="020B0604020202020204" pitchFamily="34" charset="0"/>
              </a:rPr>
              <a:t>) + 0.744</a:t>
            </a:r>
          </a:p>
        </p:txBody>
      </p:sp>
    </p:spTree>
    <p:extLst>
      <p:ext uri="{BB962C8B-B14F-4D97-AF65-F5344CB8AC3E}">
        <p14:creationId xmlns:p14="http://schemas.microsoft.com/office/powerpoint/2010/main" val="4123762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1D5895E-83BA-478E-B39B-4CDE74E7A5D2}"/>
              </a:ext>
            </a:extLst>
          </p:cNvPr>
          <p:cNvSpPr txBox="1"/>
          <p:nvPr/>
        </p:nvSpPr>
        <p:spPr>
          <a:xfrm>
            <a:off x="1" y="284578"/>
            <a:ext cx="11516420" cy="4031873"/>
          </a:xfrm>
          <a:prstGeom prst="rect">
            <a:avLst/>
          </a:prstGeom>
          <a:noFill/>
        </p:spPr>
        <p:txBody>
          <a:bodyPr wrap="square">
            <a:spAutoFit/>
          </a:bodyPr>
          <a:lstStyle/>
          <a:p>
            <a:pPr algn="r" rtl="1"/>
            <a:r>
              <a:rPr kumimoji="0" lang="fa-IR" sz="3600" b="1" i="0" u="none" strike="noStrike" kern="1200" cap="none" spc="0" normalizeH="0" baseline="0" noProof="0" dirty="0">
                <a:ln>
                  <a:noFill/>
                </a:ln>
                <a:solidFill>
                  <a:srgbClr val="FFC000">
                    <a:lumMod val="75000"/>
                  </a:srgbClr>
                </a:solidFill>
                <a:effectLst/>
                <a:uLnTx/>
                <a:uFillTx/>
                <a:latin typeface="Calibri" panose="020F0502020204030204" pitchFamily="34" charset="0"/>
                <a:ea typeface="Calibri" panose="020F0502020204030204" pitchFamily="34" charset="0"/>
                <a:cs typeface="Arial" panose="020B0604020202020204" pitchFamily="34" charset="0"/>
              </a:rPr>
              <a:t>تغییرات الکترونگاتیویته  و عوامل موثر برآن:</a:t>
            </a:r>
          </a:p>
          <a:p>
            <a:pPr algn="r" rtl="1"/>
            <a:r>
              <a:rPr lang="fa-IR" sz="3600" b="1" dirty="0">
                <a:solidFill>
                  <a:srgbClr val="FFC000">
                    <a:lumMod val="75000"/>
                  </a:srgbClr>
                </a:solidFill>
                <a:latin typeface="Calibri" panose="020F0502020204030204" pitchFamily="34" charset="0"/>
                <a:cs typeface="Arial" panose="020B0604020202020204" pitchFamily="34" charset="0"/>
              </a:rPr>
              <a:t>آیا الکترونگاتیویته اتم کربن در </a:t>
            </a:r>
            <a:r>
              <a:rPr lang="en-US" sz="3600" dirty="0">
                <a:effectLst/>
                <a:latin typeface="Calibri" panose="020F0502020204030204" pitchFamily="34" charset="0"/>
                <a:ea typeface="Calibri" panose="020F0502020204030204" pitchFamily="34" charset="0"/>
                <a:cs typeface="Arial" panose="020B0604020202020204" pitchFamily="34" charset="0"/>
              </a:rPr>
              <a:t>CH</a:t>
            </a:r>
            <a:r>
              <a:rPr lang="en-US" sz="3600" baseline="-25000" dirty="0">
                <a:effectLst/>
                <a:latin typeface="Calibri" panose="020F0502020204030204" pitchFamily="34" charset="0"/>
                <a:ea typeface="Calibri" panose="020F0502020204030204" pitchFamily="34" charset="0"/>
                <a:cs typeface="Arial" panose="020B0604020202020204" pitchFamily="34" charset="0"/>
              </a:rPr>
              <a:t>4</a:t>
            </a:r>
            <a:r>
              <a:rPr lang="fa-IR" sz="3600" b="1" dirty="0">
                <a:solidFill>
                  <a:srgbClr val="FFC000">
                    <a:lumMod val="75000"/>
                  </a:srgbClr>
                </a:solidFill>
                <a:latin typeface="Calibri" panose="020F0502020204030204" pitchFamily="34" charset="0"/>
                <a:cs typeface="Arial" panose="020B0604020202020204" pitchFamily="34" charset="0"/>
              </a:rPr>
              <a:t>  و </a:t>
            </a:r>
            <a:r>
              <a:rPr lang="en-US" sz="3600" dirty="0">
                <a:effectLst/>
                <a:latin typeface="Calibri" panose="020F0502020204030204" pitchFamily="34" charset="0"/>
                <a:ea typeface="Calibri" panose="020F0502020204030204" pitchFamily="34" charset="0"/>
                <a:cs typeface="Arial" panose="020B0604020202020204" pitchFamily="34" charset="0"/>
              </a:rPr>
              <a:t>CF</a:t>
            </a:r>
            <a:r>
              <a:rPr lang="en-US" sz="3600" baseline="-25000" dirty="0">
                <a:effectLst/>
                <a:latin typeface="Calibri" panose="020F0502020204030204" pitchFamily="34" charset="0"/>
                <a:ea typeface="Calibri" panose="020F0502020204030204" pitchFamily="34" charset="0"/>
                <a:cs typeface="Arial" panose="020B0604020202020204" pitchFamily="34" charset="0"/>
              </a:rPr>
              <a:t>4</a:t>
            </a:r>
            <a:r>
              <a:rPr lang="fa-IR" sz="3600" b="1" dirty="0">
                <a:solidFill>
                  <a:srgbClr val="FFC000">
                    <a:lumMod val="75000"/>
                  </a:srgbClr>
                </a:solidFill>
                <a:latin typeface="Calibri" panose="020F0502020204030204" pitchFamily="34" charset="0"/>
                <a:cs typeface="Arial" panose="020B0604020202020204" pitchFamily="34" charset="0"/>
              </a:rPr>
              <a:t>  برابر است؟</a:t>
            </a:r>
          </a:p>
          <a:p>
            <a:pPr algn="r" rtl="1"/>
            <a:r>
              <a:rPr lang="fa-IR" sz="3600" b="1" dirty="0">
                <a:solidFill>
                  <a:srgbClr val="FFC000">
                    <a:lumMod val="75000"/>
                  </a:srgbClr>
                </a:solidFill>
                <a:latin typeface="Calibri" panose="020F0502020204030204" pitchFamily="34" charset="0"/>
                <a:cs typeface="Arial" panose="020B0604020202020204" pitchFamily="34" charset="0"/>
              </a:rPr>
              <a:t>آیا لکترونگاتیویته اتم کربن در متان،اتیلن </a:t>
            </a: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en-US" sz="4000" dirty="0">
                <a:effectLst/>
                <a:latin typeface="Calibri" panose="020F0502020204030204" pitchFamily="34" charset="0"/>
                <a:ea typeface="Calibri" panose="020F0502020204030204" pitchFamily="34" charset="0"/>
                <a:cs typeface="Arial" panose="020B0604020202020204" pitchFamily="34" charset="0"/>
              </a:rPr>
              <a:t>H</a:t>
            </a:r>
            <a:r>
              <a:rPr lang="en-US" sz="4000" baseline="-25000" dirty="0">
                <a:effectLst/>
                <a:latin typeface="Calibri" panose="020F0502020204030204" pitchFamily="34" charset="0"/>
                <a:ea typeface="Calibri" panose="020F0502020204030204" pitchFamily="34" charset="0"/>
                <a:cs typeface="Arial" panose="020B0604020202020204" pitchFamily="34" charset="0"/>
              </a:rPr>
              <a:t>2</a:t>
            </a:r>
            <a:r>
              <a:rPr lang="en-US" sz="4000" dirty="0">
                <a:effectLst/>
                <a:latin typeface="Calibri" panose="020F0502020204030204" pitchFamily="34" charset="0"/>
                <a:ea typeface="Calibri" panose="020F0502020204030204" pitchFamily="34" charset="0"/>
                <a:cs typeface="Arial" panose="020B0604020202020204" pitchFamily="34" charset="0"/>
              </a:rPr>
              <a:t>C=CH</a:t>
            </a:r>
            <a:r>
              <a:rPr lang="en-US" sz="4000" baseline="-25000" dirty="0">
                <a:effectLst/>
                <a:latin typeface="Calibri" panose="020F0502020204030204" pitchFamily="34" charset="0"/>
                <a:ea typeface="Calibri" panose="020F0502020204030204" pitchFamily="34" charset="0"/>
                <a:cs typeface="Arial" panose="020B0604020202020204" pitchFamily="34" charset="0"/>
              </a:rPr>
              <a:t>2</a:t>
            </a:r>
            <a:r>
              <a:rPr lang="fa-IR" sz="4000" b="1" dirty="0">
                <a:solidFill>
                  <a:srgbClr val="FFC000">
                    <a:lumMod val="75000"/>
                  </a:srgbClr>
                </a:solidFill>
                <a:latin typeface="Calibri" panose="020F0502020204030204" pitchFamily="34" charset="0"/>
                <a:cs typeface="Arial" panose="020B0604020202020204" pitchFamily="34" charset="0"/>
              </a:rPr>
              <a:t> </a:t>
            </a:r>
            <a:r>
              <a:rPr lang="fa-IR" sz="3600" b="1" dirty="0">
                <a:solidFill>
                  <a:srgbClr val="FFC000">
                    <a:lumMod val="75000"/>
                  </a:srgbClr>
                </a:solidFill>
                <a:latin typeface="Calibri" panose="020F0502020204030204" pitchFamily="34" charset="0"/>
                <a:cs typeface="Arial" panose="020B0604020202020204" pitchFamily="34" charset="0"/>
              </a:rPr>
              <a:t>واستیلن </a:t>
            </a:r>
            <a:r>
              <a:rPr lang="en-US" sz="3600" dirty="0">
                <a:latin typeface="Calibri" panose="020F0502020204030204" pitchFamily="34" charset="0"/>
                <a:ea typeface="Calibri" panose="020F0502020204030204" pitchFamily="34" charset="0"/>
                <a:cs typeface="Arial" panose="020B0604020202020204" pitchFamily="34" charset="0"/>
              </a:rPr>
              <a:t>H</a:t>
            </a:r>
            <a:r>
              <a:rPr lang="en-US" sz="3600" baseline="-25000" dirty="0">
                <a:latin typeface="Calibri" panose="020F0502020204030204" pitchFamily="34" charset="0"/>
                <a:ea typeface="Calibri" panose="020F0502020204030204" pitchFamily="34" charset="0"/>
                <a:cs typeface="Arial" panose="020B0604020202020204" pitchFamily="34" charset="0"/>
              </a:rPr>
              <a:t>3</a:t>
            </a:r>
            <a:r>
              <a:rPr lang="en-US" sz="3600" dirty="0">
                <a:latin typeface="Calibri" panose="020F0502020204030204" pitchFamily="34" charset="0"/>
                <a:ea typeface="Calibri" panose="020F0502020204030204" pitchFamily="34" charset="0"/>
                <a:cs typeface="Arial" panose="020B0604020202020204" pitchFamily="34" charset="0"/>
              </a:rPr>
              <a:t>CCH</a:t>
            </a:r>
            <a:r>
              <a:rPr lang="en-US" sz="3600" baseline="-25000" dirty="0">
                <a:latin typeface="Calibri" panose="020F0502020204030204" pitchFamily="34" charset="0"/>
                <a:ea typeface="Calibri" panose="020F0502020204030204" pitchFamily="34" charset="0"/>
                <a:cs typeface="Arial" panose="020B0604020202020204" pitchFamily="34" charset="0"/>
              </a:rPr>
              <a:t>3</a:t>
            </a:r>
            <a:r>
              <a:rPr lang="fa-IR" sz="3600" b="1" dirty="0">
                <a:solidFill>
                  <a:srgbClr val="FFC000">
                    <a:lumMod val="75000"/>
                  </a:srgbClr>
                </a:solidFill>
                <a:latin typeface="Calibri" panose="020F0502020204030204" pitchFamily="34" charset="0"/>
                <a:cs typeface="Arial" panose="020B0604020202020204" pitchFamily="34" charset="0"/>
              </a:rPr>
              <a:t>  برابر است؟</a:t>
            </a:r>
          </a:p>
          <a:p>
            <a:pPr algn="r" rtl="1"/>
            <a:r>
              <a:rPr lang="fa-IR" sz="3600" b="1" dirty="0">
                <a:solidFill>
                  <a:srgbClr val="FFC000">
                    <a:lumMod val="75000"/>
                  </a:srgbClr>
                </a:solidFill>
                <a:latin typeface="Calibri" panose="020F0502020204030204" pitchFamily="34" charset="0"/>
                <a:cs typeface="Arial" panose="020B0604020202020204" pitchFamily="34" charset="0"/>
              </a:rPr>
              <a:t>عوامل موثر:</a:t>
            </a:r>
          </a:p>
          <a:p>
            <a:pPr algn="r" rtl="1"/>
            <a:r>
              <a:rPr lang="fa-IR" sz="3600" b="1" dirty="0">
                <a:solidFill>
                  <a:srgbClr val="FFC000">
                    <a:lumMod val="75000"/>
                  </a:srgbClr>
                </a:solidFill>
                <a:latin typeface="Calibri" panose="020F0502020204030204" pitchFamily="34" charset="0"/>
                <a:cs typeface="Arial" panose="020B0604020202020204" pitchFamily="34" charset="0"/>
              </a:rPr>
              <a:t>-بار روی اتم</a:t>
            </a:r>
          </a:p>
          <a:p>
            <a:pPr algn="r" rtl="1"/>
            <a:r>
              <a:rPr lang="fa-IR" sz="3600" b="1" dirty="0">
                <a:solidFill>
                  <a:srgbClr val="FFC000">
                    <a:lumMod val="75000"/>
                  </a:srgbClr>
                </a:solidFill>
                <a:latin typeface="Calibri" panose="020F0502020204030204" pitchFamily="34" charset="0"/>
                <a:cs typeface="Arial" panose="020B0604020202020204" pitchFamily="34" charset="0"/>
              </a:rPr>
              <a:t>- هیبریداسیون </a:t>
            </a:r>
          </a:p>
        </p:txBody>
      </p:sp>
      <p:pic>
        <p:nvPicPr>
          <p:cNvPr id="4" name="Picture 3">
            <a:extLst>
              <a:ext uri="{FF2B5EF4-FFF2-40B4-BE49-F238E27FC236}">
                <a16:creationId xmlns:a16="http://schemas.microsoft.com/office/drawing/2014/main" id="{0FF0861D-A46A-4FF8-A133-860A5A6FD766}"/>
              </a:ext>
            </a:extLst>
          </p:cNvPr>
          <p:cNvPicPr>
            <a:picLocks noChangeAspect="1"/>
          </p:cNvPicPr>
          <p:nvPr/>
        </p:nvPicPr>
        <p:blipFill>
          <a:blip r:embed="rId2"/>
          <a:stretch>
            <a:fillRect/>
          </a:stretch>
        </p:blipFill>
        <p:spPr>
          <a:xfrm>
            <a:off x="0" y="4372440"/>
            <a:ext cx="5476875" cy="1123950"/>
          </a:xfrm>
          <a:prstGeom prst="rect">
            <a:avLst/>
          </a:prstGeom>
        </p:spPr>
      </p:pic>
      <p:sp>
        <p:nvSpPr>
          <p:cNvPr id="6" name="TextBox 5">
            <a:extLst>
              <a:ext uri="{FF2B5EF4-FFF2-40B4-BE49-F238E27FC236}">
                <a16:creationId xmlns:a16="http://schemas.microsoft.com/office/drawing/2014/main" id="{D3652118-C2CB-4C57-BC74-CCFED2DB885A}"/>
              </a:ext>
            </a:extLst>
          </p:cNvPr>
          <p:cNvSpPr txBox="1"/>
          <p:nvPr/>
        </p:nvSpPr>
        <p:spPr>
          <a:xfrm>
            <a:off x="5898994" y="4296061"/>
            <a:ext cx="5800491" cy="1200329"/>
          </a:xfrm>
          <a:prstGeom prst="rect">
            <a:avLst/>
          </a:prstGeom>
          <a:noFill/>
        </p:spPr>
        <p:txBody>
          <a:bodyPr wrap="square">
            <a:spAutoFit/>
          </a:bodyPr>
          <a:lstStyle/>
          <a:p>
            <a:pPr algn="r" rtl="1"/>
            <a:r>
              <a:rPr kumimoji="0" lang="fa-IR" sz="3600" b="1" i="0" u="none" strike="noStrike" kern="1200" cap="none" spc="0" normalizeH="0" baseline="0" noProof="0" dirty="0">
                <a:ln>
                  <a:noFill/>
                </a:ln>
                <a:solidFill>
                  <a:srgbClr val="FFC000">
                    <a:lumMod val="75000"/>
                  </a:srgbClr>
                </a:solidFill>
                <a:effectLst/>
                <a:uLnTx/>
                <a:uFillTx/>
                <a:latin typeface="Calibri" panose="020F0502020204030204" pitchFamily="34" charset="0"/>
                <a:ea typeface="Calibri" panose="020F0502020204030204" pitchFamily="34" charset="0"/>
                <a:cs typeface="Arial" panose="020B0604020202020204" pitchFamily="34" charset="0"/>
              </a:rPr>
              <a:t>قدرت اسیدی  ترکیبات متان، اتیلن و استیلن؟</a:t>
            </a:r>
            <a:endParaRPr lang="en-US" sz="3600" dirty="0"/>
          </a:p>
        </p:txBody>
      </p:sp>
    </p:spTree>
    <p:extLst>
      <p:ext uri="{BB962C8B-B14F-4D97-AF65-F5344CB8AC3E}">
        <p14:creationId xmlns:p14="http://schemas.microsoft.com/office/powerpoint/2010/main" val="1113744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84874"/>
            <a:ext cx="11320040" cy="5113195"/>
          </a:xfrm>
          <a:prstGeom prst="rect">
            <a:avLst/>
          </a:prstGeom>
        </p:spPr>
        <p:txBody>
          <a:bodyPr wrap="square">
            <a:spAutoFit/>
          </a:bodyPr>
          <a:lstStyle/>
          <a:p>
            <a:pPr algn="r" rtl="1">
              <a:lnSpc>
                <a:spcPct val="107000"/>
              </a:lnSpc>
              <a:spcAft>
                <a:spcPts val="800"/>
              </a:spcAft>
              <a:tabLst>
                <a:tab pos="1803400" algn="l"/>
              </a:tabLst>
            </a:pPr>
            <a:r>
              <a:rPr lang="fa-IR" sz="4000" dirty="0">
                <a:solidFill>
                  <a:srgbClr val="4472C4"/>
                </a:solidFill>
                <a:latin typeface="Calibri" panose="020F0502020204030204" pitchFamily="34" charset="0"/>
                <a:ea typeface="Calibri" panose="020F0502020204030204" pitchFamily="34" charset="0"/>
                <a:cs typeface="Times New Roman" panose="02020603050405020304" pitchFamily="18" charset="0"/>
              </a:rPr>
              <a:t>عوامل موثر برالکترونگاتیویته:</a:t>
            </a:r>
          </a:p>
          <a:p>
            <a:pPr algn="r" rtl="1">
              <a:lnSpc>
                <a:spcPct val="107000"/>
              </a:lnSpc>
              <a:spcAft>
                <a:spcPts val="800"/>
              </a:spcAft>
              <a:tabLst>
                <a:tab pos="1803400" algn="l"/>
              </a:tabLst>
            </a:pPr>
            <a:r>
              <a:rPr lang="fa-IR" sz="4000" dirty="0">
                <a:solidFill>
                  <a:srgbClr val="4472C4"/>
                </a:solidFill>
                <a:latin typeface="Calibri" panose="020F0502020204030204" pitchFamily="34" charset="0"/>
                <a:ea typeface="Calibri" panose="020F0502020204030204" pitchFamily="34" charset="0"/>
                <a:cs typeface="Times New Roman" panose="02020603050405020304" pitchFamily="18" charset="0"/>
              </a:rPr>
              <a:t>1)</a:t>
            </a:r>
            <a:r>
              <a:rPr lang="fa-IR" sz="4000" dirty="0">
                <a:solidFill>
                  <a:srgbClr val="FFC000"/>
                </a:solidFill>
                <a:latin typeface="Calibri" panose="020F0502020204030204" pitchFamily="34" charset="0"/>
                <a:ea typeface="Calibri" panose="020F0502020204030204" pitchFamily="34" charset="0"/>
                <a:cs typeface="Times New Roman" panose="02020603050405020304" pitchFamily="18" charset="0"/>
              </a:rPr>
              <a:t>بار روی اتم </a:t>
            </a:r>
          </a:p>
          <a:p>
            <a:pPr marL="342900" marR="0" lvl="0" indent="-342900" algn="r" rtl="1">
              <a:lnSpc>
                <a:spcPct val="107000"/>
              </a:lnSpc>
              <a:spcBef>
                <a:spcPts val="0"/>
              </a:spcBef>
              <a:spcAft>
                <a:spcPts val="800"/>
              </a:spcAft>
              <a:buFont typeface="Times New Roman" panose="02020603050405020304" pitchFamily="18" charset="0"/>
              <a:buChar char="-"/>
              <a:tabLst>
                <a:tab pos="1803400" algn="l"/>
              </a:tabLst>
            </a:pPr>
            <a:r>
              <a:rPr lang="fa-IR" sz="4000" dirty="0">
                <a:solidFill>
                  <a:srgbClr val="FFC000"/>
                </a:solidFill>
                <a:latin typeface="Calibri" panose="020F0502020204030204" pitchFamily="34" charset="0"/>
                <a:ea typeface="Calibri" panose="020F0502020204030204" pitchFamily="34" charset="0"/>
                <a:cs typeface="Times New Roman" panose="02020603050405020304" pitchFamily="18" charset="0"/>
              </a:rPr>
              <a:t> هرچه </a:t>
            </a:r>
            <a:r>
              <a:rPr lang="fa-IR" sz="4000" b="1" dirty="0">
                <a:solidFill>
                  <a:srgbClr val="FFC000"/>
                </a:solidFill>
                <a:latin typeface="Calibri" panose="020F0502020204030204" pitchFamily="34" charset="0"/>
                <a:ea typeface="Calibri" panose="020F0502020204030204" pitchFamily="34" charset="0"/>
                <a:cs typeface="Times New Roman" panose="02020603050405020304" pitchFamily="18" charset="0"/>
              </a:rPr>
              <a:t>بار </a:t>
            </a:r>
            <a:r>
              <a:rPr lang="fa-IR" sz="4000" b="1"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مثبت روی اتم بیشتر </a:t>
            </a:r>
            <a:r>
              <a:rPr lang="fa-IR" sz="4000" dirty="0">
                <a:solidFill>
                  <a:srgbClr val="FFC000"/>
                </a:solidFill>
                <a:latin typeface="Calibri" panose="020F0502020204030204" pitchFamily="34" charset="0"/>
                <a:ea typeface="Calibri" panose="020F0502020204030204" pitchFamily="34" charset="0"/>
                <a:cs typeface="Times New Roman" panose="02020603050405020304" pitchFamily="18" charset="0"/>
              </a:rPr>
              <a:t>باشد تمایل آن به جذب الکترونهای پیوندی بیشتر و </a:t>
            </a:r>
            <a:r>
              <a:rPr lang="fa-IR" sz="4000" b="1"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الکترونگاتیویته نیز بیشتر </a:t>
            </a:r>
            <a:r>
              <a:rPr lang="fa-IR" sz="4000" dirty="0">
                <a:solidFill>
                  <a:srgbClr val="FFC000"/>
                </a:solidFill>
                <a:latin typeface="Calibri" panose="020F0502020204030204" pitchFamily="34" charset="0"/>
                <a:ea typeface="Calibri" panose="020F0502020204030204" pitchFamily="34" charset="0"/>
                <a:cs typeface="Times New Roman" panose="02020603050405020304" pitchFamily="18" charset="0"/>
              </a:rPr>
              <a:t>خواهد شد</a:t>
            </a:r>
          </a:p>
          <a:p>
            <a:pPr marL="342900" lvl="0" indent="-342900" algn="r" rtl="1">
              <a:lnSpc>
                <a:spcPct val="107000"/>
              </a:lnSpc>
              <a:spcAft>
                <a:spcPts val="800"/>
              </a:spcAft>
              <a:buFont typeface="Times New Roman" panose="02020603050405020304" pitchFamily="18" charset="0"/>
              <a:buChar char="-"/>
              <a:tabLst>
                <a:tab pos="1803400" algn="l"/>
              </a:tabLst>
            </a:pPr>
            <a:r>
              <a:rPr lang="fa-IR" sz="4000" dirty="0">
                <a:solidFill>
                  <a:srgbClr val="FFC000"/>
                </a:solidFill>
                <a:latin typeface="Calibri" panose="020F0502020204030204" pitchFamily="34" charset="0"/>
                <a:ea typeface="Calibri" panose="020F0502020204030204" pitchFamily="34" charset="0"/>
                <a:cs typeface="Times New Roman" panose="02020603050405020304" pitchFamily="18" charset="0"/>
              </a:rPr>
              <a:t>- هرچه </a:t>
            </a:r>
            <a:r>
              <a:rPr lang="fa-IR" sz="4000" b="1"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بار منفی روی اتم بیشتر </a:t>
            </a:r>
            <a:r>
              <a:rPr lang="fa-IR" sz="4000" dirty="0">
                <a:solidFill>
                  <a:srgbClr val="FFC000"/>
                </a:solidFill>
                <a:latin typeface="Calibri" panose="020F0502020204030204" pitchFamily="34" charset="0"/>
                <a:ea typeface="Calibri" panose="020F0502020204030204" pitchFamily="34" charset="0"/>
                <a:cs typeface="Times New Roman" panose="02020603050405020304" pitchFamily="18" charset="0"/>
              </a:rPr>
              <a:t>باشد تمایل آن به جذب الکترونهای پیوندی کمتر و </a:t>
            </a:r>
            <a:r>
              <a:rPr lang="fa-IR" sz="40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الکترونگاتیویته کمتر </a:t>
            </a:r>
            <a:r>
              <a:rPr lang="fa-IR" sz="4000" dirty="0">
                <a:solidFill>
                  <a:srgbClr val="FFC000"/>
                </a:solidFill>
                <a:latin typeface="Calibri" panose="020F0502020204030204" pitchFamily="34" charset="0"/>
                <a:ea typeface="Calibri" panose="020F0502020204030204" pitchFamily="34" charset="0"/>
                <a:cs typeface="Times New Roman" panose="02020603050405020304" pitchFamily="18" charset="0"/>
              </a:rPr>
              <a:t>خواهد شد</a:t>
            </a:r>
          </a:p>
          <a:p>
            <a:pPr marL="342900" lvl="0" indent="-342900" algn="r" rtl="1">
              <a:lnSpc>
                <a:spcPct val="107000"/>
              </a:lnSpc>
              <a:spcAft>
                <a:spcPts val="800"/>
              </a:spcAft>
              <a:buFont typeface="Times New Roman" panose="02020603050405020304" pitchFamily="18" charset="0"/>
              <a:buChar char="-"/>
              <a:tabLst>
                <a:tab pos="1803400" algn="l"/>
              </a:tabLst>
            </a:pPr>
            <a:r>
              <a:rPr lang="fa-IR" sz="40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2)</a:t>
            </a:r>
            <a:r>
              <a:rPr lang="fa-IR" sz="4000" dirty="0">
                <a:effectLst/>
                <a:latin typeface="Calibri" panose="020F0502020204030204" pitchFamily="34" charset="0"/>
                <a:ea typeface="Calibri" panose="020F0502020204030204" pitchFamily="34" charset="0"/>
                <a:cs typeface="Arial" panose="020B0604020202020204" pitchFamily="34" charset="0"/>
              </a:rPr>
              <a:t>هیبریداسیون</a:t>
            </a:r>
            <a:endParaRPr lang="en-US" sz="4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15969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is conclusion agrees with the observed variations of&#10;acidity among the compounds CH₄ , C₂H₄ &amp; C₂H₂.&#10;Compound:&#10;Hybridiz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154" y="162047"/>
            <a:ext cx="9026534" cy="6776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6012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 NH₂&#10;Molecule:&#10;sp³ sp² sp&#10;fairly basic feebly basic No basic&#10;character&#10;Similarly, the availability of the lone pair of&#10;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491" y="117374"/>
            <a:ext cx="8512738" cy="6391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2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127416" y="2470777"/>
            <a:ext cx="8777610" cy="1325720"/>
          </a:xfrm>
          <a:prstGeom prst="rect">
            <a:avLst/>
          </a:prstGeom>
        </p:spPr>
      </p:pic>
      <p:sp>
        <p:nvSpPr>
          <p:cNvPr id="10" name="Rectangle 9"/>
          <p:cNvSpPr/>
          <p:nvPr/>
        </p:nvSpPr>
        <p:spPr>
          <a:xfrm>
            <a:off x="370390" y="243206"/>
            <a:ext cx="11470511" cy="1323439"/>
          </a:xfrm>
          <a:prstGeom prst="rect">
            <a:avLst/>
          </a:prstGeom>
        </p:spPr>
        <p:txBody>
          <a:bodyPr wrap="square">
            <a:spAutoFit/>
          </a:bodyPr>
          <a:lstStyle/>
          <a:p>
            <a:pPr algn="r" rtl="1"/>
            <a:r>
              <a:rPr lang="fa-IR" sz="4000" dirty="0">
                <a:solidFill>
                  <a:srgbClr val="63C808"/>
                </a:solidFill>
                <a:ea typeface="Calibri" panose="020F0502020204030204" pitchFamily="34" charset="0"/>
                <a:cs typeface="Times New Roman" panose="02020603050405020304" pitchFamily="18" charset="0"/>
              </a:rPr>
              <a:t>در هریک از واکنش های زیر علت تفاوت در تشکیل محصولات متفاوت دو واکنش مشابه چیست؟</a:t>
            </a:r>
            <a:endParaRPr lang="en-US" sz="4000" dirty="0"/>
          </a:p>
        </p:txBody>
      </p:sp>
      <p:pic>
        <p:nvPicPr>
          <p:cNvPr id="3" name="Picture 2">
            <a:extLst>
              <a:ext uri="{FF2B5EF4-FFF2-40B4-BE49-F238E27FC236}">
                <a16:creationId xmlns:a16="http://schemas.microsoft.com/office/drawing/2014/main" id="{461C8D33-3C93-403F-AB4A-D3E8F2715951}"/>
              </a:ext>
            </a:extLst>
          </p:cNvPr>
          <p:cNvPicPr>
            <a:picLocks noChangeAspect="1"/>
          </p:cNvPicPr>
          <p:nvPr/>
        </p:nvPicPr>
        <p:blipFill>
          <a:blip r:embed="rId3"/>
          <a:stretch>
            <a:fillRect/>
          </a:stretch>
        </p:blipFill>
        <p:spPr>
          <a:xfrm>
            <a:off x="616453" y="4392884"/>
            <a:ext cx="10334625" cy="1885950"/>
          </a:xfrm>
          <a:prstGeom prst="rect">
            <a:avLst/>
          </a:prstGeom>
        </p:spPr>
      </p:pic>
    </p:spTree>
    <p:extLst>
      <p:ext uri="{BB962C8B-B14F-4D97-AF65-F5344CB8AC3E}">
        <p14:creationId xmlns:p14="http://schemas.microsoft.com/office/powerpoint/2010/main" val="108273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89505"/>
            <a:ext cx="11783027" cy="1323439"/>
          </a:xfrm>
          <a:prstGeom prst="rect">
            <a:avLst/>
          </a:prstGeom>
        </p:spPr>
        <p:txBody>
          <a:bodyPr wrap="square">
            <a:spAutoFit/>
          </a:bodyPr>
          <a:lstStyle/>
          <a:p>
            <a:pPr algn="r" rtl="1"/>
            <a:r>
              <a:rPr lang="en-US" sz="4000" dirty="0">
                <a:solidFill>
                  <a:srgbClr val="7030A0"/>
                </a:solidFill>
                <a:ea typeface="Calibri" panose="020F0502020204030204" pitchFamily="34" charset="0"/>
                <a:cs typeface="Times New Roman" panose="02020603050405020304" pitchFamily="18" charset="0"/>
              </a:rPr>
              <a:t>2</a:t>
            </a:r>
            <a:r>
              <a:rPr lang="fa-IR" sz="4000" dirty="0">
                <a:solidFill>
                  <a:srgbClr val="7030A0"/>
                </a:solidFill>
                <a:ea typeface="Calibri" panose="020F0502020204030204" pitchFamily="34" charset="0"/>
                <a:cs typeface="Times New Roman" panose="02020603050405020304" pitchFamily="18" charset="0"/>
              </a:rPr>
              <a:t>) </a:t>
            </a:r>
            <a:r>
              <a:rPr lang="fa-IR" sz="4000" dirty="0">
                <a:solidFill>
                  <a:schemeClr val="accent2">
                    <a:lumMod val="75000"/>
                  </a:schemeClr>
                </a:solidFill>
                <a:ea typeface="Calibri" panose="020F0502020204030204" pitchFamily="34" charset="0"/>
                <a:cs typeface="Times New Roman" panose="02020603050405020304" pitchFamily="18" charset="0"/>
              </a:rPr>
              <a:t>هیبریداسیون اتم : </a:t>
            </a:r>
            <a:r>
              <a:rPr lang="fa-IR" sz="4000" dirty="0">
                <a:solidFill>
                  <a:srgbClr val="7030A0"/>
                </a:solidFill>
                <a:ea typeface="Calibri" panose="020F0502020204030204" pitchFamily="34" charset="0"/>
                <a:cs typeface="Times New Roman" panose="02020603050405020304" pitchFamily="18" charset="0"/>
              </a:rPr>
              <a:t>هرچه درصد خصلت </a:t>
            </a:r>
            <a:r>
              <a:rPr lang="en-US" sz="4000" dirty="0">
                <a:solidFill>
                  <a:srgbClr val="7030A0"/>
                </a:solidFill>
                <a:latin typeface="Times New Roman" panose="02020603050405020304" pitchFamily="18" charset="0"/>
                <a:ea typeface="Calibri" panose="020F0502020204030204" pitchFamily="34" charset="0"/>
              </a:rPr>
              <a:t>s</a:t>
            </a:r>
            <a:r>
              <a:rPr lang="fa-IR" sz="4000" dirty="0">
                <a:solidFill>
                  <a:srgbClr val="7030A0"/>
                </a:solidFill>
                <a:latin typeface="Times New Roman" panose="02020603050405020304" pitchFamily="18" charset="0"/>
                <a:ea typeface="Calibri" panose="020F0502020204030204" pitchFamily="34" charset="0"/>
              </a:rPr>
              <a:t> هیبریداسیون بیشتر باشد الکترونگاتیویته اتم نیز بیشتر خواهد بود.</a:t>
            </a:r>
            <a:endParaRPr lang="en-US" sz="4000" dirty="0">
              <a:solidFill>
                <a:srgbClr val="7030A0"/>
              </a:solidFill>
            </a:endParaRPr>
          </a:p>
        </p:txBody>
      </p:sp>
      <p:pic>
        <p:nvPicPr>
          <p:cNvPr id="4" name="Picture 3"/>
          <p:cNvPicPr>
            <a:picLocks noChangeAspect="1"/>
          </p:cNvPicPr>
          <p:nvPr/>
        </p:nvPicPr>
        <p:blipFill>
          <a:blip r:embed="rId2"/>
          <a:stretch>
            <a:fillRect/>
          </a:stretch>
        </p:blipFill>
        <p:spPr>
          <a:xfrm>
            <a:off x="949124" y="2029849"/>
            <a:ext cx="6994365" cy="4009966"/>
          </a:xfrm>
          <a:prstGeom prst="rect">
            <a:avLst/>
          </a:prstGeom>
        </p:spPr>
      </p:pic>
      <p:pic>
        <p:nvPicPr>
          <p:cNvPr id="3" name="Picture 2"/>
          <p:cNvPicPr>
            <a:picLocks noChangeAspect="1"/>
          </p:cNvPicPr>
          <p:nvPr/>
        </p:nvPicPr>
        <p:blipFill>
          <a:blip r:embed="rId3"/>
          <a:stretch>
            <a:fillRect/>
          </a:stretch>
        </p:blipFill>
        <p:spPr>
          <a:xfrm>
            <a:off x="7943489" y="2029849"/>
            <a:ext cx="4246472" cy="3397176"/>
          </a:xfrm>
          <a:prstGeom prst="rect">
            <a:avLst/>
          </a:prstGeom>
        </p:spPr>
      </p:pic>
    </p:spTree>
    <p:extLst>
      <p:ext uri="{BB962C8B-B14F-4D97-AF65-F5344CB8AC3E}">
        <p14:creationId xmlns:p14="http://schemas.microsoft.com/office/powerpoint/2010/main" val="26110776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1265</TotalTime>
  <Words>620</Words>
  <Application>Microsoft Office PowerPoint</Application>
  <PresentationFormat>Widescreen</PresentationFormat>
  <Paragraphs>48</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الکترونگاتیویته مولیکن – ژافه:</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grivani</dc:creator>
  <cp:lastModifiedBy>grivani</cp:lastModifiedBy>
  <cp:revision>25</cp:revision>
  <dcterms:created xsi:type="dcterms:W3CDTF">2020-10-12T01:55:44Z</dcterms:created>
  <dcterms:modified xsi:type="dcterms:W3CDTF">2023-12-26T14:12:34Z</dcterms:modified>
</cp:coreProperties>
</file>