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9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77D2-D214-4C13-8F91-9DB74ABD03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CC95-210B-43A0-9BF6-D289F3C7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1808" y="543487"/>
            <a:ext cx="2553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4800" b="1" dirty="0">
                <a:latin typeface="Calibri" panose="020F0502020204030204" pitchFamily="34" charset="0"/>
                <a:ea typeface="Calibri" panose="020F0502020204030204" pitchFamily="34" charset="0"/>
              </a:rPr>
              <a:t>کبالت (</a:t>
            </a: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4800" b="1" dirty="0"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61261" y="1624540"/>
            <a:ext cx="11630739" cy="404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برای سه عنصراین گروه حالت اکسایش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بیشترین فراوانی را دارد.</a:t>
            </a:r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کلیه کمپلکسهای کبالت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هشت وجهی و تقریبا همه آنها کم اسپین هستند. </a:t>
            </a:r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تنها کمپلکسهای هشت وجهی </a:t>
            </a:r>
            <a:r>
              <a:rPr lang="fa-IR" sz="3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پر اسپین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کبالت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 شناخته شده عبارتند از: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[CoF</a:t>
            </a:r>
            <a:r>
              <a:rPr lang="en-US" sz="3200" baseline="-25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3200" baseline="30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    [Co F</a:t>
            </a:r>
            <a:r>
              <a:rPr lang="en-US" sz="3200" baseline="-25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</a:t>
            </a:r>
            <a:r>
              <a:rPr lang="en-US" sz="3200" baseline="-25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</a:t>
            </a:r>
            <a:r>
              <a:rPr lang="en-US" sz="3200" baseline="-25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 algn="just" rtl="1"/>
            <a:r>
              <a:rPr lang="fa-IR" sz="3200" b="1" dirty="0">
                <a:solidFill>
                  <a:prstClr val="black"/>
                </a:solidFill>
              </a:rPr>
              <a:t>یکی از عوامل پایداری کمپلکس های این حالت اکسایش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کبالت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)، بالا بودن انرژی پایداری میدان بلور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CFSE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این حالت اکسایش در حالت کم اسپین که به آرایش </a:t>
            </a:r>
            <a:r>
              <a:rPr lang="en-US" sz="4000" b="1" dirty="0"/>
              <a:t>t</a:t>
            </a:r>
            <a:r>
              <a:rPr lang="en-US" sz="4000" b="1" baseline="-25000" dirty="0"/>
              <a:t>2</a:t>
            </a:r>
            <a:r>
              <a:rPr lang="en-US" sz="4000" b="1" dirty="0"/>
              <a:t>g</a:t>
            </a:r>
            <a:r>
              <a:rPr lang="en-US" sz="4000" b="1" baseline="30000" dirty="0"/>
              <a:t>6</a:t>
            </a:r>
            <a:endParaRPr lang="en-US" sz="4000" b="1" dirty="0"/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منجر می شود، است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3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17019D-56B6-40FB-9788-CAD4C472F6F1}"/>
              </a:ext>
            </a:extLst>
          </p:cNvPr>
          <p:cNvSpPr/>
          <p:nvPr/>
        </p:nvSpPr>
        <p:spPr>
          <a:xfrm>
            <a:off x="450708" y="255082"/>
            <a:ext cx="11741292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از اثر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-Co-O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4+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با محلول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کمپلکس قهوه ای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8CAF4-0255-4C9A-930C-EDC5BDE4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15" y="1140325"/>
            <a:ext cx="5529105" cy="1648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88C985-12B6-4EC5-B4A3-C8AD78418306}"/>
              </a:ext>
            </a:extLst>
          </p:cNvPr>
          <p:cNvSpPr/>
          <p:nvPr/>
        </p:nvSpPr>
        <p:spPr>
          <a:xfrm>
            <a:off x="81280" y="2788625"/>
            <a:ext cx="12110719" cy="124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حاصل می شود و دوباره  اکسایش یک الکترونی، جزئ سوپر اکسوی سبز رنگ زیر را می دهد: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ECA4E-A88D-43E9-9D9E-506F9B27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5" y="4036659"/>
            <a:ext cx="7243122" cy="21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3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8F13B-1E63-46E6-B4D5-D306E6F6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948"/>
            <a:ext cx="12192000" cy="50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5462-7350-4603-AAC6-6FA045AD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097"/>
            <a:ext cx="12192000" cy="62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841E9-5128-4195-96D6-2BFC8216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8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479B2-AF67-49C5-BAF9-BF84BBFC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4C083-9417-4F55-9880-277FE0AB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858" y="709008"/>
            <a:ext cx="114357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3200" b="1" dirty="0">
                <a:solidFill>
                  <a:prstClr val="black"/>
                </a:solidFill>
              </a:rPr>
              <a:t>حتی یون </a:t>
            </a:r>
            <a:r>
              <a:rPr lang="en-US" sz="3200" b="1" dirty="0">
                <a:solidFill>
                  <a:prstClr val="black"/>
                </a:solidFill>
              </a:rPr>
              <a:t> 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[Co(H</a:t>
            </a:r>
            <a:r>
              <a:rPr lang="en-US" sz="3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</a:t>
            </a:r>
            <a:r>
              <a:rPr lang="en-US" sz="3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3+</a:t>
            </a:r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fa-IR" sz="3200" b="1" dirty="0">
                <a:solidFill>
                  <a:prstClr val="black"/>
                </a:solidFill>
              </a:rPr>
              <a:t>نیز کم اسپین است  اما یک عامل اکسنده قوی است  و لذا در محلولهای آبی ناپایدار است(و فقط در چند نمک ساده هیدرات از قبیل </a:t>
            </a:r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4000" dirty="0"/>
              <a:t>Co</a:t>
            </a:r>
            <a:r>
              <a:rPr lang="en-US" sz="4000" baseline="-25000" dirty="0"/>
              <a:t>2</a:t>
            </a:r>
            <a:r>
              <a:rPr lang="en-US" sz="4000" dirty="0"/>
              <a:t>(SO</a:t>
            </a:r>
            <a:r>
              <a:rPr lang="en-US" sz="4000" baseline="-25000" dirty="0"/>
              <a:t>4</a:t>
            </a:r>
            <a:r>
              <a:rPr lang="en-US" sz="4000" dirty="0"/>
              <a:t>)</a:t>
            </a:r>
            <a:r>
              <a:rPr lang="en-US" sz="4000" baseline="-25000" dirty="0"/>
              <a:t>3</a:t>
            </a:r>
            <a:r>
              <a:rPr lang="en-US" sz="4000" dirty="0"/>
              <a:t> .18H</a:t>
            </a:r>
            <a:r>
              <a:rPr lang="en-US" sz="4000" baseline="-25000" dirty="0"/>
              <a:t>2</a:t>
            </a:r>
            <a:r>
              <a:rPr lang="en-US" sz="4000" dirty="0"/>
              <a:t>O </a:t>
            </a:r>
            <a:r>
              <a:rPr lang="ar-SA" sz="4000" dirty="0"/>
              <a:t> آبی رنگ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err="1"/>
              <a:t>MCo</a:t>
            </a:r>
            <a:r>
              <a:rPr lang="en-US" sz="4000" dirty="0"/>
              <a:t>(SO</a:t>
            </a:r>
            <a:r>
              <a:rPr lang="en-US" sz="4000" baseline="-25000" dirty="0"/>
              <a:t>4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 . 12H</a:t>
            </a:r>
            <a:r>
              <a:rPr lang="en-US" sz="4000" baseline="-25000" dirty="0"/>
              <a:t>2</a:t>
            </a:r>
            <a:r>
              <a:rPr lang="en-US" sz="4000" dirty="0"/>
              <a:t>O   ,(M=K, </a:t>
            </a:r>
            <a:r>
              <a:rPr lang="en-US" sz="4000" dirty="0" err="1"/>
              <a:t>Rb</a:t>
            </a:r>
            <a:r>
              <a:rPr lang="en-US" sz="4000" dirty="0"/>
              <a:t>, Cs, NH</a:t>
            </a:r>
            <a:r>
              <a:rPr lang="en-US" sz="4000" baseline="-25000" dirty="0"/>
              <a:t>4</a:t>
            </a:r>
            <a:r>
              <a:rPr lang="en-US" sz="4000" dirty="0"/>
              <a:t>)</a:t>
            </a:r>
          </a:p>
          <a:p>
            <a:pPr lvl="0" algn="just" rtl="1"/>
            <a:endParaRPr lang="en-US" sz="3200" b="1" dirty="0">
              <a:solidFill>
                <a:prstClr val="black"/>
              </a:solidFill>
            </a:endParaRPr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</a:rPr>
              <a:t>   که شامل یونهای هگزا اکو کبالت ( </a:t>
            </a:r>
            <a:r>
              <a:rPr lang="en-US" sz="3200" b="1" dirty="0">
                <a:solidFill>
                  <a:prstClr val="black"/>
                </a:solidFill>
              </a:rPr>
              <a:t>III</a:t>
            </a:r>
            <a:r>
              <a:rPr lang="fa-IR" sz="3200" b="1" dirty="0">
                <a:solidFill>
                  <a:prstClr val="black"/>
                </a:solidFill>
              </a:rPr>
              <a:t>)  است، شناسایی شده است.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بنابر این، کمی نمک های ساده کبالت </a:t>
            </a:r>
            <a:r>
              <a:rPr lang="fa-IR" sz="3200" b="1" dirty="0">
                <a:solidFill>
                  <a:prstClr val="black"/>
                </a:solidFill>
              </a:rPr>
              <a:t>( </a:t>
            </a:r>
            <a:r>
              <a:rPr lang="en-US" sz="3200" b="1" dirty="0">
                <a:solidFill>
                  <a:prstClr val="black"/>
                </a:solidFill>
              </a:rPr>
              <a:t>III</a:t>
            </a:r>
            <a:r>
              <a:rPr lang="fa-IR" sz="3200" b="1" dirty="0">
                <a:solidFill>
                  <a:prstClr val="black"/>
                </a:solidFill>
              </a:rPr>
              <a:t>)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بجز با لیگاند های دهنده -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N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علی رغم فراوانی زیاد کمپلکس هایش، نشان دهنده این واقعیت است که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CFSE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 زیاد تنها عامل موثر در پایداری نیست.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3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225" y="147191"/>
            <a:ext cx="11898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جدول  حساسیت قابل ملاحظه پتانسیل احیائ جفت 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Co(III)/Co(II)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به لیگاندهای مختلف را نشان می دهد که حضور آن لیگاندها باعث ناپایداری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Co(II)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به اکسایش در مقابل هوا می شود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B5EED-D9D3-493C-8AA7-B07E87E8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32" y="1086694"/>
            <a:ext cx="9024208" cy="52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919" y="119168"/>
            <a:ext cx="119720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3600" b="1" dirty="0">
                <a:solidFill>
                  <a:prstClr val="black"/>
                </a:solidFill>
              </a:rPr>
              <a:t>کمپلکس های کبالت ( </a:t>
            </a:r>
            <a:r>
              <a:rPr lang="en-US" sz="3600" b="1" dirty="0">
                <a:solidFill>
                  <a:prstClr val="black"/>
                </a:solidFill>
              </a:rPr>
              <a:t>III</a:t>
            </a:r>
            <a:r>
              <a:rPr lang="fa-IR" sz="3600" b="1" dirty="0">
                <a:solidFill>
                  <a:prstClr val="black"/>
                </a:solidFill>
              </a:rPr>
              <a:t>) از نظر سینتیکی </a:t>
            </a:r>
            <a:r>
              <a:rPr lang="fa-IR" sz="3600" b="1" dirty="0">
                <a:solidFill>
                  <a:schemeClr val="accent6"/>
                </a:solidFill>
              </a:rPr>
              <a:t>بی اثر </a:t>
            </a:r>
            <a:r>
              <a:rPr lang="fa-IR" sz="3600" b="1" dirty="0">
                <a:solidFill>
                  <a:prstClr val="black"/>
                </a:solidFill>
              </a:rPr>
              <a:t>هستند لذا برای تهیه این کمپلکسها از روشهای غیر مستقیم استفاده می شوند. به مقادیر مناسبی از محلول آبی کبالت( </a:t>
            </a:r>
            <a:r>
              <a:rPr lang="en-US" sz="3600" b="1" dirty="0">
                <a:solidFill>
                  <a:prstClr val="black"/>
                </a:solidFill>
              </a:rPr>
              <a:t>II</a:t>
            </a:r>
            <a:r>
              <a:rPr lang="fa-IR" sz="3600" b="1" dirty="0">
                <a:solidFill>
                  <a:prstClr val="black"/>
                </a:solidFill>
              </a:rPr>
              <a:t>) ، لیگاند های مورد نظر اضافه می شود که کمپلکس کبالت (</a:t>
            </a:r>
            <a:r>
              <a:rPr lang="en-US" sz="3600" b="1" dirty="0">
                <a:solidFill>
                  <a:prstClr val="black"/>
                </a:solidFill>
              </a:rPr>
              <a:t>II</a:t>
            </a:r>
            <a:r>
              <a:rPr lang="fa-IR" sz="3600" b="1" dirty="0">
                <a:solidFill>
                  <a:prstClr val="black"/>
                </a:solidFill>
              </a:rPr>
              <a:t>) تشکیل شده، توسط یک اکسید کننده مناسب ودر حضور یک کاتالیزور اکسید می شود.</a:t>
            </a:r>
          </a:p>
          <a:p>
            <a:pPr algn="just" rtl="1"/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کمپلکس های آمین کبالت که تعدادشان بسیار زیاد است  از جمله اولین ترکیبهایی هستند که به طور سیستماتیک مورد مطالعه قرار گرفتند. از اکسیداسیون مخلوط آبی 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CoX</a:t>
            </a:r>
            <a:r>
              <a:rPr lang="en-US" sz="3600" baseline="-25000" dirty="0"/>
              <a:t>2</a:t>
            </a:r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در شرایط مختلف  و مقادیر مناسب از واکنش دهنده های </a:t>
            </a:r>
            <a:r>
              <a:rPr lang="en-US" sz="3600" dirty="0"/>
              <a:t>NH</a:t>
            </a:r>
            <a:r>
              <a:rPr lang="en-US" sz="3600" baseline="-25000" dirty="0"/>
              <a:t>4</a:t>
            </a:r>
            <a:r>
              <a:rPr lang="en-US" sz="3600" dirty="0"/>
              <a:t>X, NH</a:t>
            </a:r>
            <a:r>
              <a:rPr lang="en-US" sz="3600" baseline="-25000" dirty="0"/>
              <a:t>3</a:t>
            </a:r>
            <a:r>
              <a:rPr lang="en-US" sz="3600" dirty="0"/>
              <a:t>;  X= Cl, Br, NO</a:t>
            </a:r>
            <a:r>
              <a:rPr lang="en-US" sz="3600" baseline="-25000" dirty="0"/>
              <a:t>3</a:t>
            </a:r>
            <a:r>
              <a:rPr lang="en-US" sz="3600" dirty="0"/>
              <a:t>, …</a:t>
            </a:r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، می توان کمپلکسهایی از قبیل </a:t>
            </a:r>
            <a:r>
              <a:rPr lang="en-US" sz="3600" dirty="0"/>
              <a:t>[Co(NH3)</a:t>
            </a:r>
            <a:r>
              <a:rPr lang="en-US" sz="3600" baseline="-25000" dirty="0"/>
              <a:t>6</a:t>
            </a:r>
            <a:r>
              <a:rPr lang="en-US" sz="3600" dirty="0"/>
              <a:t>]</a:t>
            </a:r>
            <a:r>
              <a:rPr lang="en-US" sz="3600" baseline="30000" dirty="0"/>
              <a:t>3+</a:t>
            </a:r>
            <a:r>
              <a:rPr lang="en-US" sz="3600" dirty="0"/>
              <a:t>, [Co(NH3)</a:t>
            </a:r>
            <a:r>
              <a:rPr lang="en-US" sz="3600" baseline="-25000" dirty="0"/>
              <a:t>5</a:t>
            </a:r>
            <a:r>
              <a:rPr lang="en-US" sz="3600" dirty="0"/>
              <a:t>X]</a:t>
            </a:r>
            <a:r>
              <a:rPr lang="en-US" sz="3600" baseline="30000" dirty="0"/>
              <a:t>2+</a:t>
            </a:r>
            <a:r>
              <a:rPr lang="en-US" sz="3600" dirty="0"/>
              <a:t>, [Co(NH3)</a:t>
            </a:r>
            <a:r>
              <a:rPr lang="en-US" sz="3600" baseline="-25000" dirty="0"/>
              <a:t>4</a:t>
            </a:r>
            <a:r>
              <a:rPr lang="en-US" sz="3600" dirty="0"/>
              <a:t>X</a:t>
            </a:r>
            <a:r>
              <a:rPr lang="en-US" sz="3600" baseline="-25000" dirty="0"/>
              <a:t>2</a:t>
            </a:r>
            <a:r>
              <a:rPr lang="en-US" sz="3600" dirty="0"/>
              <a:t>]</a:t>
            </a:r>
            <a:r>
              <a:rPr lang="en-US" sz="3600" baseline="30000" dirty="0"/>
              <a:t>+</a:t>
            </a:r>
            <a:r>
              <a:rPr lang="fa-IR" sz="3600" baseline="30000" dirty="0"/>
              <a:t> </a:t>
            </a:r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را تهیه کرد. ترکیبات مشابه آمین کبالت (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را به سادگی می توان توسط لیگاندهای کیلیت آمین از قبیل اتیلن دی آمین یا بی پیریدین تهیه کرد.</a:t>
            </a:r>
          </a:p>
        </p:txBody>
      </p:sp>
    </p:spTree>
    <p:extLst>
      <p:ext uri="{BB962C8B-B14F-4D97-AF65-F5344CB8AC3E}">
        <p14:creationId xmlns:p14="http://schemas.microsoft.com/office/powerpoint/2010/main" val="86308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47" y="311353"/>
            <a:ext cx="119219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لیگاند دهنده 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دیگر که کمپلکس بسیار پایداری را تشکیل می دهد کمپلکس نارنجی رنگ </a:t>
            </a:r>
            <a:r>
              <a:rPr lang="en-US" sz="3600" b="1" dirty="0"/>
              <a:t>Na</a:t>
            </a:r>
            <a:r>
              <a:rPr lang="en-US" sz="3600" b="1" baseline="-25000" dirty="0"/>
              <a:t>3</a:t>
            </a:r>
            <a:r>
              <a:rPr lang="en-US" sz="3600" b="1" dirty="0"/>
              <a:t>[Co(NO</a:t>
            </a:r>
            <a:r>
              <a:rPr lang="en-US" sz="3600" b="1" baseline="-25000" dirty="0"/>
              <a:t>2</a:t>
            </a:r>
            <a:r>
              <a:rPr lang="en-US" sz="3600" b="1" dirty="0"/>
              <a:t>)</a:t>
            </a:r>
            <a:r>
              <a:rPr lang="en-US" sz="3600" b="1" baseline="-25000" dirty="0"/>
              <a:t>6</a:t>
            </a:r>
            <a:r>
              <a:rPr lang="en-US" sz="3600" b="1" dirty="0"/>
              <a:t>]</a:t>
            </a:r>
            <a:r>
              <a:rPr lang="fa-IR" sz="3600" b="1" dirty="0"/>
              <a:t>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است.</a:t>
            </a:r>
          </a:p>
          <a:p>
            <a:pPr lvl="0" algn="just" rtl="1"/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محلول آبی این کمپلکس برای رسوب دادن یون </a:t>
            </a:r>
            <a:r>
              <a:rPr lang="en-US" sz="3600" b="1" dirty="0"/>
              <a:t>K</a:t>
            </a:r>
            <a:r>
              <a:rPr lang="en-US" sz="3600" b="1" baseline="30000" dirty="0"/>
              <a:t>+</a:t>
            </a:r>
            <a:r>
              <a:rPr lang="fa-IR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بصورت </a:t>
            </a:r>
            <a:r>
              <a:rPr lang="en-US" sz="3200" b="1" dirty="0"/>
              <a:t>K</a:t>
            </a:r>
            <a:r>
              <a:rPr lang="en-US" sz="3200" b="1" baseline="-25000" dirty="0"/>
              <a:t>3</a:t>
            </a:r>
            <a:r>
              <a:rPr lang="en-US" sz="3200" b="1" dirty="0"/>
              <a:t>[Co(NO</a:t>
            </a:r>
            <a:r>
              <a:rPr lang="en-US" sz="3200" b="1" baseline="-25000" dirty="0"/>
              <a:t>2</a:t>
            </a:r>
            <a:r>
              <a:rPr lang="en-US" sz="3200" b="1" dirty="0"/>
              <a:t>)</a:t>
            </a:r>
            <a:r>
              <a:rPr lang="en-US" sz="3200" b="1" baseline="-25000" dirty="0"/>
              <a:t>6</a:t>
            </a:r>
            <a:r>
              <a:rPr lang="en-US" sz="3200" b="1" dirty="0"/>
              <a:t>]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مورد استفاده قرار می گیرد.</a:t>
            </a:r>
          </a:p>
          <a:p>
            <a:pPr algn="just" rtl="1"/>
            <a:r>
              <a:rPr lang="fa-IR" sz="3600" dirty="0"/>
              <a:t>از اثر آن با فلوئور، کمپلکس      </a:t>
            </a:r>
            <a:r>
              <a:rPr lang="en-US" sz="3600" dirty="0"/>
              <a:t>K</a:t>
            </a:r>
            <a:r>
              <a:rPr lang="en-US" sz="3600" b="1" baseline="-25000" dirty="0"/>
              <a:t>3 </a:t>
            </a:r>
            <a:r>
              <a:rPr lang="en-US" sz="3600" dirty="0"/>
              <a:t>[</a:t>
            </a:r>
            <a:r>
              <a:rPr lang="en-US" sz="3600" dirty="0" err="1"/>
              <a:t>CoF</a:t>
            </a:r>
            <a:r>
              <a:rPr lang="en-US" sz="3600" dirty="0"/>
              <a:t>)</a:t>
            </a:r>
            <a:r>
              <a:rPr lang="en-US" sz="3600" baseline="-25000" dirty="0"/>
              <a:t>6</a:t>
            </a:r>
            <a:r>
              <a:rPr lang="en-US" sz="3600" dirty="0"/>
              <a:t>]</a:t>
            </a:r>
            <a:r>
              <a:rPr lang="fa-IR" sz="3600" dirty="0"/>
              <a:t> تشکیل می شود که تنها بعنوان  یک کمپلکس پر اسپین هگزا آمین هالید کبالت (</a:t>
            </a:r>
            <a:r>
              <a:rPr lang="en-US" sz="3600" dirty="0"/>
              <a:t>III</a:t>
            </a:r>
            <a:r>
              <a:rPr lang="fa-IR" sz="3600" dirty="0"/>
              <a:t>) دارای خاصیت پارامغناطیس ( در دمای محیط دارای ممان مغناطیسی </a:t>
            </a:r>
            <a:r>
              <a:rPr lang="en-US" sz="3600" dirty="0"/>
              <a:t>BM</a:t>
            </a:r>
            <a:r>
              <a:rPr lang="fa-IR" sz="3600" dirty="0"/>
              <a:t> 5.3)از کبالت( </a:t>
            </a:r>
            <a:r>
              <a:rPr lang="en-US" sz="3600" dirty="0"/>
              <a:t>III</a:t>
            </a:r>
            <a:r>
              <a:rPr lang="fa-IR" sz="3600" dirty="0"/>
              <a:t> ) مورد توجه است. کمپلکس    </a:t>
            </a:r>
            <a:r>
              <a:rPr lang="en-US" sz="3600" dirty="0"/>
              <a:t> [Co(CN)</a:t>
            </a:r>
            <a:r>
              <a:rPr lang="en-US" sz="3600" baseline="-25000" dirty="0"/>
              <a:t>6</a:t>
            </a:r>
            <a:r>
              <a:rPr lang="en-US" sz="3600" dirty="0"/>
              <a:t>]</a:t>
            </a:r>
            <a:r>
              <a:rPr lang="en-US" sz="3600" baseline="30000" dirty="0"/>
              <a:t>3-</a:t>
            </a:r>
            <a:r>
              <a:rPr lang="fa-IR" sz="3600" dirty="0"/>
              <a:t> بسیار پایدار است و همانند  </a:t>
            </a:r>
            <a:r>
              <a:rPr lang="en-US" sz="3600" dirty="0"/>
              <a:t>[Fe(CN)</a:t>
            </a:r>
            <a:r>
              <a:rPr lang="en-US" sz="3600" baseline="-25000" dirty="0"/>
              <a:t> 6</a:t>
            </a:r>
            <a:r>
              <a:rPr lang="en-US" sz="3600" dirty="0"/>
              <a:t>]</a:t>
            </a:r>
            <a:r>
              <a:rPr lang="en-US" sz="3600" baseline="30000" dirty="0"/>
              <a:t>4-</a:t>
            </a:r>
            <a:r>
              <a:rPr lang="en-US" sz="3600" baseline="-25000" dirty="0"/>
              <a:t> </a:t>
            </a:r>
            <a:r>
              <a:rPr lang="en-US" sz="3600" dirty="0"/>
              <a:t> </a:t>
            </a:r>
            <a:r>
              <a:rPr lang="fa-IR" sz="3600" dirty="0"/>
              <a:t>که آرایش  </a:t>
            </a:r>
            <a:r>
              <a:rPr lang="en-US" sz="3600" dirty="0"/>
              <a:t>t</a:t>
            </a:r>
            <a:r>
              <a:rPr lang="en-US" sz="3600" baseline="-25000" dirty="0"/>
              <a:t>2</a:t>
            </a:r>
            <a:r>
              <a:rPr lang="en-US" sz="3600" dirty="0"/>
              <a:t>g</a:t>
            </a:r>
            <a:r>
              <a:rPr lang="en-US" sz="3600" baseline="30000" dirty="0"/>
              <a:t>6</a:t>
            </a:r>
            <a:r>
              <a:rPr lang="fa-IR" sz="3600" dirty="0"/>
              <a:t> را دارد غیر سمی گزارش شده است. </a:t>
            </a:r>
            <a:endParaRPr lang="en-US" sz="3600" dirty="0"/>
          </a:p>
          <a:p>
            <a:pPr lvl="0" algn="just" rtl="1"/>
            <a:endParaRPr lang="fa-IR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1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9ECC4E-B8A9-491C-BC46-8490F62D85CF}"/>
              </a:ext>
            </a:extLst>
          </p:cNvPr>
          <p:cNvSpPr/>
          <p:nvPr/>
        </p:nvSpPr>
        <p:spPr>
          <a:xfrm>
            <a:off x="0" y="585837"/>
            <a:ext cx="11765280" cy="3026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کمپلکسهای کبالت(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) با لیگاندهای دهنده-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 معمولا پایداری کمتری نسبت به لیگاندهای دهنده-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دارند  اگرچه که کمپلکس های سبز- تیره  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[Co(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و  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[Co(C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که از لیگاندهای کیلیت استیل استونات و اگزالات تشکیل می شوند، پایدارند.  این قبیل کمپلکس ها از واکنشهای کاتالیزوری کربوکسیلاتهای کبالت(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) بدست می آیند.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9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B9BB23-1238-4C61-B704-F099FFB4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120" y="899200"/>
            <a:ext cx="1168505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 اختلاف قابل توجه بین شیمی کروم (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و کبالت (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در این است که  کمپلکسهای کبالت(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قابلیت هیدرولیز کمتری دارند. با وجود این، کمپلکسهای آمین با گروهای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پل شونده شناخته شده هستند. گروههای پل شونده متداول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NH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بصورت یکتایی، دوتایی و سه تایی در کمپلکسهایی نظیر ترکیبات زیر شناخته شده هستند</a:t>
            </a:r>
            <a:r>
              <a:rPr kumimoji="0" lang="fa-I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185AC5-F2C6-4258-AE1B-6181652EC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13352"/>
              </p:ext>
            </p:extLst>
          </p:nvPr>
        </p:nvGraphicFramePr>
        <p:xfrm>
          <a:off x="1815196" y="4325679"/>
          <a:ext cx="8561608" cy="137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7572600" imgH="1219680" progId="ChemDraw.Document.6.0">
                  <p:embed/>
                </p:oleObj>
              </mc:Choice>
              <mc:Fallback>
                <p:oleObj r:id="rId3" imgW="7572600" imgH="12196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96" y="4325679"/>
                        <a:ext cx="8561608" cy="1379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60B7F0-8801-4DFE-A376-D6038FFB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550" y="5926717"/>
            <a:ext cx="2078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fa-I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قرمز لعل</a:t>
            </a:r>
            <a:endParaRPr kumimoji="0" lang="fa-IR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4D8F0-5926-4136-91BF-FBA0BBAD40F2}"/>
              </a:ext>
            </a:extLst>
          </p:cNvPr>
          <p:cNvSpPr/>
          <p:nvPr/>
        </p:nvSpPr>
        <p:spPr>
          <a:xfrm>
            <a:off x="384853" y="2988772"/>
            <a:ext cx="7550458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[(NH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-Co-NH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-Co(NH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fa-IR" sz="28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5+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آبی روشن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2D74C-9793-4100-BBC7-A2BC95772281}"/>
              </a:ext>
            </a:extLst>
          </p:cNvPr>
          <p:cNvSpPr/>
          <p:nvPr/>
        </p:nvSpPr>
        <p:spPr>
          <a:xfrm>
            <a:off x="7832530" y="6043438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</a:pPr>
            <a:r>
              <a:rPr lang="fa-IR" alt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قرمز</a:t>
            </a:r>
            <a:endParaRPr lang="fa-IR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1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C543F8-C636-4262-8294-7452D71D7BB1}"/>
              </a:ext>
            </a:extLst>
          </p:cNvPr>
          <p:cNvSpPr/>
          <p:nvPr/>
        </p:nvSpPr>
        <p:spPr>
          <a:xfrm>
            <a:off x="81280" y="416198"/>
            <a:ext cx="11856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اما  شاید  جالب ترین کمپلکسهای چند هسته ای، آنهایی  هستند که دارای پل های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O-O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می باشند.  در تهیه نمک های هگزاآمین کبالت(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) از طریق کبالت(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)، توسط هوا درمحلول آبی آمونیاک در غیاب کاتالیزور، ممکن است بتوان حدواسط قهوه ای زیر را جدا کرد: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6937A-8F79-402D-B679-693A18490617}"/>
              </a:ext>
            </a:extLst>
          </p:cNvPr>
          <p:cNvSpPr/>
          <p:nvPr/>
        </p:nvSpPr>
        <p:spPr>
          <a:xfrm>
            <a:off x="980982" y="2395104"/>
            <a:ext cx="612539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4+</a:t>
            </a:r>
            <a:r>
              <a:rPr lang="fa-IR" sz="36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           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7E673-85D9-4E34-A2FF-89FA391FE6CC}"/>
              </a:ext>
            </a:extLst>
          </p:cNvPr>
          <p:cNvSpPr/>
          <p:nvPr/>
        </p:nvSpPr>
        <p:spPr>
          <a:xfrm>
            <a:off x="-86360" y="3278519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این حدواسط در حالت جامد و در محلول آمونیاکی غلیظ نسبتا پایدار است اما در محلول اسیدی به سهولت به کبالت(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) و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 تجزیه می شود در حالیکه</a:t>
            </a:r>
            <a:r>
              <a:rPr lang="fa-IR" sz="3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با عوامل اکسید کننده نظیر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به ترکیب سبز و پارامغناطیس زیر تبدیل می شود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34ED1-4B32-46CD-A114-6DE8F581A96F}"/>
              </a:ext>
            </a:extLst>
          </p:cNvPr>
          <p:cNvSpPr/>
          <p:nvPr/>
        </p:nvSpPr>
        <p:spPr>
          <a:xfrm>
            <a:off x="1455616" y="5586842"/>
            <a:ext cx="485100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-Co(NH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5+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D23FAE-2F72-4C53-B226-19FC31B03F3D}"/>
              </a:ext>
            </a:extLst>
          </p:cNvPr>
          <p:cNvSpPr/>
          <p:nvPr/>
        </p:nvSpPr>
        <p:spPr>
          <a:xfrm>
            <a:off x="0" y="274851"/>
            <a:ext cx="11948160" cy="616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تعیین ترکیب شیمیایی ترکیب قهوه ای چندان مشکل نیست. دو اتم کبالت در حالت اکسایش 3+ هستند و توسط گروه پروکسو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 بهم متصل می شوند و با خاصیت دیامغناطیسی مشاهده شده همخوانی دارد.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  <a:tabLst>
                <a:tab pos="1619250" algn="l"/>
              </a:tabLs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اما در خصوص ترکیب آخر، تعیین ترکیب آن چندان راحت نیست. شواهد زیادی وجود دارد که نشان می دهد که دو اتم کبالت از هرنظر یکسان هستند و توسط پل سوپر اکسو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 بهم متصل هستند. نظریه اوربیتال مولکولی پیشگویی می کند که الکترون زوج نشده بر روی یک اوربیتال π  که روی هر چهار اتم گستردگی دارد واقع شده است. در این حالت بیشترین گستردگی اوربیتال π  بر روی اتمهای اکسیژن است. شواهد 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esr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 نشان می دهد که دو اتم کبالت یکسان هستند و شواهد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X-ray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 نشان می دهد که گروه مرکزی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Co-O-O-Co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dirty="0">
                <a:latin typeface="Arial" panose="020B0604020202020204" pitchFamily="34" charset="0"/>
                <a:ea typeface="Calibri" panose="020F0502020204030204" pitchFamily="34" charset="0"/>
              </a:rPr>
              <a:t>با فاصله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O-O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 برابر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131  بایستی مسطح باشد که  به فاصله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O-O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در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 (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128 pm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) 128  خیلی نزدیک است.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2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944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ab2613</cp:lastModifiedBy>
  <cp:revision>27</cp:revision>
  <dcterms:created xsi:type="dcterms:W3CDTF">2020-09-08T03:54:29Z</dcterms:created>
  <dcterms:modified xsi:type="dcterms:W3CDTF">2024-09-29T11:09:31Z</dcterms:modified>
</cp:coreProperties>
</file>