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514" r:id="rId3"/>
    <p:sldId id="515" r:id="rId4"/>
    <p:sldId id="516" r:id="rId5"/>
    <p:sldId id="518" r:id="rId6"/>
    <p:sldId id="517" r:id="rId7"/>
    <p:sldId id="519" r:id="rId8"/>
    <p:sldId id="522" r:id="rId9"/>
    <p:sldId id="523" r:id="rId10"/>
    <p:sldId id="520" r:id="rId11"/>
    <p:sldId id="521" r:id="rId12"/>
    <p:sldId id="524" r:id="rId13"/>
    <p:sldId id="530" r:id="rId14"/>
    <p:sldId id="531" r:id="rId15"/>
    <p:sldId id="527" r:id="rId16"/>
    <p:sldId id="526" r:id="rId17"/>
    <p:sldId id="528" r:id="rId18"/>
    <p:sldId id="529" r:id="rId19"/>
    <p:sldId id="538" r:id="rId20"/>
    <p:sldId id="535" r:id="rId21"/>
    <p:sldId id="536" r:id="rId22"/>
    <p:sldId id="537" r:id="rId23"/>
    <p:sldId id="532" r:id="rId24"/>
    <p:sldId id="533" r:id="rId25"/>
    <p:sldId id="534" r:id="rId26"/>
    <p:sldId id="310" r:id="rId27"/>
    <p:sldId id="315" r:id="rId28"/>
    <p:sldId id="316" r:id="rId29"/>
    <p:sldId id="317" r:id="rId30"/>
    <p:sldId id="318" r:id="rId31"/>
    <p:sldId id="319" r:id="rId32"/>
    <p:sldId id="513" r:id="rId33"/>
    <p:sldId id="320" r:id="rId34"/>
    <p:sldId id="321" r:id="rId35"/>
    <p:sldId id="322" r:id="rId36"/>
    <p:sldId id="323" r:id="rId37"/>
    <p:sldId id="324" r:id="rId38"/>
    <p:sldId id="325" r:id="rId39"/>
    <p:sldId id="348" r:id="rId40"/>
    <p:sldId id="352" r:id="rId41"/>
    <p:sldId id="349" r:id="rId42"/>
    <p:sldId id="350" r:id="rId43"/>
    <p:sldId id="494" r:id="rId44"/>
    <p:sldId id="351" r:id="rId45"/>
    <p:sldId id="353" r:id="rId46"/>
    <p:sldId id="354" r:id="rId47"/>
    <p:sldId id="355" r:id="rId48"/>
    <p:sldId id="540" r:id="rId49"/>
    <p:sldId id="356" r:id="rId50"/>
    <p:sldId id="357" r:id="rId51"/>
    <p:sldId id="358" r:id="rId52"/>
    <p:sldId id="359" r:id="rId53"/>
    <p:sldId id="360" r:id="rId54"/>
    <p:sldId id="361" r:id="rId55"/>
    <p:sldId id="362" r:id="rId56"/>
    <p:sldId id="364" r:id="rId57"/>
    <p:sldId id="363" r:id="rId58"/>
    <p:sldId id="365" r:id="rId59"/>
    <p:sldId id="366" r:id="rId60"/>
    <p:sldId id="367" r:id="rId61"/>
    <p:sldId id="541" r:id="rId62"/>
    <p:sldId id="368" r:id="rId63"/>
    <p:sldId id="539" r:id="rId64"/>
    <p:sldId id="369" r:id="rId65"/>
    <p:sldId id="370" r:id="rId66"/>
    <p:sldId id="371" r:id="rId67"/>
    <p:sldId id="372" r:id="rId68"/>
    <p:sldId id="373" r:id="rId69"/>
    <p:sldId id="377" r:id="rId70"/>
    <p:sldId id="374" r:id="rId71"/>
    <p:sldId id="375" r:id="rId72"/>
    <p:sldId id="378" r:id="rId73"/>
    <p:sldId id="376" r:id="rId74"/>
    <p:sldId id="379" r:id="rId75"/>
    <p:sldId id="380" r:id="rId76"/>
    <p:sldId id="381" r:id="rId77"/>
    <p:sldId id="382" r:id="rId78"/>
    <p:sldId id="383" r:id="rId79"/>
    <p:sldId id="542" r:id="rId80"/>
    <p:sldId id="384" r:id="rId81"/>
    <p:sldId id="385" r:id="rId82"/>
    <p:sldId id="544" r:id="rId83"/>
    <p:sldId id="553" r:id="rId84"/>
    <p:sldId id="554" r:id="rId85"/>
    <p:sldId id="555" r:id="rId86"/>
    <p:sldId id="556" r:id="rId87"/>
    <p:sldId id="335" r:id="rId88"/>
    <p:sldId id="545" r:id="rId89"/>
    <p:sldId id="546" r:id="rId90"/>
    <p:sldId id="387" r:id="rId91"/>
    <p:sldId id="386" r:id="rId92"/>
    <p:sldId id="388" r:id="rId93"/>
    <p:sldId id="389" r:id="rId94"/>
    <p:sldId id="390" r:id="rId95"/>
    <p:sldId id="391" r:id="rId96"/>
    <p:sldId id="392" r:id="rId97"/>
    <p:sldId id="393" r:id="rId98"/>
    <p:sldId id="394" r:id="rId99"/>
    <p:sldId id="548" r:id="rId100"/>
    <p:sldId id="549" r:id="rId101"/>
    <p:sldId id="550" r:id="rId102"/>
    <p:sldId id="551" r:id="rId103"/>
    <p:sldId id="395" r:id="rId104"/>
    <p:sldId id="396" r:id="rId105"/>
    <p:sldId id="397" r:id="rId106"/>
    <p:sldId id="398" r:id="rId107"/>
    <p:sldId id="399" r:id="rId108"/>
    <p:sldId id="400" r:id="rId109"/>
    <p:sldId id="401" r:id="rId110"/>
    <p:sldId id="402" r:id="rId111"/>
    <p:sldId id="403" r:id="rId112"/>
    <p:sldId id="405" r:id="rId113"/>
    <p:sldId id="406" r:id="rId114"/>
    <p:sldId id="407" r:id="rId115"/>
    <p:sldId id="408" r:id="rId116"/>
    <p:sldId id="552" r:id="rId117"/>
    <p:sldId id="409" r:id="rId118"/>
    <p:sldId id="410" r:id="rId119"/>
    <p:sldId id="411" r:id="rId120"/>
    <p:sldId id="412" r:id="rId121"/>
    <p:sldId id="413" r:id="rId122"/>
    <p:sldId id="414" r:id="rId123"/>
    <p:sldId id="415" r:id="rId124"/>
    <p:sldId id="547"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5" d="100"/>
          <a:sy n="85" d="100"/>
        </p:scale>
        <p:origin x="1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49DB-AFDB-4341-BE6A-216C6D97A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29C556-FF64-4751-8146-ED61E9692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BEE5F-6BE6-4C48-A9EA-EA7B4797505D}"/>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13A6DE69-1D42-4FDE-88C6-A33EF4505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4E75E-E172-441A-931D-2DAB5AC36127}"/>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84867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E65F-A626-42EB-8B77-14C6465DD8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E5F83-F18B-4B07-A070-9E27163CE5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B6D6D-E73C-4F5F-B83F-24685D5FA002}"/>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F9A8B6E7-E610-4258-BD5A-790FE79F1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8A18A-CC17-4BE0-BB26-AA470D77F454}"/>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47207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CE3C2-65B4-470C-B1E0-67C2BBFC8C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DA9F84-0C5A-4D8B-B88E-DB57609F2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4AE8B-EA79-4641-A46C-991D477DE3A8}"/>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7EAC4F57-FD1B-4B38-A1F2-9D7E3BA57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658BE-DC56-4CCF-9B94-484F12FC67B7}"/>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28979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51F09A-0570-4683-BD0E-724A8E2A71C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413409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1F09A-0570-4683-BD0E-724A8E2A71C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273225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51F09A-0570-4683-BD0E-724A8E2A71C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281354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51F09A-0570-4683-BD0E-724A8E2A71C6}"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3513057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51F09A-0570-4683-BD0E-724A8E2A71C6}"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1625996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51F09A-0570-4683-BD0E-724A8E2A71C6}"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1733372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F09A-0570-4683-BD0E-724A8E2A71C6}"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149720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51F09A-0570-4683-BD0E-724A8E2A71C6}"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206044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F073-B35E-4036-A134-3C938C520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F5C7B-7850-4A67-926D-5A92FEE8E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423FB-218B-4A65-853D-D1FC10356686}"/>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72E51108-2263-4880-8D96-1A1592062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7D8FE-A5D2-408E-95F9-6D098FAB5CF5}"/>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3044864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51F09A-0570-4683-BD0E-724A8E2A71C6}"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63735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1F09A-0570-4683-BD0E-724A8E2A71C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2284593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1F09A-0570-4683-BD0E-724A8E2A71C6}"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2A0F-093B-4BB8-B17A-DFC475623D11}" type="slidenum">
              <a:rPr lang="en-US" smtClean="0"/>
              <a:t>‹#›</a:t>
            </a:fld>
            <a:endParaRPr lang="en-US"/>
          </a:p>
        </p:txBody>
      </p:sp>
    </p:spTree>
    <p:extLst>
      <p:ext uri="{BB962C8B-B14F-4D97-AF65-F5344CB8AC3E}">
        <p14:creationId xmlns:p14="http://schemas.microsoft.com/office/powerpoint/2010/main" val="225843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960-A8BA-4004-8515-52CF61E164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DBD4B8-6AB9-42B3-BC72-26A6794073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BE1685-E7DA-406B-9C4A-24A23A1FF7B4}"/>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0B2DFA23-4975-4DF0-A210-A24944AAA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A0A28-16CE-4C37-9610-6B0761797F51}"/>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290485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AF14-2914-4457-B22E-5E1F71856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F811-1680-4943-9222-2525632C02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3F0CF9-DD17-4C69-93C3-7F93D6E16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EC4D93-1054-45DA-ACF2-FC39BD3D2FB3}"/>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6" name="Footer Placeholder 5">
            <a:extLst>
              <a:ext uri="{FF2B5EF4-FFF2-40B4-BE49-F238E27FC236}">
                <a16:creationId xmlns:a16="http://schemas.microsoft.com/office/drawing/2014/main" id="{9AB4260A-4D1C-47A1-95C6-98AAE13C6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C886E-F4D1-47D1-9E15-06EC4B672C4D}"/>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86845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A67A-4039-417F-A5C5-72AC7E2A87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0E02BA-C1D7-4265-9507-7C367BA67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E6CED6-E742-43FF-B478-C6A029B3E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E5DADA-EE3D-4E0A-AF00-5470412A9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1F8A4-A173-4F00-A701-861FA26522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E6D68C-7BFF-47EA-8E9C-BFEBFFDC080B}"/>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8" name="Footer Placeholder 7">
            <a:extLst>
              <a:ext uri="{FF2B5EF4-FFF2-40B4-BE49-F238E27FC236}">
                <a16:creationId xmlns:a16="http://schemas.microsoft.com/office/drawing/2014/main" id="{FF2A529D-A8DC-4E9A-8585-426EF79A77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E9DE8E-88F2-4C68-A040-4354C360E80A}"/>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59420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D742-C2BE-485C-B1E3-4487C22B77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D0AA76-BEE7-4583-8652-FC178E79F413}"/>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4" name="Footer Placeholder 3">
            <a:extLst>
              <a:ext uri="{FF2B5EF4-FFF2-40B4-BE49-F238E27FC236}">
                <a16:creationId xmlns:a16="http://schemas.microsoft.com/office/drawing/2014/main" id="{B3DA8204-71D6-473D-B2FE-B31A2E4EF0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EF2B92-65EC-4B46-911F-EABADCA68928}"/>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60455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9560F-D1EF-4CD4-BA4F-1EC52EA1F316}"/>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3" name="Footer Placeholder 2">
            <a:extLst>
              <a:ext uri="{FF2B5EF4-FFF2-40B4-BE49-F238E27FC236}">
                <a16:creationId xmlns:a16="http://schemas.microsoft.com/office/drawing/2014/main" id="{348C9988-F9C7-401E-9D74-CA8C8C78D1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A3F2AE-5BC2-4982-A290-7BCB6C09BC3C}"/>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101248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3D35-1BA7-4EC4-B92D-EB437CE37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93E9F-F3C9-40FC-98ED-42F611258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7AB286-0CBE-4BA2-91C2-1A6BB6CE0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7651B-54A1-4773-9B55-81059B44CCA1}"/>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6" name="Footer Placeholder 5">
            <a:extLst>
              <a:ext uri="{FF2B5EF4-FFF2-40B4-BE49-F238E27FC236}">
                <a16:creationId xmlns:a16="http://schemas.microsoft.com/office/drawing/2014/main" id="{BE7D5743-7896-4D4D-9D3B-28501E48C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E836B-44DC-4643-AE10-73A23A41A732}"/>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72419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DCBFA-3ED2-4E8E-853A-B2F314615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253B31-BDFD-42EF-BD9F-C02EC1C59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70EAC3-B58E-429D-8426-1A48FEBBC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329F2-C65C-45E1-8834-07FD62DC55AA}"/>
              </a:ext>
            </a:extLst>
          </p:cNvPr>
          <p:cNvSpPr>
            <a:spLocks noGrp="1"/>
          </p:cNvSpPr>
          <p:nvPr>
            <p:ph type="dt" sz="half" idx="10"/>
          </p:nvPr>
        </p:nvSpPr>
        <p:spPr/>
        <p:txBody>
          <a:bodyPr/>
          <a:lstStyle/>
          <a:p>
            <a:fld id="{9CDD9DD9-74B4-45C0-99BC-2765D4238DB9}" type="datetimeFigureOut">
              <a:rPr lang="en-US" smtClean="0"/>
              <a:t>4/15/2024</a:t>
            </a:fld>
            <a:endParaRPr lang="en-US"/>
          </a:p>
        </p:txBody>
      </p:sp>
      <p:sp>
        <p:nvSpPr>
          <p:cNvPr id="6" name="Footer Placeholder 5">
            <a:extLst>
              <a:ext uri="{FF2B5EF4-FFF2-40B4-BE49-F238E27FC236}">
                <a16:creationId xmlns:a16="http://schemas.microsoft.com/office/drawing/2014/main" id="{AEBB3416-6B24-463E-BA23-1E4B49138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A8095-A556-46E2-89A0-4C24C4DADC5D}"/>
              </a:ext>
            </a:extLst>
          </p:cNvPr>
          <p:cNvSpPr>
            <a:spLocks noGrp="1"/>
          </p:cNvSpPr>
          <p:nvPr>
            <p:ph type="sldNum" sz="quarter" idx="12"/>
          </p:nvPr>
        </p:nvSpPr>
        <p:spPr/>
        <p:txBody>
          <a:bodyPr/>
          <a:lstStyle/>
          <a:p>
            <a:fld id="{EDFAAE33-1F2D-4303-B9D8-9C57D154E7C2}" type="slidenum">
              <a:rPr lang="en-US" smtClean="0"/>
              <a:t>‹#›</a:t>
            </a:fld>
            <a:endParaRPr lang="en-US"/>
          </a:p>
        </p:txBody>
      </p:sp>
    </p:spTree>
    <p:extLst>
      <p:ext uri="{BB962C8B-B14F-4D97-AF65-F5344CB8AC3E}">
        <p14:creationId xmlns:p14="http://schemas.microsoft.com/office/powerpoint/2010/main" val="3495029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68762-E343-4914-8C3F-D9B50E845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1589B6-2C73-4507-9252-F0C147E6C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F813A-85D1-4FEA-80B1-797AB64BE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D9DD9-74B4-45C0-99BC-2765D4238DB9}" type="datetimeFigureOut">
              <a:rPr lang="en-US" smtClean="0"/>
              <a:t>4/15/2024</a:t>
            </a:fld>
            <a:endParaRPr lang="en-US"/>
          </a:p>
        </p:txBody>
      </p:sp>
      <p:sp>
        <p:nvSpPr>
          <p:cNvPr id="5" name="Footer Placeholder 4">
            <a:extLst>
              <a:ext uri="{FF2B5EF4-FFF2-40B4-BE49-F238E27FC236}">
                <a16:creationId xmlns:a16="http://schemas.microsoft.com/office/drawing/2014/main" id="{59F899FF-8CB2-4A78-80A7-43FB621F0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36FDD1-F7FE-495A-B0C6-F288F53F9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AAE33-1F2D-4303-B9D8-9C57D154E7C2}" type="slidenum">
              <a:rPr lang="en-US" smtClean="0"/>
              <a:t>‹#›</a:t>
            </a:fld>
            <a:endParaRPr lang="en-US"/>
          </a:p>
        </p:txBody>
      </p:sp>
    </p:spTree>
    <p:extLst>
      <p:ext uri="{BB962C8B-B14F-4D97-AF65-F5344CB8AC3E}">
        <p14:creationId xmlns:p14="http://schemas.microsoft.com/office/powerpoint/2010/main" val="1857451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1F09A-0570-4683-BD0E-724A8E2A71C6}" type="datetimeFigureOut">
              <a:rPr lang="en-US" smtClean="0"/>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92A0F-093B-4BB8-B17A-DFC475623D11}" type="slidenum">
              <a:rPr lang="en-US" smtClean="0"/>
              <a:t>‹#›</a:t>
            </a:fld>
            <a:endParaRPr lang="en-US"/>
          </a:p>
        </p:txBody>
      </p:sp>
    </p:spTree>
    <p:extLst>
      <p:ext uri="{BB962C8B-B14F-4D97-AF65-F5344CB8AC3E}">
        <p14:creationId xmlns:p14="http://schemas.microsoft.com/office/powerpoint/2010/main" val="3493164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07746-724A-40F3-9E48-0B8AB62934DB}"/>
              </a:ext>
            </a:extLst>
          </p:cNvPr>
          <p:cNvPicPr>
            <a:picLocks noChangeAspect="1"/>
          </p:cNvPicPr>
          <p:nvPr/>
        </p:nvPicPr>
        <p:blipFill>
          <a:blip r:embed="rId2"/>
          <a:stretch>
            <a:fillRect/>
          </a:stretch>
        </p:blipFill>
        <p:spPr>
          <a:xfrm>
            <a:off x="1317702" y="-74799"/>
            <a:ext cx="10264698" cy="6555379"/>
          </a:xfrm>
          <a:prstGeom prst="rect">
            <a:avLst/>
          </a:prstGeom>
        </p:spPr>
      </p:pic>
    </p:spTree>
    <p:extLst>
      <p:ext uri="{BB962C8B-B14F-4D97-AF65-F5344CB8AC3E}">
        <p14:creationId xmlns:p14="http://schemas.microsoft.com/office/powerpoint/2010/main" val="2343327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864D3-06E1-4A50-AFB5-F28A3E23B6DB}"/>
              </a:ext>
            </a:extLst>
          </p:cNvPr>
          <p:cNvPicPr>
            <a:picLocks noChangeAspect="1"/>
          </p:cNvPicPr>
          <p:nvPr/>
        </p:nvPicPr>
        <p:blipFill>
          <a:blip r:embed="rId2"/>
          <a:stretch>
            <a:fillRect/>
          </a:stretch>
        </p:blipFill>
        <p:spPr>
          <a:xfrm>
            <a:off x="747722" y="370777"/>
            <a:ext cx="7248051" cy="4323885"/>
          </a:xfrm>
          <a:prstGeom prst="rect">
            <a:avLst/>
          </a:prstGeom>
        </p:spPr>
      </p:pic>
      <p:pic>
        <p:nvPicPr>
          <p:cNvPr id="3" name="Picture 2">
            <a:extLst>
              <a:ext uri="{FF2B5EF4-FFF2-40B4-BE49-F238E27FC236}">
                <a16:creationId xmlns:a16="http://schemas.microsoft.com/office/drawing/2014/main" id="{AF7BD2E0-AE83-41CA-9E0F-163E9AC9450C}"/>
              </a:ext>
            </a:extLst>
          </p:cNvPr>
          <p:cNvPicPr>
            <a:picLocks noChangeAspect="1"/>
          </p:cNvPicPr>
          <p:nvPr/>
        </p:nvPicPr>
        <p:blipFill>
          <a:blip r:embed="rId3"/>
          <a:stretch>
            <a:fillRect/>
          </a:stretch>
        </p:blipFill>
        <p:spPr>
          <a:xfrm>
            <a:off x="747722" y="4656072"/>
            <a:ext cx="6991223" cy="1959661"/>
          </a:xfrm>
          <a:prstGeom prst="rect">
            <a:avLst/>
          </a:prstGeom>
        </p:spPr>
      </p:pic>
    </p:spTree>
    <p:extLst>
      <p:ext uri="{BB962C8B-B14F-4D97-AF65-F5344CB8AC3E}">
        <p14:creationId xmlns:p14="http://schemas.microsoft.com/office/powerpoint/2010/main" val="10989502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8F774-021D-09E0-3818-1B2CC43A0037}"/>
              </a:ext>
            </a:extLst>
          </p:cNvPr>
          <p:cNvPicPr>
            <a:picLocks noChangeAspect="1"/>
          </p:cNvPicPr>
          <p:nvPr/>
        </p:nvPicPr>
        <p:blipFill>
          <a:blip r:embed="rId2"/>
          <a:stretch>
            <a:fillRect/>
          </a:stretch>
        </p:blipFill>
        <p:spPr>
          <a:xfrm>
            <a:off x="1233487" y="2033587"/>
            <a:ext cx="9725025" cy="2790825"/>
          </a:xfrm>
          <a:prstGeom prst="rect">
            <a:avLst/>
          </a:prstGeom>
        </p:spPr>
      </p:pic>
    </p:spTree>
    <p:extLst>
      <p:ext uri="{BB962C8B-B14F-4D97-AF65-F5344CB8AC3E}">
        <p14:creationId xmlns:p14="http://schemas.microsoft.com/office/powerpoint/2010/main" val="1777559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00951-1549-AD32-3AFB-191DD5489A63}"/>
              </a:ext>
            </a:extLst>
          </p:cNvPr>
          <p:cNvPicPr>
            <a:picLocks noChangeAspect="1"/>
          </p:cNvPicPr>
          <p:nvPr/>
        </p:nvPicPr>
        <p:blipFill>
          <a:blip r:embed="rId2"/>
          <a:stretch>
            <a:fillRect/>
          </a:stretch>
        </p:blipFill>
        <p:spPr>
          <a:xfrm>
            <a:off x="2662237" y="80962"/>
            <a:ext cx="6867525" cy="6696075"/>
          </a:xfrm>
          <a:prstGeom prst="rect">
            <a:avLst/>
          </a:prstGeom>
        </p:spPr>
      </p:pic>
    </p:spTree>
    <p:extLst>
      <p:ext uri="{BB962C8B-B14F-4D97-AF65-F5344CB8AC3E}">
        <p14:creationId xmlns:p14="http://schemas.microsoft.com/office/powerpoint/2010/main" val="4040906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352" y="228500"/>
            <a:ext cx="11596092" cy="4832092"/>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کریستال های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حاصل از محلول ممکن است حاوی مولکول های حلال باشد ، اما با روش های صحیح تبلور و تصفیه - به عنوان مثال ، با استفاده از تصعید برای از بین بردن مولکول های حلال- ممکن است کریستال های خالص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رشد کنند.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ساختار جامد دارای یک آرایه مکعبی با وجوه مرکز پر از مولکول های </a:t>
            </a:r>
            <a:r>
              <a:rPr lang="en-US" sz="28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است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که در شکل 24.67 نشان داده شده است ، همانطور که از بازده بالای انباشتگی این مولکولهای تقریباً کروی انتظار می رود. در دمای اتاق مولکول ها می توانند آزادانه در موقعیت های شبکه خود چرخش کنند و داده های پراش اشعه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پودر جمع آوری شده از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بلوری معمولی برای یک شبکه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fcc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یک پارامتر شبکه از</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1417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این مولکول ها با فاصله 296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هم فاصله دارند، که شبیه به مقدار یافت شده برای فاصله بین لایه ای در گرافیت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335</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سرد کردن این جامد ، چرخش متوقف شده و مولکول های مجاور نسبت به یکدیگر همسو می شوند به گونه ای که یک منطقه غنی از الکترون از یک مولکول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نزدیک به یک منطقه فقیر الکترونی در همسایه خود قرار می گیرد.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313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462" y="284906"/>
            <a:ext cx="6670445" cy="6272057"/>
          </a:xfrm>
          <a:prstGeom prst="rect">
            <a:avLst/>
          </a:prstGeom>
        </p:spPr>
      </p:pic>
      <p:sp>
        <p:nvSpPr>
          <p:cNvPr id="5" name="Rectangle 4"/>
          <p:cNvSpPr/>
          <p:nvPr/>
        </p:nvSpPr>
        <p:spPr>
          <a:xfrm>
            <a:off x="6924907" y="4765119"/>
            <a:ext cx="5104435"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24.67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arrangement of C60  molecules in a face-</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centred</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cubic lattice in the crystalline material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111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322" y="151179"/>
            <a:ext cx="11645355" cy="6984476"/>
          </a:xfrm>
          <a:prstGeom prst="rect">
            <a:avLst/>
          </a:prstGeom>
        </p:spPr>
        <p:txBody>
          <a:bodyPr wrap="square">
            <a:spAutoFit/>
          </a:bodyPr>
          <a:lstStyle/>
          <a:p>
            <a:pPr marL="0" marR="0" algn="just" rtl="1">
              <a:lnSpc>
                <a:spcPct val="107000"/>
              </a:lnSpc>
              <a:spcBef>
                <a:spcPts val="0"/>
              </a:spcBef>
              <a:spcAft>
                <a:spcPts val="800"/>
              </a:spcAft>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قرارگرفتن جامد</a:t>
            </a:r>
            <a:r>
              <a:rPr lang="en-US" sz="2800" dirty="0">
                <a:effectLst/>
                <a:latin typeface="Calibri" panose="020F0502020204030204" pitchFamily="34" charset="0"/>
                <a:ea typeface="Calibri" panose="020F0502020204030204" pitchFamily="34" charset="0"/>
                <a:cs typeface="Arial" panose="020B0604020202020204" pitchFamily="34" charset="0"/>
              </a:rPr>
              <a:t> 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درمعرض بخار فلز قلیایی منجر به تشکیل یک سری ترکیبات با فرمول </a:t>
            </a:r>
            <a:r>
              <a:rPr lang="en-US" sz="2800" dirty="0">
                <a:effectLst/>
                <a:latin typeface="Calibri" panose="020F0502020204030204" pitchFamily="34" charset="0"/>
                <a:ea typeface="Calibri" panose="020F0502020204030204" pitchFamily="34" charset="0"/>
                <a:cs typeface="Arial" panose="020B0604020202020204" pitchFamily="34" charset="0"/>
              </a:rPr>
              <a:t>M</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x</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شود که استوکیومتری دقیق محصول بسته به ترکیب مخلوط واکنش دهنده دارد در حضور مقادیر اضافی فلز قلیایی، ترکیباتی از ترکیب </a:t>
            </a:r>
            <a:r>
              <a:rPr lang="en-US" sz="2800" dirty="0">
                <a:effectLst/>
                <a:latin typeface="Calibri" panose="020F0502020204030204" pitchFamily="34" charset="0"/>
                <a:ea typeface="Calibri" panose="020F0502020204030204" pitchFamily="34" charset="0"/>
                <a:cs typeface="Arial" panose="020B0604020202020204" pitchFamily="34" charset="0"/>
              </a:rPr>
              <a:t>M</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M= K, Rb, Cs)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گاه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تشکیل می شود. ساختار </a:t>
            </a:r>
            <a:r>
              <a:rPr lang="en-US" sz="28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K</a:t>
            </a:r>
            <a:r>
              <a:rPr lang="en-US" sz="2800" baseline="-25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a:t>
            </a:r>
            <a:r>
              <a:rPr lang="en-US" sz="28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مکعبی مرکز پراست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یون های مولکولی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lang="en-US" sz="2800" baseline="30000" dirty="0">
                <a:effectLst/>
                <a:latin typeface="Calibri" panose="020F0502020204030204" pitchFamily="34" charset="0"/>
                <a:ea typeface="Calibri" panose="020F0502020204030204" pitchFamily="34" charset="0"/>
                <a:cs typeface="Arial" panose="020B0604020202020204" pitchFamily="34" charset="0"/>
              </a:rPr>
              <a:t>6-</a:t>
            </a:r>
            <a:r>
              <a:rPr lang="fa-IR" sz="2800" baseline="30000" dirty="0">
                <a:effectLst/>
                <a:latin typeface="Calibri" panose="020F0502020204030204" pitchFamily="34" charset="0"/>
                <a:ea typeface="Calibri" panose="020F0502020204030204" pitchFamily="34" charset="0"/>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رئوس سلول و مرکز آن را اشغال می کنند و یون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بخشی از سایت ها را با کئوردیناسیون تقریبا چهار وجهی با چهار یون مولکولی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نزدیکی مرکز هر یک از وجوه پر می کنند (شکل 24.68). جالبترین ترکیبات دارای استوکیومتری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که بسته به نوع فلز در محدوده دما 10-40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به ابر رسانا تبدیل می شوند. استوکیومتری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K3C60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پر کردن کلیه حفره های چهار وجهی وتمام حفره های هشت وجهی در انباشتگی فشرده مکعبی(</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ccp</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)از یونهای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3-</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توسط یونهای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بدست می آید (شکل 24.69).باسرد کردن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K3C60 </a:t>
            </a:r>
            <a:r>
              <a:rPr kumimoji="0" lang="fa-IR" sz="2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تا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18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آن به ابر رسانا تبدیل می شود ، اگرچه جایگزینی تدریجی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توسط یون های بزرگتر فلز باعث افزایش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Tc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شود ، به طوری که برای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3C60 Tc 29 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برای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CsRb2C60 Tc 33 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توجه داشته باشید که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Cs3C60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ساختار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fcc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همانند سایر</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 3C60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تشکیل نمی دهد( در واقع این ساختار مکعبی مرکزپر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bcc</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از آنیون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دارد و در فشارهای عادی ابررسانا نیست با این حال ، می توان از آن ابررسانا با دمای بحرانی 40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12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kbar</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ساخت.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7855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131" y="552509"/>
            <a:ext cx="6296025" cy="5915025"/>
          </a:xfrm>
          <a:prstGeom prst="rect">
            <a:avLst/>
          </a:prstGeom>
        </p:spPr>
      </p:pic>
      <p:sp>
        <p:nvSpPr>
          <p:cNvPr id="3" name="Rectangle 2"/>
          <p:cNvSpPr/>
          <p:nvPr/>
        </p:nvSpPr>
        <p:spPr>
          <a:xfrm>
            <a:off x="6943870" y="991292"/>
            <a:ext cx="4984830"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1272D"/>
                </a:solidFill>
                <a:effectLst/>
                <a:uLnTx/>
                <a:uFillTx/>
                <a:latin typeface="QuaySansITCStd-Black"/>
                <a:ea typeface="+mn-ea"/>
                <a:cs typeface="+mn-cs"/>
              </a:rPr>
              <a:t>Figure 24.68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The structure of K6C60 with a body-</a:t>
            </a:r>
            <a:r>
              <a:rPr kumimoji="0" lang="en-US" sz="2400" b="0" i="0" u="none" strike="noStrike" kern="1200" cap="none" spc="0" normalizeH="0" baseline="0" noProof="0" dirty="0" err="1">
                <a:ln>
                  <a:noFill/>
                </a:ln>
                <a:solidFill>
                  <a:srgbClr val="231F20"/>
                </a:solidFill>
                <a:effectLst/>
                <a:uLnTx/>
                <a:uFillTx/>
                <a:latin typeface="QuaySansITCStd-Book"/>
                <a:ea typeface="+mn-ea"/>
                <a:cs typeface="+mn-cs"/>
              </a:rPr>
              <a:t>centred</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 cubic unit cell with C60 6- molecular ions at the cell corners and body </a:t>
            </a:r>
            <a:r>
              <a:rPr kumimoji="0" lang="en-US" sz="2400" b="0" i="0" u="none" strike="noStrike" kern="1200" cap="none" spc="0" normalizeH="0" baseline="0" noProof="0" dirty="0" err="1">
                <a:ln>
                  <a:noFill/>
                </a:ln>
                <a:solidFill>
                  <a:srgbClr val="231F20"/>
                </a:solidFill>
                <a:effectLst/>
                <a:uLnTx/>
                <a:uFillTx/>
                <a:latin typeface="QuaySansITCStd-Book"/>
                <a:ea typeface="+mn-ea"/>
                <a:cs typeface="+mn-cs"/>
              </a:rPr>
              <a:t>centre</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 and K</a:t>
            </a:r>
            <a:r>
              <a:rPr kumimoji="0" lang="en-US" sz="2400" b="0" i="0" u="none" strike="noStrike" kern="1200" cap="none" spc="0" normalizeH="0" baseline="0" noProof="0" dirty="0">
                <a:ln>
                  <a:noFill/>
                </a:ln>
                <a:solidFill>
                  <a:srgbClr val="231F20"/>
                </a:solidFill>
                <a:effectLst/>
                <a:uLnTx/>
                <a:uFillTx/>
                <a:latin typeface="MathematicalPi-One"/>
                <a:ea typeface="+mn-ea"/>
                <a:cs typeface="+mn-cs"/>
              </a:rPr>
              <a:t>+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ions occupying half of the</a:t>
            </a:r>
            <a:br>
              <a:rPr kumimoji="0" lang="en-US" sz="2400" b="0" i="0" u="none" strike="noStrike" kern="1200" cap="none" spc="0" normalizeH="0" baseline="0" noProof="0" dirty="0">
                <a:ln>
                  <a:noFill/>
                </a:ln>
                <a:solidFill>
                  <a:srgbClr val="231F20"/>
                </a:solidFill>
                <a:effectLst/>
                <a:uLnTx/>
                <a:uFillTx/>
                <a:latin typeface="QuaySansITCStd-Book"/>
                <a:ea typeface="+mn-ea"/>
                <a:cs typeface="+mn-cs"/>
              </a:rPr>
            </a:b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sites in the faces of the cell which have approximate tetrahedral coordination to four C60 molecular 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9452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600" y="148782"/>
            <a:ext cx="6660565" cy="6495085"/>
          </a:xfrm>
          <a:prstGeom prst="rect">
            <a:avLst/>
          </a:prstGeom>
        </p:spPr>
      </p:pic>
      <p:sp>
        <p:nvSpPr>
          <p:cNvPr id="3" name="Rectangle 2"/>
          <p:cNvSpPr/>
          <p:nvPr/>
        </p:nvSpPr>
        <p:spPr>
          <a:xfrm>
            <a:off x="6923165" y="1023581"/>
            <a:ext cx="4709392" cy="29546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24.69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structure of K3C60 is obtained by filling all the tetrahedral and all the octahedral holes in the close-packed C60 3</a:t>
            </a:r>
            <a:r>
              <a:rPr kumimoji="0" lang="en-US" sz="2800" b="0" i="0" u="none" strike="noStrike" kern="1200" cap="none" spc="0" normalizeH="0" baseline="0" noProof="0" dirty="0">
                <a:ln>
                  <a:noFill/>
                </a:ln>
                <a:solidFill>
                  <a:srgbClr val="231F20"/>
                </a:solidFill>
                <a:effectLst/>
                <a:uLnTx/>
                <a:uFillTx/>
                <a:latin typeface="MathematicalPi-One"/>
                <a:ea typeface="+mn-ea"/>
                <a:cs typeface="+mn-cs"/>
              </a:rPr>
              <a:t>-</a:t>
            </a:r>
            <a:br>
              <a:rPr kumimoji="0" lang="en-US" sz="2800" b="0" i="0" u="none" strike="noStrike" kern="1200" cap="none" spc="0" normalizeH="0" baseline="0" noProof="0" dirty="0">
                <a:ln>
                  <a:noFill/>
                </a:ln>
                <a:solidFill>
                  <a:srgbClr val="231F20"/>
                </a:solidFill>
                <a:effectLst/>
                <a:uLnTx/>
                <a:uFillTx/>
                <a:latin typeface="MathematicalPi-One"/>
                <a:ea typeface="+mn-ea"/>
                <a:cs typeface="+mn-cs"/>
              </a:rPr>
            </a:b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lattice with K+</a:t>
            </a:r>
            <a:r>
              <a:rPr kumimoji="0" lang="en-US" sz="2800" b="0" i="0" u="none" strike="noStrike" kern="1200" cap="none" spc="0" normalizeH="0" baseline="0" noProof="0" dirty="0">
                <a:ln>
                  <a:noFill/>
                </a:ln>
                <a:solidFill>
                  <a:srgbClr val="231F20"/>
                </a:solidFill>
                <a:effectLst/>
                <a:uLnTx/>
                <a:uFillTx/>
                <a:latin typeface="MathematicalPi-One"/>
                <a:ea typeface="+mn-ea"/>
                <a:cs typeface="+mn-cs"/>
              </a:rPr>
              <a:t>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399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22" y="294774"/>
            <a:ext cx="11659517" cy="3539430"/>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گونه های پیچیده تر دیگر را می توان در یک ماتریس از واحدهای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گنجانید. گونه های مولکولی مانند ید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یا مولکول های فسفر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P4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توانند فاصله هایی بین مولکول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آرایه های انباشتگی فشرده را پر کنند. کاتیونهای حل شده همچنین می توانند حفره های چهار وجهی و هشت وجهی را به روشی مشابه كاتیونهای فلزی قلیایی ساده اشغال كنند</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بنابراین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 (NH3)4CsNaC60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با آمونی سازی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Na2CsC60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بدست می آید ، حاوی یون های سدیم سولواته شده با مولکول های آمونیاک در سایتهای  هشت وجهی و یون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غیر کئوردینه شده در حفره های چهاروجهی  (از نظر فراوانی دو برابرحفره های هشت وجهی هستند) از آرایش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fcc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یونهای مولکولی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C60 6-</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673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030" y="334537"/>
            <a:ext cx="11924136" cy="56630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Molecular materials chemistry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توانایی اصلاح اشکال و در نتیجه انباشتگی و آرایش مولکولهای معدنی در حالت جامد ، یک جنبه ارزشمند شیمی مواد مولکولی است. این قابلیت ، هنگامی که با برخی از خصوصیات خاص ترکیبات معدنی مانند الکترونهای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جفت نشده 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مرتبط باشد ، می تواند کنترل خواص مغناطیسی و الکترونیکی را به دست آورد. در این بخش تعدادی از این مواد مولکولی معدنی غیر آلی که در </a:t>
            </a:r>
            <a:r>
              <a:rPr lang="fa-IR" sz="2800" dirty="0">
                <a:solidFill>
                  <a:prstClr val="black"/>
                </a:solidFill>
              </a:rPr>
              <a:t>مرزهای این موضوع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توسعه ایجاد کرده است را در نظر می گیریم.</a:t>
            </a: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2"/>
                </a:solidFill>
                <a:effectLst/>
                <a:uLnTx/>
                <a:uFillTx/>
                <a:latin typeface="Calibri" panose="020F0502020204030204"/>
                <a:ea typeface="+mn-ea"/>
                <a:cs typeface="+mn-cs"/>
              </a:rPr>
              <a:t>One-dimensional metals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انباشته ای از مولکولهایی که در طول یک بعد با یکدیگر برهم کنش دارند ، همانطور که در تعدادی از کمپلکس های بلورین پلاتین رخ می دهد ، می تواند هدایت را در آن جهت نشان دهد، انحراف پیرلزمی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گوید که  که هیچ جامد یک بعدی  درزیر دمای بحرانی یک رسانای فلزی نیست.</a:t>
            </a:r>
          </a:p>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036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289" y="320457"/>
            <a:ext cx="11002443" cy="31085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یک فلز تک بعدی ماده ای است </a:t>
            </a:r>
            <a:r>
              <a:rPr kumimoji="0" lang="fa-IR" sz="28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که در یک جهت خصوصیات فلزی را در حالت کریستالی نشان می </a:t>
            </a:r>
            <a:r>
              <a:rPr kumimoji="0" lang="fa-IR" sz="2800" b="0" i="0" u="none" strike="noStrike" kern="1200" cap="none" spc="0" normalizeH="0" baseline="0" noProof="0" dirty="0" smtClean="0">
                <a:ln>
                  <a:noFill/>
                </a:ln>
                <a:solidFill>
                  <a:schemeClr val="accent4"/>
                </a:solidFill>
                <a:effectLst/>
                <a:uLnTx/>
                <a:uFillTx/>
                <a:latin typeface="Calibri" panose="020F0502020204030204"/>
                <a:ea typeface="+mn-ea"/>
                <a:cs typeface="Arial" panose="020B0604020202020204" pitchFamily="34" charset="0"/>
              </a:rPr>
              <a:t>دهد و در </a:t>
            </a:r>
            <a:r>
              <a:rPr kumimoji="0" lang="fa-IR" sz="28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راستای عمود بر آن جهت خصوصیات غیر فلزی نشان می دهد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چنین خواص هنگامی اتفاق می افتد که همپوشانی اوربیتالی تنها در یک جهت واحد در بلور رخ می دهد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چندین دسته از فلزات یک بعدی شناخته شده شامل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SN)x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پلیمرهای آلی ، مانند پلی استیلنهای دوپ شده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[(CH)I</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0.25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n</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 اما این بخش به طور خاص مربوط به زنجیره هایی  که برهم کنش متقابل 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دارند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به ویژه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اختصاص یافته است.</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5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32E309-56AA-47A0-825F-AB06C9D9D8F8}"/>
              </a:ext>
            </a:extLst>
          </p:cNvPr>
          <p:cNvPicPr>
            <a:picLocks noChangeAspect="1"/>
          </p:cNvPicPr>
          <p:nvPr/>
        </p:nvPicPr>
        <p:blipFill>
          <a:blip r:embed="rId2"/>
          <a:stretch>
            <a:fillRect/>
          </a:stretch>
        </p:blipFill>
        <p:spPr>
          <a:xfrm>
            <a:off x="2811966" y="156117"/>
            <a:ext cx="9232254" cy="2474757"/>
          </a:xfrm>
          <a:prstGeom prst="rect">
            <a:avLst/>
          </a:prstGeom>
        </p:spPr>
      </p:pic>
      <p:pic>
        <p:nvPicPr>
          <p:cNvPr id="3" name="Picture 2">
            <a:extLst>
              <a:ext uri="{FF2B5EF4-FFF2-40B4-BE49-F238E27FC236}">
                <a16:creationId xmlns:a16="http://schemas.microsoft.com/office/drawing/2014/main" id="{3D748516-A8FA-420B-BD9C-A2FD281ADEAC}"/>
              </a:ext>
            </a:extLst>
          </p:cNvPr>
          <p:cNvPicPr>
            <a:picLocks noChangeAspect="1"/>
          </p:cNvPicPr>
          <p:nvPr/>
        </p:nvPicPr>
        <p:blipFill>
          <a:blip r:embed="rId3"/>
          <a:stretch>
            <a:fillRect/>
          </a:stretch>
        </p:blipFill>
        <p:spPr>
          <a:xfrm>
            <a:off x="2811967" y="2630874"/>
            <a:ext cx="9232254" cy="3683334"/>
          </a:xfrm>
          <a:prstGeom prst="rect">
            <a:avLst/>
          </a:prstGeom>
        </p:spPr>
      </p:pic>
    </p:spTree>
    <p:extLst>
      <p:ext uri="{BB962C8B-B14F-4D97-AF65-F5344CB8AC3E}">
        <p14:creationId xmlns:p14="http://schemas.microsoft.com/office/powerpoint/2010/main" val="10224425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218" y="173007"/>
            <a:ext cx="11264143" cy="6555641"/>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چنین موادی ، الزامات ساختاری فلز یک بعدی با حضور کمپلکس های مسطح مربعی که با آرایش پشت سرهم و یکی در بالای دیگری قرارمیگیرد (شکل 24.70) فراهم می شود. لیگاندهای اطراف اتم فلزی فاصله </a:t>
            </a:r>
            <a:r>
              <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زنجیره ای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بزرگی دارند به اندازه حداقل از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900 ، در حالی که متوسط ​​فاصله بین فلز و فلز </a:t>
            </a:r>
            <a:r>
              <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داخل زنجیر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کمتر از</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300 است. کمپلکس های مسطح مربعی معمولاً برای یون های فلزی با آرایش الکترونی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d8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یافت می شوند ، و همپوشانی اوربیتالی  بین گونه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d8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 فلزات سنگین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دوره 6 (که از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استفاده می کنند) بزرگترین مقداراست. از این رو ترکیبات مورد نظر عمدتا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 (II)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Ir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جایی که از همپوشانی اوربیتالهایهای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dz2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pz</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نوار یا باندی حاصل شده است. باند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dz2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 پلاتین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پر است و با اکسیداسیون پلاتین یک باند جزئی پرحاصل می شود. بسیاری ازکمپلکسهای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d8</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tetracyanoplatinate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نیمه رسانا هستند که در آنها فاصله</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 Pt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برابر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310 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 و اکسیداسیون جزئی از این نمک منجر به فاصله پلاتین- پلاتین کمتر از 290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رفتار فلزی  در آن می شود. یک راه معمولی اکسیداسیون زنجیره اضافه کردن  آنیون ها  به ساختار یا از بین بردن کاتیونها از زنجیره است. اولین کمپلکس فلزی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بعدی ی در سال 1846 با اکسیداسیون محلول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K2Pt (CN)4 .3H2O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برم ساخته شد که دراثر تبخیر، کریستالهای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K2Pt (CN) 4Br0.3.3H2O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معروف به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KCP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(مانند شکل24.70 ) را ایجاد کرد.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149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648" y="490653"/>
            <a:ext cx="2910555" cy="5876693"/>
          </a:xfrm>
          <a:prstGeom prst="rect">
            <a:avLst/>
          </a:prstGeom>
        </p:spPr>
      </p:pic>
      <p:sp>
        <p:nvSpPr>
          <p:cNvPr id="3" name="Rectangle 2"/>
          <p:cNvSpPr/>
          <p:nvPr/>
        </p:nvSpPr>
        <p:spPr>
          <a:xfrm>
            <a:off x="4084921" y="4893380"/>
            <a:ext cx="8225743"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24.70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A representation of the infinite chain structure of KCP (K2Pt(CN)4Br0.3.3H2O) and a schematic illustration of its d band.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11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905" y="367496"/>
            <a:ext cx="5867400" cy="4572000"/>
          </a:xfrm>
          <a:prstGeom prst="rect">
            <a:avLst/>
          </a:prstGeom>
        </p:spPr>
      </p:pic>
      <p:sp>
        <p:nvSpPr>
          <p:cNvPr id="3" name="Rectangle 2"/>
          <p:cNvSpPr/>
          <p:nvPr/>
        </p:nvSpPr>
        <p:spPr>
          <a:xfrm>
            <a:off x="767787" y="4919240"/>
            <a:ext cx="6096000" cy="184665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1272D"/>
                </a:solidFill>
                <a:effectLst/>
                <a:uLnTx/>
                <a:uFillTx/>
                <a:latin typeface="QuaySansITCStd-Black"/>
                <a:ea typeface="+mn-ea"/>
                <a:cs typeface="+mn-cs"/>
              </a:rPr>
              <a:t>Figure 24.71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The formation of a </a:t>
            </a:r>
            <a:r>
              <a:rPr kumimoji="0" lang="en-US" sz="2400" b="0" i="0" u="none" strike="noStrike" kern="1200" cap="none" spc="0" normalizeH="0" baseline="0" noProof="0" dirty="0" err="1">
                <a:ln>
                  <a:noFill/>
                </a:ln>
                <a:solidFill>
                  <a:srgbClr val="231F20"/>
                </a:solidFill>
                <a:effectLst/>
                <a:uLnTx/>
                <a:uFillTx/>
                <a:latin typeface="QuaySansITCStd-Book"/>
                <a:ea typeface="+mn-ea"/>
                <a:cs typeface="+mn-cs"/>
              </a:rPr>
              <a:t>Peierls</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 distortion; the energy of the line of atoms with alternating bond lengths (b) is lower than that of the uniformly spaced atoms (a)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63787" y="428178"/>
            <a:ext cx="4911524" cy="60016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خصوصیات الکترونیکی جامدات یک بعدی آنچنان تاکنون بحث شده ساده نیست بحث، چنانکه نظریه رودولف پیرلز بیان می کند که در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 0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هیچ جامد یک بعدی یک فلز نیست! منشأ قضیه پیرلز را  که تاکنون پنهان بوده را به اینصورت می توان گفت: ما فرض کردیم که اتمها با یک فاصله منظم دریک خط قرار دارند اما فاصله واقعی در یک جامد یک بعدی (و هر جامدی) با توزیع الکترون ها تعیین می شود ، نه عکس آن ، و هیچ تضمینی وجود نداردکه وضعیت کمترین انرژی جامد، جامدی با فواصل شبکه ای منظم باشد. در حقیقت ، در جامد یک بعدی در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 0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همیشه یک ا انحراف وجود دارد ، انحراف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Peierls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منجربه حالت انرژی کمتری نسبت به جامد کاملاً منظم می شود.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409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55" y="401444"/>
            <a:ext cx="11690289" cy="4401205"/>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با در نظر گرفتن یک جامد یک بعدی از</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اتم و</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الکترون ظرفیت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ایده ای در مورد منشا و اثر تحریف پیرلز می توان بدست آورد (شکل 24.71). این اتم های خطی بطور یکنواخت و با فاصله یکسان از هم قرار ندارند و دارای پیوندهای متناوب بلند و کوتاه هستند. اگرچه پیوند بلندتر تراز نظر انرژی نامطلوب هستند ، استحکام باندهای کوتاه آنقدر زیاد است که ضعف پیوندهای بلندتر را جبران کند و اثر خالص آن ، کاهش انرژی در زیر سطح جامد معمولی است. اکنون این الکترونهای که آزادانه نزدیک سطح فرمی  در طول جامد حرکت کنند، بین اتم های دارای پیوند بلندتر به دام می افتند (این الکترون ها ویژگی ضد پیوندی دارند، و به همین دلیل در خارج از منطقه بین هسته ای بین اتم های با پیوندهای کوتاهتر  یافت می شوند). انحراف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Peierls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باعث ایجاد یک باند گپ (شکاف باند) در مرکز باند هدایت می شود و اوربیتالهای پر شده از اوربیتالهای خالی جدا می شوند. از این رو ، این انحراف منجر به نیمه هادی یا عایق می شود نه یک هادی فلزی</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19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1" y="366999"/>
            <a:ext cx="11817752" cy="60016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باندهدایت در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KCP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باند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عمدتا با همپوشانی مدارهای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Pt5dz2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تشکیل می شود. تعداد کمی از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Br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ترکیب ، که به عنوان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Br-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موجود است ، تعداد کمی الکترون را از این باند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خارج می کند ، بنابراین آن را تبدیل به یک باند هدایت می کند. در واقع ، در دمای اتاق ،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KCP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دوپه ، دارای یک رنگ برنز پر زرق و برق است که بیشترین رسانای آن در امتداد محور زنجیره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با این حال ، به دلیل شروع یک انحراف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Peierls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رسانایی زیر 150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شدت کاهش می یابد. </a:t>
            </a:r>
            <a:r>
              <a:rPr kumimoji="0" lang="fa-IR" sz="32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در دماهای بالاتر حرکت اتم ها باعث می شودبه طور متوسط انحراف پیرلز به صفرمی رسد ، فاصله اتم ها بطور متوسط نزدیک بهم شده و شکاف نوار حذف می شود، و جامد فلزی حاصل می شود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کمپلکس های زنجیره پلاتین با عدد اکسایش مختلط ، مانند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 [PtCl2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 (ClO4) 4 ،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ممکن است با محاصره زنجیره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یک غلاف الکترونیکی بی اثرازمولکول هایی مانند لیپیدهای آنیونی  جدا شوند. نانوسیم های از این نوع به طور کامل در بخش 25.7 بحث شده است</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0434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978" y="2174875"/>
            <a:ext cx="5284240" cy="2510014"/>
          </a:xfrm>
          <a:prstGeom prst="rect">
            <a:avLst/>
          </a:prstGeom>
        </p:spPr>
      </p:pic>
      <p:pic>
        <p:nvPicPr>
          <p:cNvPr id="3" name="Picture 2"/>
          <p:cNvPicPr>
            <a:picLocks noChangeAspect="1"/>
          </p:cNvPicPr>
          <p:nvPr/>
        </p:nvPicPr>
        <p:blipFill>
          <a:blip r:embed="rId3"/>
          <a:stretch>
            <a:fillRect/>
          </a:stretch>
        </p:blipFill>
        <p:spPr>
          <a:xfrm>
            <a:off x="5731218" y="954264"/>
            <a:ext cx="6337486" cy="3990269"/>
          </a:xfrm>
          <a:prstGeom prst="rect">
            <a:avLst/>
          </a:prstGeom>
        </p:spPr>
      </p:pic>
      <p:sp>
        <p:nvSpPr>
          <p:cNvPr id="4" name="Rectangle 3"/>
          <p:cNvSpPr/>
          <p:nvPr/>
        </p:nvSpPr>
        <p:spPr>
          <a:xfrm>
            <a:off x="156978" y="4407090"/>
            <a:ext cx="2970045" cy="646331"/>
          </a:xfrm>
          <a:prstGeom prst="rect">
            <a:avLst/>
          </a:prstGeom>
        </p:spPr>
        <p:txBody>
          <a:bodyPr wrap="square">
            <a:spAutoFit/>
          </a:bodyPr>
          <a:lstStyle/>
          <a:p>
            <a:r>
              <a:rPr lang="fa-IR" dirty="0">
                <a:solidFill>
                  <a:prstClr val="black"/>
                </a:solidFill>
              </a:rPr>
              <a:t> در دمای کمتر از 0.3 </a:t>
            </a:r>
            <a:r>
              <a:rPr lang="fa-IR">
                <a:solidFill>
                  <a:prstClr val="black"/>
                </a:solidFill>
              </a:rPr>
              <a:t>کلوین ابررسانااست</a:t>
            </a:r>
            <a:endParaRPr lang="en-US" dirty="0"/>
          </a:p>
        </p:txBody>
      </p:sp>
    </p:spTree>
    <p:extLst>
      <p:ext uri="{BB962C8B-B14F-4D97-AF65-F5344CB8AC3E}">
        <p14:creationId xmlns:p14="http://schemas.microsoft.com/office/powerpoint/2010/main" val="4144546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15" y="112753"/>
            <a:ext cx="11725154" cy="5262979"/>
          </a:xfrm>
          <a:prstGeom prst="rect">
            <a:avLst/>
          </a:prstGeom>
        </p:spPr>
        <p:txBody>
          <a:bodyPr wrap="square">
            <a:spAutoFit/>
          </a:bodyPr>
          <a:lstStyle/>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مشاهده رفتار فلزی در مواد جامد یک بعدی که از مولکولهای در حال برهم کنش تشکیل شده اند به نوبه خود منجر به جستجوی ابررسانایی در این دسته از مواد شده است. یک نوع ماده ای که در آن ابررسانایی یافت شده است ، مجموعه ای از کمپلکس های فلزی است که از فلز آلی و ابررساناها بر اساس مولکول های انباشته شده با سیستم های برهم کنش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π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ساخته شده اند. بنابراین نمکهای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TCNQ (7،7،8،8-tetracyano-p-quinodimethane (3)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TTF</a:t>
            </a:r>
            <a:r>
              <a:rPr lang="en-US" sz="2800" dirty="0">
                <a:solidFill>
                  <a:prstClr val="black"/>
                </a:solidFill>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(tetrathiafulvalene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خواص فلزی نشان می دهند و نمک های </a:t>
            </a: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tetramethyltetraselenafulvalene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dirty="0">
                <a:solidFill>
                  <a:prstClr val="black"/>
                </a:solidFill>
              </a:rPr>
              <a:t>TMTSF</a:t>
            </a:r>
            <a:r>
              <a:rPr lang="fa-IR" sz="2800" dirty="0">
                <a:solidFill>
                  <a:prstClr val="black"/>
                </a:solidFill>
              </a:rPr>
              <a:t>)</a:t>
            </a:r>
            <a:r>
              <a:rPr lang="en-US" sz="2800" dirty="0">
                <a:solidFill>
                  <a:prstClr val="black"/>
                </a:solidFill>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TMTSF) 2ClO4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mn-cs"/>
              </a:rPr>
              <a:t>)خاصیت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ابررسانایی را نشان می دهد ، اگرچه این خاصیت ها دردمای کمتر از 10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اغلب فقط تحت فشار  مشاهده می شوند. کمپلکسهای فلزی مولکولی شامل انواع لیگاند حاوی گوگرد ، مانند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dmit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(dmit2 1،3-dithiol-2-thione-</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4/5-</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دییتولاتو) ، همچنین می تواند ابررسانایی را نشان دهد. ترکیب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TTF] [Ni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dmit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 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از انباشته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TTF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dmit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تشکیل شده است ، ابررسانایی را در 10 کیلوبار و زیر 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نشان می دهد.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55042" y="5205817"/>
            <a:ext cx="2641922" cy="1554407"/>
          </a:xfrm>
          <a:prstGeom prst="rect">
            <a:avLst/>
          </a:prstGeom>
        </p:spPr>
      </p:pic>
      <p:pic>
        <p:nvPicPr>
          <p:cNvPr id="4" name="Picture 3"/>
          <p:cNvPicPr>
            <a:picLocks noChangeAspect="1"/>
          </p:cNvPicPr>
          <p:nvPr/>
        </p:nvPicPr>
        <p:blipFill>
          <a:blip r:embed="rId3"/>
          <a:stretch>
            <a:fillRect/>
          </a:stretch>
        </p:blipFill>
        <p:spPr>
          <a:xfrm>
            <a:off x="3958963" y="5375732"/>
            <a:ext cx="2252162" cy="1656205"/>
          </a:xfrm>
          <a:prstGeom prst="rect">
            <a:avLst/>
          </a:prstGeom>
        </p:spPr>
      </p:pic>
      <p:pic>
        <p:nvPicPr>
          <p:cNvPr id="5" name="Picture 4"/>
          <p:cNvPicPr>
            <a:picLocks noChangeAspect="1"/>
          </p:cNvPicPr>
          <p:nvPr/>
        </p:nvPicPr>
        <p:blipFill>
          <a:blip r:embed="rId4"/>
          <a:stretch>
            <a:fillRect/>
          </a:stretch>
        </p:blipFill>
        <p:spPr>
          <a:xfrm>
            <a:off x="7284351" y="5304122"/>
            <a:ext cx="2436893" cy="1553878"/>
          </a:xfrm>
          <a:prstGeom prst="rect">
            <a:avLst/>
          </a:prstGeom>
        </p:spPr>
      </p:pic>
    </p:spTree>
    <p:extLst>
      <p:ext uri="{BB962C8B-B14F-4D97-AF65-F5344CB8AC3E}">
        <p14:creationId xmlns:p14="http://schemas.microsoft.com/office/powerpoint/2010/main" val="41552603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01" y="187717"/>
            <a:ext cx="11979797" cy="4154984"/>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مواد جامد مولکولی حاوی مولکول های منفرد ، خوشه ها یا زنجیره های حاصل ازمولکول های متصل شده، می توانند اثرات مغناطیسی بالک، مانند فرومغناطیس را نشان دهند</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مواد مغناطیسی معدنی مولکولی، که در آن مولکولهای منفرد یا واحدهای ساخته شده از چنین مولکولها ، حاوی اتمهای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فلز با الکترونهای جفت نشده هستند ، نوعی از ترکیبات مورد علاقه در حال رشد است. به طور کلی پدیده های مرتبط با اثر متقابل اسپین الکترونها ، مانند فرومغناطیس وآنتی فرو مغناطیس ، بطور ضعیف از مسیرهای کوتاه ، از طریق مسیر ابر تعویض(</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superexchange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که در اکسیدهای فلزی یافت می شوند وجود ندارد. با این حال ، مانند همه سیستم های مولکولی ، این امکان وجود دارد که برهم کنش بین مراکز فلزی را با طراحی مناسبی از ویژگی های لیگاند تنظیم کرد.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6009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66" y="333465"/>
            <a:ext cx="11577227" cy="4154984"/>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نمونه هایی از ترکیبات معدنی مولکولی فرومغناطیسی عبارتند از: تتراسیانوانید دکامتیل فروسن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TCNE) ، [Fe (5-Cp *) 2 (C2 (CN) 4)]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C5Me5)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ترکیب مشابه منگنزآن. این مواد که دارای ساختارهایی بر پایه زنجیره های متناوب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 (5-Cp *) 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TCNE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 خواص فرومغناطیسی را در امتداد جهت زنجیره ای درزیر دمای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=TC 4.8k K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 Fe)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6.2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نشان می دهند. یک روش دیگر برای ترکیبات پایه مولکولی که نظم مغناطیسی دارند ، شامل تجمع زنجیره ای از مراکزبا برهم کنش متقابل مغناطیسی هستند. به عنوان مثال</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MnCu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(2-hydroxy-1,3-propenebisoxamato).3H2O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از زنجیره ای از یون های</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متناوب منگنز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و مس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که بین آنها لیگاند پل شده است،تشکیل شده است. ممانهای مغناطیسی روی یون های فلزی در زنجیره ها بطورفرومغناطیسی در پائین تر ازدمای 115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منظم شده اند. این نظم فرومغناطیسی در ابتدا فقط در امتداد زنجیره هایعنی در یک بعد  انجام می شود، به دلیل برهم کنش های قوی تر از طریق لیگاند ها و فاصله های کوتاه تر منگنز- مس، اما این مواد دردمای 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طور کامل در سه بعد منظم می شوند بدلیل برهمکنش مغناطیسی زنجیره های منفرد.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1707" y="4119269"/>
            <a:ext cx="2772937" cy="2607297"/>
          </a:xfrm>
          <a:prstGeom prst="rect">
            <a:avLst/>
          </a:prstGeom>
        </p:spPr>
      </p:pic>
      <p:pic>
        <p:nvPicPr>
          <p:cNvPr id="5" name="Picture 4"/>
          <p:cNvPicPr>
            <a:picLocks noChangeAspect="1"/>
          </p:cNvPicPr>
          <p:nvPr/>
        </p:nvPicPr>
        <p:blipFill>
          <a:blip r:embed="rId3"/>
          <a:stretch>
            <a:fillRect/>
          </a:stretch>
        </p:blipFill>
        <p:spPr>
          <a:xfrm>
            <a:off x="2975071" y="3867151"/>
            <a:ext cx="7917975" cy="2837958"/>
          </a:xfrm>
          <a:prstGeom prst="rect">
            <a:avLst/>
          </a:prstGeom>
        </p:spPr>
      </p:pic>
    </p:spTree>
    <p:extLst>
      <p:ext uri="{BB962C8B-B14F-4D97-AF65-F5344CB8AC3E}">
        <p14:creationId xmlns:p14="http://schemas.microsoft.com/office/powerpoint/2010/main" val="2244450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16" y="356837"/>
            <a:ext cx="11790367" cy="569386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ترکیب چندین یون فلز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یک کمپلکس فرصتی برای تولید مولکولی فراهم می کند که به عنوان یک آهن ربای ریز کوچک عمل می کند. چنین ترکیباتی آهنربای تک مولکولی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SMM</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نامیده شده اند. به عنوان مثال نمونه های کمپلکس منگنز استات منگنز</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Mn12O12 (O2CMe) 16 (H2O) 4.2MeCO2H.4H2O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شامل خوشه 12 منگنز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منگنز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IV)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است که از طریق اتم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واحد اکسید فلزی  که به گروه های استات ختم می شود (شکل 24.72) بهم متصل می شوند.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مورد دیگر</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Mn84O72 (O2CMe) 78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24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MeOH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12 (H2O) 42 (OH) 6] .xH2O yCHCl3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 که حاوی 84 یون منگنز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یک مولکول بزرگ دونات</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شکل به قطر 4 نانومتر است. توانایی مغناطیس شوندگی چنین مولکولهای مغناطیسی منفرد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SMM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طور بالقوه مسیری را برای ذخیره اطلاعات در حجمهای بسیار کم( تراکم های بسیار بالا) فراهم می کند بدلیل ابعاد بسیارکم آنها ، که در حد چند نانومتر است ، که بسیار کمتر از دامنه معمولی مواد مغناطیسی است که در یک مغناطیس های ذخیره کننده داده معمولی استفاده می شود.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18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B0496-7BFC-4CE9-B86D-7AED8E2C967A}"/>
              </a:ext>
            </a:extLst>
          </p:cNvPr>
          <p:cNvPicPr>
            <a:picLocks noChangeAspect="1"/>
          </p:cNvPicPr>
          <p:nvPr/>
        </p:nvPicPr>
        <p:blipFill>
          <a:blip r:embed="rId2"/>
          <a:stretch>
            <a:fillRect/>
          </a:stretch>
        </p:blipFill>
        <p:spPr>
          <a:xfrm>
            <a:off x="1025913" y="211872"/>
            <a:ext cx="10621208" cy="6155473"/>
          </a:xfrm>
          <a:prstGeom prst="rect">
            <a:avLst/>
          </a:prstGeom>
        </p:spPr>
      </p:pic>
    </p:spTree>
    <p:extLst>
      <p:ext uri="{BB962C8B-B14F-4D97-AF65-F5344CB8AC3E}">
        <p14:creationId xmlns:p14="http://schemas.microsoft.com/office/powerpoint/2010/main" val="9588616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2014" y="133814"/>
            <a:ext cx="5924474" cy="5015015"/>
          </a:xfrm>
          <a:prstGeom prst="rect">
            <a:avLst/>
          </a:prstGeom>
        </p:spPr>
      </p:pic>
      <p:sp>
        <p:nvSpPr>
          <p:cNvPr id="3" name="Rectangle 2"/>
          <p:cNvSpPr/>
          <p:nvPr/>
        </p:nvSpPr>
        <p:spPr>
          <a:xfrm>
            <a:off x="5453558" y="4192707"/>
            <a:ext cx="396625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1272D"/>
                </a:solidFill>
                <a:effectLst/>
                <a:uLnTx/>
                <a:uFillTx/>
                <a:latin typeface="QuaySansITCStd-Black"/>
                <a:ea typeface="+mn-ea"/>
                <a:cs typeface="+mn-cs"/>
              </a:rPr>
              <a:t>Figure 24.72 </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The core of the single molecule magnetic compound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Mn</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12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O</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12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(O</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CMe)</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16</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(H</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O)</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4</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.2MeCO</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H</a:t>
            </a:r>
            <a:br>
              <a:rPr kumimoji="0" lang="en-US" sz="1800" b="0" i="0" u="none" strike="noStrike" kern="1200" cap="none" spc="0" normalizeH="0" baseline="0" noProof="0" dirty="0">
                <a:ln>
                  <a:noFill/>
                </a:ln>
                <a:solidFill>
                  <a:srgbClr val="231F20"/>
                </a:solidFill>
                <a:effectLst/>
                <a:uLnTx/>
                <a:uFillTx/>
                <a:latin typeface="QuaySansITCStd-Book"/>
                <a:ea typeface="+mn-ea"/>
                <a:cs typeface="+mn-cs"/>
              </a:rPr>
            </a:b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.4H</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2</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O that contains 12 </a:t>
            </a:r>
            <a:r>
              <a:rPr kumimoji="0" lang="en-US" sz="1800" b="0" i="0" u="none" strike="noStrike" kern="1200" cap="none" spc="0" normalizeH="0" baseline="0" noProof="0" dirty="0" err="1">
                <a:ln>
                  <a:noFill/>
                </a:ln>
                <a:solidFill>
                  <a:srgbClr val="231F20"/>
                </a:solidFill>
                <a:effectLst/>
                <a:uLnTx/>
                <a:uFillTx/>
                <a:latin typeface="QuaySansITCStd-Book"/>
                <a:ea typeface="+mn-ea"/>
                <a:cs typeface="+mn-cs"/>
              </a:rPr>
              <a:t>Mn</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(III) and</a:t>
            </a:r>
            <a:br>
              <a:rPr kumimoji="0" lang="en-US" sz="1800" b="0" i="0" u="none" strike="noStrike" kern="1200" cap="none" spc="0" normalizeH="0" baseline="0" noProof="0" dirty="0">
                <a:ln>
                  <a:noFill/>
                </a:ln>
                <a:solidFill>
                  <a:srgbClr val="231F20"/>
                </a:solidFill>
                <a:effectLst/>
                <a:uLnTx/>
                <a:uFillTx/>
                <a:latin typeface="QuaySansITCStd-Book"/>
                <a:ea typeface="+mn-ea"/>
                <a:cs typeface="+mn-cs"/>
              </a:rPr>
            </a:br>
            <a:r>
              <a:rPr kumimoji="0" lang="en-US" sz="1800" b="0" i="0" u="none" strike="noStrike" kern="1200" cap="none" spc="0" normalizeH="0" baseline="0" noProof="0" dirty="0" err="1">
                <a:ln>
                  <a:noFill/>
                </a:ln>
                <a:solidFill>
                  <a:srgbClr val="231F20"/>
                </a:solidFill>
                <a:effectLst/>
                <a:uLnTx/>
                <a:uFillTx/>
                <a:latin typeface="QuaySansITCStd-Book"/>
                <a:ea typeface="+mn-ea"/>
                <a:cs typeface="+mn-cs"/>
              </a:rPr>
              <a:t>Mn</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(IV) 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3557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30" y="155693"/>
            <a:ext cx="11656740"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595D1"/>
                </a:solidFill>
                <a:effectLst/>
                <a:uLnTx/>
                <a:uFillTx/>
                <a:latin typeface="QuaySansITCStd-Medium"/>
                <a:ea typeface="+mn-ea"/>
                <a:cs typeface="+mn-cs"/>
              </a:rPr>
              <a:t>Inorganic liquid crystals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کمپلکس های فلزی معدنی با هندسه های دیسک یا میله مانند می توانند خصوصیات کریستالی مایع را نشان دهند.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ترکیبات بلورمایع یا مزوژنیک دارای خواصی هستند که بین مواد جامد و مایعات قرار گرفته است. به عنوان مثال ، آنها سیال هستند ، اما دارای پتانسیل نظم حداقل در یک بعد است. چنین موادی در نمایشگرها بسیار مورد استفاده قرار گرفته است. مولکولهایی که مواد کریستالی مایع را تشکیل می دهند ، عموماً کالامیتیک (مانند میله) یا دیسکوتیک (مانند دیسک) هستند و این اشکال منجر به ساختارهای مرتب شده از نوع مایع می شوند که در آن مولکول ها در یک جهت خاص قرار می گیرند (شکل 24.73). اگرچه بیشتر مواد بلورمایع کاملاً آلی هستند، اما تعداد رو به رشدی از بلورهای مایع معدنی بر اساس ترکیبات کئوردیناسیونی فلزات و ترکیبات آلی-فلزی  وجود دارد. این بلورهای مایع حاوی فلز، ویژگیهای مشابه سیستمهای کاملاً الی را نشان می دهند و علاوه بر آنها خواص اضافی مرتبط با مراکزفلزات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مانند اثر ردوکس و خواص مغناطیسی را ارائه می دهند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3553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72" y="121946"/>
            <a:ext cx="11817752" cy="403187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آنجا که نیاز به رفتار بلورمایع یک مولکول، داشتن شکل میله یا دیسک است ، بسیاری از سیستم های حاوی فلز بر اساس هندسه های با عدد کئوردیناسیون کم از فلزهای انتهایی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به ویژه کمپلکس های مسطح موجود برای گروه 10 و</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11 طراحی شده اند. بنابراین کمپلکس بتا-دی کتون (8) دارای یک یون مس مسطح مربعی کئوردینه شده  به چهار اتم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دو دی کتون با گروه های آلکیل آویز بلند است. این ماده مس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پارامغناطیس است ، اما همچنین یک فاز نماتیکی را تشکیل می دهد که در آن مولکول های میله ای شکل عمدتاً در یک جهت قرار می گیرند(مانند شکل 24.73)</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71540" y="3634449"/>
            <a:ext cx="2891412" cy="2688743"/>
          </a:xfrm>
          <a:prstGeom prst="rect">
            <a:avLst/>
          </a:prstGeom>
        </p:spPr>
      </p:pic>
    </p:spTree>
    <p:extLst>
      <p:ext uri="{BB962C8B-B14F-4D97-AF65-F5344CB8AC3E}">
        <p14:creationId xmlns:p14="http://schemas.microsoft.com/office/powerpoint/2010/main" val="28111216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01543" y="786751"/>
            <a:ext cx="4122179" cy="4950864"/>
          </a:xfrm>
          <a:prstGeom prst="rect">
            <a:avLst/>
          </a:prstGeom>
        </p:spPr>
      </p:pic>
    </p:spTree>
    <p:extLst>
      <p:ext uri="{BB962C8B-B14F-4D97-AF65-F5344CB8AC3E}">
        <p14:creationId xmlns:p14="http://schemas.microsoft.com/office/powerpoint/2010/main" val="3369599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2876C-DD8B-4805-B2D8-3E556795452A}"/>
              </a:ext>
            </a:extLst>
          </p:cNvPr>
          <p:cNvPicPr>
            <a:picLocks noChangeAspect="1"/>
          </p:cNvPicPr>
          <p:nvPr/>
        </p:nvPicPr>
        <p:blipFill>
          <a:blip r:embed="rId2"/>
          <a:stretch>
            <a:fillRect/>
          </a:stretch>
        </p:blipFill>
        <p:spPr>
          <a:xfrm>
            <a:off x="2653991" y="118248"/>
            <a:ext cx="6235274" cy="6410095"/>
          </a:xfrm>
          <a:prstGeom prst="rect">
            <a:avLst/>
          </a:prstGeom>
        </p:spPr>
      </p:pic>
    </p:spTree>
    <p:extLst>
      <p:ext uri="{BB962C8B-B14F-4D97-AF65-F5344CB8AC3E}">
        <p14:creationId xmlns:p14="http://schemas.microsoft.com/office/powerpoint/2010/main" val="92933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A2612-8DD7-431A-B072-86D43C974C04}"/>
              </a:ext>
            </a:extLst>
          </p:cNvPr>
          <p:cNvPicPr>
            <a:picLocks noChangeAspect="1"/>
          </p:cNvPicPr>
          <p:nvPr/>
        </p:nvPicPr>
        <p:blipFill>
          <a:blip r:embed="rId2"/>
          <a:stretch>
            <a:fillRect/>
          </a:stretch>
        </p:blipFill>
        <p:spPr>
          <a:xfrm>
            <a:off x="343418" y="669073"/>
            <a:ext cx="11505164" cy="4716966"/>
          </a:xfrm>
          <a:prstGeom prst="rect">
            <a:avLst/>
          </a:prstGeom>
        </p:spPr>
      </p:pic>
    </p:spTree>
    <p:extLst>
      <p:ext uri="{BB962C8B-B14F-4D97-AF65-F5344CB8AC3E}">
        <p14:creationId xmlns:p14="http://schemas.microsoft.com/office/powerpoint/2010/main" val="107825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11CE7-8B4D-4EFF-897A-6AB7997A51B2}"/>
              </a:ext>
            </a:extLst>
          </p:cNvPr>
          <p:cNvPicPr>
            <a:picLocks noChangeAspect="1"/>
          </p:cNvPicPr>
          <p:nvPr/>
        </p:nvPicPr>
        <p:blipFill>
          <a:blip r:embed="rId2"/>
          <a:stretch>
            <a:fillRect/>
          </a:stretch>
        </p:blipFill>
        <p:spPr>
          <a:xfrm>
            <a:off x="799155" y="875604"/>
            <a:ext cx="10998488" cy="4387772"/>
          </a:xfrm>
          <a:prstGeom prst="rect">
            <a:avLst/>
          </a:prstGeom>
        </p:spPr>
      </p:pic>
    </p:spTree>
    <p:extLst>
      <p:ext uri="{BB962C8B-B14F-4D97-AF65-F5344CB8AC3E}">
        <p14:creationId xmlns:p14="http://schemas.microsoft.com/office/powerpoint/2010/main" val="1405972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154573-3921-4A95-9B25-A93BFBA0C597}"/>
              </a:ext>
            </a:extLst>
          </p:cNvPr>
          <p:cNvPicPr>
            <a:picLocks noChangeAspect="1"/>
          </p:cNvPicPr>
          <p:nvPr/>
        </p:nvPicPr>
        <p:blipFill>
          <a:blip r:embed="rId2"/>
          <a:stretch>
            <a:fillRect/>
          </a:stretch>
        </p:blipFill>
        <p:spPr>
          <a:xfrm>
            <a:off x="705837" y="1115122"/>
            <a:ext cx="10780325" cy="3920118"/>
          </a:xfrm>
          <a:prstGeom prst="rect">
            <a:avLst/>
          </a:prstGeom>
        </p:spPr>
      </p:pic>
    </p:spTree>
    <p:extLst>
      <p:ext uri="{BB962C8B-B14F-4D97-AF65-F5344CB8AC3E}">
        <p14:creationId xmlns:p14="http://schemas.microsoft.com/office/powerpoint/2010/main" val="206334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79B27D-5C7D-403B-A5DF-A211C104A111}"/>
              </a:ext>
            </a:extLst>
          </p:cNvPr>
          <p:cNvPicPr>
            <a:picLocks noChangeAspect="1"/>
          </p:cNvPicPr>
          <p:nvPr/>
        </p:nvPicPr>
        <p:blipFill>
          <a:blip r:embed="rId2"/>
          <a:stretch>
            <a:fillRect/>
          </a:stretch>
        </p:blipFill>
        <p:spPr>
          <a:xfrm>
            <a:off x="1180983" y="247152"/>
            <a:ext cx="10895788" cy="5543990"/>
          </a:xfrm>
          <a:prstGeom prst="rect">
            <a:avLst/>
          </a:prstGeom>
        </p:spPr>
      </p:pic>
    </p:spTree>
    <p:extLst>
      <p:ext uri="{BB962C8B-B14F-4D97-AF65-F5344CB8AC3E}">
        <p14:creationId xmlns:p14="http://schemas.microsoft.com/office/powerpoint/2010/main" val="40082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372C1-DF43-437F-8FBF-9E7B1DD44744}"/>
              </a:ext>
            </a:extLst>
          </p:cNvPr>
          <p:cNvPicPr>
            <a:picLocks noChangeAspect="1"/>
          </p:cNvPicPr>
          <p:nvPr/>
        </p:nvPicPr>
        <p:blipFill>
          <a:blip r:embed="rId2"/>
          <a:stretch>
            <a:fillRect/>
          </a:stretch>
        </p:blipFill>
        <p:spPr>
          <a:xfrm>
            <a:off x="3713356" y="2659"/>
            <a:ext cx="3891776" cy="6855341"/>
          </a:xfrm>
          <a:prstGeom prst="rect">
            <a:avLst/>
          </a:prstGeom>
        </p:spPr>
      </p:pic>
      <p:pic>
        <p:nvPicPr>
          <p:cNvPr id="3" name="Picture 2">
            <a:extLst>
              <a:ext uri="{FF2B5EF4-FFF2-40B4-BE49-F238E27FC236}">
                <a16:creationId xmlns:a16="http://schemas.microsoft.com/office/drawing/2014/main" id="{241A02CD-80FD-481E-A1AA-2139891AF8F2}"/>
              </a:ext>
            </a:extLst>
          </p:cNvPr>
          <p:cNvPicPr>
            <a:picLocks noChangeAspect="1"/>
          </p:cNvPicPr>
          <p:nvPr/>
        </p:nvPicPr>
        <p:blipFill>
          <a:blip r:embed="rId3"/>
          <a:stretch>
            <a:fillRect/>
          </a:stretch>
        </p:blipFill>
        <p:spPr>
          <a:xfrm>
            <a:off x="8419983" y="1966332"/>
            <a:ext cx="3454664" cy="3442010"/>
          </a:xfrm>
          <a:prstGeom prst="rect">
            <a:avLst/>
          </a:prstGeom>
        </p:spPr>
      </p:pic>
    </p:spTree>
    <p:extLst>
      <p:ext uri="{BB962C8B-B14F-4D97-AF65-F5344CB8AC3E}">
        <p14:creationId xmlns:p14="http://schemas.microsoft.com/office/powerpoint/2010/main" val="204307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30E6C-3017-4B25-98C8-AAE954D1DCA9}"/>
              </a:ext>
            </a:extLst>
          </p:cNvPr>
          <p:cNvPicPr>
            <a:picLocks noChangeAspect="1"/>
          </p:cNvPicPr>
          <p:nvPr/>
        </p:nvPicPr>
        <p:blipFill>
          <a:blip r:embed="rId2"/>
          <a:stretch>
            <a:fillRect/>
          </a:stretch>
        </p:blipFill>
        <p:spPr>
          <a:xfrm>
            <a:off x="1103971" y="345688"/>
            <a:ext cx="9938478" cy="6195033"/>
          </a:xfrm>
          <a:prstGeom prst="rect">
            <a:avLst/>
          </a:prstGeom>
        </p:spPr>
      </p:pic>
    </p:spTree>
    <p:extLst>
      <p:ext uri="{BB962C8B-B14F-4D97-AF65-F5344CB8AC3E}">
        <p14:creationId xmlns:p14="http://schemas.microsoft.com/office/powerpoint/2010/main" val="319556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6307A-3B9A-4D7B-98A9-7863AC9BFE8A}"/>
              </a:ext>
            </a:extLst>
          </p:cNvPr>
          <p:cNvPicPr>
            <a:picLocks noChangeAspect="1"/>
          </p:cNvPicPr>
          <p:nvPr/>
        </p:nvPicPr>
        <p:blipFill>
          <a:blip r:embed="rId2"/>
          <a:stretch>
            <a:fillRect/>
          </a:stretch>
        </p:blipFill>
        <p:spPr>
          <a:xfrm>
            <a:off x="1062567" y="557561"/>
            <a:ext cx="10186946" cy="5675971"/>
          </a:xfrm>
          <a:prstGeom prst="rect">
            <a:avLst/>
          </a:prstGeom>
        </p:spPr>
      </p:pic>
    </p:spTree>
    <p:extLst>
      <p:ext uri="{BB962C8B-B14F-4D97-AF65-F5344CB8AC3E}">
        <p14:creationId xmlns:p14="http://schemas.microsoft.com/office/powerpoint/2010/main" val="189771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9AB0DA-FFA3-496B-B998-E1190084AEB2}"/>
              </a:ext>
            </a:extLst>
          </p:cNvPr>
          <p:cNvPicPr>
            <a:picLocks noChangeAspect="1"/>
          </p:cNvPicPr>
          <p:nvPr/>
        </p:nvPicPr>
        <p:blipFill>
          <a:blip r:embed="rId2"/>
          <a:stretch>
            <a:fillRect/>
          </a:stretch>
        </p:blipFill>
        <p:spPr>
          <a:xfrm>
            <a:off x="1628079" y="1098743"/>
            <a:ext cx="4094936" cy="4203772"/>
          </a:xfrm>
          <a:prstGeom prst="rect">
            <a:avLst/>
          </a:prstGeom>
        </p:spPr>
      </p:pic>
    </p:spTree>
    <p:extLst>
      <p:ext uri="{BB962C8B-B14F-4D97-AF65-F5344CB8AC3E}">
        <p14:creationId xmlns:p14="http://schemas.microsoft.com/office/powerpoint/2010/main" val="135718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4E9D76-11F0-41DA-87E1-6320FFA39763}"/>
              </a:ext>
            </a:extLst>
          </p:cNvPr>
          <p:cNvPicPr>
            <a:picLocks noChangeAspect="1"/>
          </p:cNvPicPr>
          <p:nvPr/>
        </p:nvPicPr>
        <p:blipFill>
          <a:blip r:embed="rId2"/>
          <a:stretch>
            <a:fillRect/>
          </a:stretch>
        </p:blipFill>
        <p:spPr>
          <a:xfrm>
            <a:off x="1495308" y="579864"/>
            <a:ext cx="9725898" cy="4920011"/>
          </a:xfrm>
          <a:prstGeom prst="rect">
            <a:avLst/>
          </a:prstGeom>
        </p:spPr>
      </p:pic>
    </p:spTree>
    <p:extLst>
      <p:ext uri="{BB962C8B-B14F-4D97-AF65-F5344CB8AC3E}">
        <p14:creationId xmlns:p14="http://schemas.microsoft.com/office/powerpoint/2010/main" val="98775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DA3B8-5677-4C39-8D14-72922F0250E8}"/>
              </a:ext>
            </a:extLst>
          </p:cNvPr>
          <p:cNvPicPr>
            <a:picLocks noChangeAspect="1"/>
          </p:cNvPicPr>
          <p:nvPr/>
        </p:nvPicPr>
        <p:blipFill>
          <a:blip r:embed="rId2"/>
          <a:stretch>
            <a:fillRect/>
          </a:stretch>
        </p:blipFill>
        <p:spPr>
          <a:xfrm>
            <a:off x="1143912" y="340577"/>
            <a:ext cx="10423271" cy="2424926"/>
          </a:xfrm>
          <a:prstGeom prst="rect">
            <a:avLst/>
          </a:prstGeom>
        </p:spPr>
      </p:pic>
      <p:pic>
        <p:nvPicPr>
          <p:cNvPr id="3" name="Picture 2">
            <a:extLst>
              <a:ext uri="{FF2B5EF4-FFF2-40B4-BE49-F238E27FC236}">
                <a16:creationId xmlns:a16="http://schemas.microsoft.com/office/drawing/2014/main" id="{78491AF4-8200-4AD2-BEA3-F645CDB9882C}"/>
              </a:ext>
            </a:extLst>
          </p:cNvPr>
          <p:cNvPicPr>
            <a:picLocks noChangeAspect="1"/>
          </p:cNvPicPr>
          <p:nvPr/>
        </p:nvPicPr>
        <p:blipFill>
          <a:blip r:embed="rId3"/>
          <a:stretch>
            <a:fillRect/>
          </a:stretch>
        </p:blipFill>
        <p:spPr>
          <a:xfrm>
            <a:off x="1067342" y="2765502"/>
            <a:ext cx="10499841" cy="2029522"/>
          </a:xfrm>
          <a:prstGeom prst="rect">
            <a:avLst/>
          </a:prstGeom>
        </p:spPr>
      </p:pic>
    </p:spTree>
    <p:extLst>
      <p:ext uri="{BB962C8B-B14F-4D97-AF65-F5344CB8AC3E}">
        <p14:creationId xmlns:p14="http://schemas.microsoft.com/office/powerpoint/2010/main" val="1170446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DDBD4-6DF1-458C-8130-7E083AD099E4}"/>
              </a:ext>
            </a:extLst>
          </p:cNvPr>
          <p:cNvPicPr>
            <a:picLocks noChangeAspect="1"/>
          </p:cNvPicPr>
          <p:nvPr/>
        </p:nvPicPr>
        <p:blipFill>
          <a:blip r:embed="rId2"/>
          <a:stretch>
            <a:fillRect/>
          </a:stretch>
        </p:blipFill>
        <p:spPr>
          <a:xfrm>
            <a:off x="642454" y="-465407"/>
            <a:ext cx="11322805" cy="7512978"/>
          </a:xfrm>
          <a:prstGeom prst="rect">
            <a:avLst/>
          </a:prstGeom>
        </p:spPr>
      </p:pic>
    </p:spTree>
    <p:extLst>
      <p:ext uri="{BB962C8B-B14F-4D97-AF65-F5344CB8AC3E}">
        <p14:creationId xmlns:p14="http://schemas.microsoft.com/office/powerpoint/2010/main" val="3338678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84CE44-6ADD-4157-8C9D-350363BA9F28}"/>
              </a:ext>
            </a:extLst>
          </p:cNvPr>
          <p:cNvPicPr>
            <a:picLocks noChangeAspect="1"/>
          </p:cNvPicPr>
          <p:nvPr/>
        </p:nvPicPr>
        <p:blipFill>
          <a:blip r:embed="rId2"/>
          <a:stretch>
            <a:fillRect/>
          </a:stretch>
        </p:blipFill>
        <p:spPr>
          <a:xfrm>
            <a:off x="620287" y="363809"/>
            <a:ext cx="5219700" cy="4457700"/>
          </a:xfrm>
          <a:prstGeom prst="rect">
            <a:avLst/>
          </a:prstGeom>
        </p:spPr>
      </p:pic>
      <p:pic>
        <p:nvPicPr>
          <p:cNvPr id="3" name="Picture 2">
            <a:extLst>
              <a:ext uri="{FF2B5EF4-FFF2-40B4-BE49-F238E27FC236}">
                <a16:creationId xmlns:a16="http://schemas.microsoft.com/office/drawing/2014/main" id="{77F04C84-24D7-47EA-8A78-E5A1A54B51DC}"/>
              </a:ext>
            </a:extLst>
          </p:cNvPr>
          <p:cNvPicPr>
            <a:picLocks noChangeAspect="1"/>
          </p:cNvPicPr>
          <p:nvPr/>
        </p:nvPicPr>
        <p:blipFill>
          <a:blip r:embed="rId3"/>
          <a:stretch>
            <a:fillRect/>
          </a:stretch>
        </p:blipFill>
        <p:spPr>
          <a:xfrm>
            <a:off x="319667" y="4821509"/>
            <a:ext cx="9744742" cy="1683834"/>
          </a:xfrm>
          <a:prstGeom prst="rect">
            <a:avLst/>
          </a:prstGeom>
        </p:spPr>
      </p:pic>
    </p:spTree>
    <p:extLst>
      <p:ext uri="{BB962C8B-B14F-4D97-AF65-F5344CB8AC3E}">
        <p14:creationId xmlns:p14="http://schemas.microsoft.com/office/powerpoint/2010/main" val="260324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234" y="154292"/>
            <a:ext cx="11574966" cy="62478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Framework structures</a:t>
            </a:r>
            <a:endParaRPr kumimoji="0" lang="fa-IR" sz="3200" b="1" i="0" u="none" strike="noStrike" kern="1200" cap="none" spc="0" normalizeH="0" baseline="0" noProof="0" dirty="0">
              <a:ln>
                <a:noFill/>
              </a:ln>
              <a:solidFill>
                <a:srgbClr val="4595D1"/>
              </a:solidFill>
              <a:effectLst/>
              <a:uLnTx/>
              <a:uFillTx/>
              <a:latin typeface="QuaySansITCStd-Black"/>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2800" b="0" i="0" u="none" strike="noStrike" kern="1200" cap="none" spc="0" normalizeH="0" baseline="0" noProof="0" dirty="0">
                <a:ln>
                  <a:noFill/>
                </a:ln>
                <a:solidFill>
                  <a:srgbClr val="5B9BD5"/>
                </a:solidFill>
                <a:effectLst/>
                <a:uLnTx/>
                <a:uFillTx/>
                <a:latin typeface="Calibri" panose="020F0502020204030204"/>
                <a:ea typeface="+mn-ea"/>
                <a:cs typeface="Arial" panose="020B0604020202020204" pitchFamily="34" charset="0"/>
              </a:rPr>
              <a:t>ساختارهای چارچوب</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قسمت اعظم این بخش  مربوط به ساختارهایی است که از آنیونهای با انباشتگی فشرده با یونهای عناصرفلزی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عدد کئوردیناسیون 6 تشکیل شده است. بسیاری از این ساختارها (به عنوان مثال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ReO3 ، perovskites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MS2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از اتصال پلی هدرا ها حاصل می شود که در آن واحد های هشت وجهی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MO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طریق رئوس یا لبه های خود به یکدیگر متصل می شوند تا انواع آرایه ها را تشکیل دهند. کئوردیناسیون 6 برای اکثر 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حالت اکسیداسیون معمولی آنها ترجیح داده می شود اما برای گونه های فلزی کوچکتر (به عنوان مثال  فلزات انتهایی سری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فلزات</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سبکتر بلوک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شبه فلزاتی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کئوردیناسیون چهار وجهی را با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تشکیل می دهند و منجر به ساختارهایی می شود که به بهترین وجه بر اساس چهار وجهی های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MO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توصیف  می شوند.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این  واحدهای چهار وجهی ممکن است تنها بلوک ساختمانی موجود باشد ، مانند زئولیت ها ، یا ممکن است با اکتاهدرای فلزی-اکسیژن برای تولید انواع ساختاری جدید پیوند برقرار کند (شکل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بسیاری از این ساختارهای چند ضلعی متصل بهم، ساختارهای چارچوب شناخته می شوند.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489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605" y="188017"/>
            <a:ext cx="8048972" cy="6481966"/>
          </a:xfrm>
          <a:prstGeom prst="rect">
            <a:avLst/>
          </a:prstGeom>
        </p:spPr>
      </p:pic>
      <p:sp>
        <p:nvSpPr>
          <p:cNvPr id="4" name="Rectangle 3"/>
          <p:cNvSpPr/>
          <p:nvPr/>
        </p:nvSpPr>
        <p:spPr>
          <a:xfrm>
            <a:off x="8175584" y="1053296"/>
            <a:ext cx="3896811" cy="44319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Tetrahedral (a) and octahedral (b) units are linked together through their vertices to form larger units, called secondary building units such as (c) and (d), which in turn bridge through their vertices to form framework structures such as (e) and (f).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0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419" y="397360"/>
            <a:ext cx="11789803"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95D1"/>
                </a:solidFill>
                <a:effectLst/>
                <a:uLnTx/>
                <a:uFillTx/>
                <a:latin typeface="QuaySansITCStd-Black"/>
                <a:ea typeface="+mn-ea"/>
                <a:cs typeface="+mn-cs"/>
              </a:rPr>
              <a:t>Structures based on tetrahedral </a:t>
            </a:r>
            <a:r>
              <a:rPr kumimoji="0" lang="en-US" sz="2800" b="1" i="0" u="none" strike="noStrike" kern="1200" cap="none" spc="0" normalizeH="0" baseline="0" noProof="0" dirty="0" err="1">
                <a:ln>
                  <a:noFill/>
                </a:ln>
                <a:solidFill>
                  <a:srgbClr val="4595D1"/>
                </a:solidFill>
                <a:effectLst/>
                <a:uLnTx/>
                <a:uFillTx/>
                <a:latin typeface="QuaySansITCStd-Black"/>
                <a:ea typeface="+mn-ea"/>
                <a:cs typeface="+mn-cs"/>
              </a:rPr>
              <a:t>oxoanions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همانطور که در بالا گفته شد ، عناصری که قادر به تشکیل گونه های بسیار پایدار چهار وجهی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می توانند جهت تشکیل ساختارهای چارچوب بهم  متصل شوند ،  عناصر انتهایی سری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فلزات سبکتر بلوک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شبه فلزات هستند. این یونها به قدری كوچك هستند كه ترجیح می دهند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بجای تشکیل </a:t>
            </a:r>
            <a:r>
              <a:rPr lang="fa-IR" sz="2800" dirty="0">
                <a:solidFill>
                  <a:prstClr val="black"/>
                </a:solidFill>
              </a:rPr>
              <a:t>کئوردیناسیونهای بالاتر،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چهار اتم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کئوردینه شوند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نمونه های اصلی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SiO4 ، AlO4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 گرچه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GaO4 ، AsO4 ، BO4 ، BeO4 ، LiO4 ، Co (II) 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ZnO4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که همه در این نوع ساختاری مشهور و شناخته شده هستند. سایر واحدهای چهاروجهی که فقط به ندرت در ساختارهای چارچوب یافت شده اند شامل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Ni (II) O4 ، Cu(II)O4</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ما روی آن ساختارهای مشتق شده از متداول ترین واحدهای موجود در زئولیت ها (آلومینوسیلیکات با حفرات بزرگ) و فسفاتهات تمرکز می کنیم</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92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359" y="320457"/>
            <a:ext cx="11667281" cy="31085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زئولیت های تولید شده از محلول ، که در آن همه رئوس واحدهای ساختمانی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دو تترهدرا مشترک است ، قانون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Lowenstein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اعلام می کند که هیچ اتم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دو چهاروجهی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AlO4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مشترک نیست. قانون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Lowenstein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فقط برای چارچوبها اعمال می شودکه از محلول سنتز می شود ، همانطور که به تتراهدرا  اتصال یافته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بطورمستقیم  به راحتی در ترکیبات ایجاد شده از واکنش در دماهای بالا به دست می آید. این نشان می دهد که در محلول های آبی اکسیژن پل در واحد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Al-O-SiO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نسبت به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Al-O-AlO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پایدارتر است  احت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مالاً به دلیل بار فرمال بالاتر در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149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046" y="432083"/>
            <a:ext cx="11806177"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595D1"/>
                </a:solidFill>
                <a:effectLst/>
                <a:uLnTx/>
                <a:uFillTx/>
                <a:latin typeface="QuaySansITCStd-Medium"/>
                <a:ea typeface="+mn-ea"/>
                <a:cs typeface="+mn-cs"/>
              </a:rPr>
              <a:t>Contemporary zeolite chemistry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شیمی زئولیتهای جدید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ساختارهای چارچوب جدید زئولیت با استفاده از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مولکولهای الگوی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پیچیده سنتز می شوند. کاربردهای مهم زئولیت ها شامل جذب گاز و تبادل یونی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پس از کشف تعداد زیادی از ساختارهای میکرو متخلخل جدید از دهه 1950 به بعد ، که بسیاری از آنها در آزمایشگاه با استفاده از قالب(الگو) های آلی تهیه شده بودند ، کارهای جدیدتر روی زئولیت ها به سمت مطالعه سیستماتیک روابط قالب-چارچوب انجام شده است. این مطالعات را می توان به دو دسته عمده تقسیم کرد.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این است که تعامل بین چارچوب و قالب را از طریق مدل سازی و رایانه (بخش 26.14) درک کنند. مورد دیگر طراحی قالبهایی با هندسه های خاص جهت هدایت شکل گیری زئولیت ها با اندازه های منافذ خاص و اتصال 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5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E8E86-49B4-4E83-BA21-547581E0A2A8}"/>
              </a:ext>
            </a:extLst>
          </p:cNvPr>
          <p:cNvPicPr>
            <a:picLocks noChangeAspect="1"/>
          </p:cNvPicPr>
          <p:nvPr/>
        </p:nvPicPr>
        <p:blipFill>
          <a:blip r:embed="rId2"/>
          <a:stretch>
            <a:fillRect/>
          </a:stretch>
        </p:blipFill>
        <p:spPr>
          <a:xfrm>
            <a:off x="1422761" y="0"/>
            <a:ext cx="9594190" cy="6902606"/>
          </a:xfrm>
          <a:prstGeom prst="rect">
            <a:avLst/>
          </a:prstGeom>
        </p:spPr>
      </p:pic>
    </p:spTree>
    <p:extLst>
      <p:ext uri="{BB962C8B-B14F-4D97-AF65-F5344CB8AC3E}">
        <p14:creationId xmlns:p14="http://schemas.microsoft.com/office/powerpoint/2010/main" val="3281498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195" y="228896"/>
            <a:ext cx="11898775" cy="4832092"/>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از زمینه های خاص که مورد توجه بسیاری قرار گرفته است ، استفاده از مولکولهای بزرگ آلی به عنوان قالبهایی(الگو هایی) در زمینه ایجاد ساختارهای منافذ جدید و بسیار بزرگ است. این روش برای ساختن اولین مواد زئولیتی حاوی کانالهای 14 حلقه ای استفاده شده است. بنابراین ، سیلیکای میکرو متخلخل</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UTD-1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شکل 24.47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استفاده از یک متالوسنیم کبالت بیس سیکلوپنتادینیل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permessylated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bis-cyclopentadienyl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cobatocenium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سنتز شده است 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silicous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CIT-5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(نوع ساختار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CFI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استفاده از آمین چند حلقه ای و لیتیوم (شکل 24.47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تهیه شده است. آمین های پیچیده تر با هدف استفاده از آنها به عنوان قالب در سنتز زئولیت و به دست آوردن هندسه های منافذ مطلوب سنتز شده اند. افزودن فلوراید به ژل پیش ماده زئولیت باعث افزایش سرعت واکنش می شود و بعنوان قالب(الگویی) برای برخی ازواحدهای قفس کوچکتر استفاده می شود ، به عنوان مثال در آنجا یی که واحدهای چهاروجهی اتصال یافته  در گوشه ها(</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TO4 (T = Si , AL, P,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غیره</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بصورت مکعبی است  ، یک یون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مرکزی را احاطه کرده 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861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64F531-8EA2-40E9-8A45-1F0F1BCC9BBE}"/>
              </a:ext>
            </a:extLst>
          </p:cNvPr>
          <p:cNvPicPr>
            <a:picLocks noChangeAspect="1"/>
          </p:cNvPicPr>
          <p:nvPr/>
        </p:nvPicPr>
        <p:blipFill>
          <a:blip r:embed="rId2"/>
          <a:stretch>
            <a:fillRect/>
          </a:stretch>
        </p:blipFill>
        <p:spPr>
          <a:xfrm>
            <a:off x="111512" y="0"/>
            <a:ext cx="4690017" cy="4717285"/>
          </a:xfrm>
          <a:prstGeom prst="rect">
            <a:avLst/>
          </a:prstGeom>
        </p:spPr>
      </p:pic>
      <p:pic>
        <p:nvPicPr>
          <p:cNvPr id="3" name="Picture 2">
            <a:extLst>
              <a:ext uri="{FF2B5EF4-FFF2-40B4-BE49-F238E27FC236}">
                <a16:creationId xmlns:a16="http://schemas.microsoft.com/office/drawing/2014/main" id="{A88AA6BA-EDA8-4BC0-BCDB-58CD98AAE4F6}"/>
              </a:ext>
            </a:extLst>
          </p:cNvPr>
          <p:cNvPicPr>
            <a:picLocks noChangeAspect="1"/>
          </p:cNvPicPr>
          <p:nvPr/>
        </p:nvPicPr>
        <p:blipFill>
          <a:blip r:embed="rId3"/>
          <a:stretch>
            <a:fillRect/>
          </a:stretch>
        </p:blipFill>
        <p:spPr>
          <a:xfrm>
            <a:off x="361252" y="4711709"/>
            <a:ext cx="6260893" cy="1953903"/>
          </a:xfrm>
          <a:prstGeom prst="rect">
            <a:avLst/>
          </a:prstGeom>
        </p:spPr>
      </p:pic>
    </p:spTree>
    <p:extLst>
      <p:ext uri="{BB962C8B-B14F-4D97-AF65-F5344CB8AC3E}">
        <p14:creationId xmlns:p14="http://schemas.microsoft.com/office/powerpoint/2010/main" val="2164464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0309" y="308729"/>
            <a:ext cx="11713579" cy="5853269"/>
          </a:xfrm>
          <a:prstGeom prst="rect">
            <a:avLst/>
          </a:prstGeom>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بخشی ازروند رشد کلی در تعداد زئولیت های مصنوعی شناخته شده ، افزایش قابل توجهی  در نسبتی که می تواند از شکلهای سیلیس خالص بوجود آید  وجود دارد به طوری که هم اکنون بیش از 20 نوع ساختاری پلی مورف سیلیس زئولیتی شناخته شده است. استفاده ازنسبت کم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 2O / SiO2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عامل کلیدی برای تولید این مواد است و فازهای جدید "سیلیکا" با چگالی غیرمعمول کم  می توانند تشکیل شوند، به عنوان مثال یک چارچوب کاملاً سیلیسی با همان توپولوژی مشابه چابازیت معدنی طبیعی ،    </a:t>
            </a:r>
            <a:r>
              <a:rPr kumimoji="0" lang="en-US" sz="3200" b="0" i="0" u="none" strike="noStrike" kern="1200" cap="none" spc="0" normalizeH="0" baseline="0" noProof="0" dirty="0" err="1">
                <a:ln>
                  <a:noFill/>
                </a:ln>
                <a:solidFill>
                  <a:srgbClr val="231F20"/>
                </a:solidFill>
                <a:effectLst/>
                <a:uLnTx/>
                <a:uFillTx/>
                <a:latin typeface="SabonLTStd-Roman"/>
                <a:ea typeface="Calibri" panose="020F0502020204030204" pitchFamily="34" charset="0"/>
                <a:cs typeface="Arial" panose="020B0604020202020204" pitchFamily="34" charset="0"/>
              </a:rPr>
              <a:t>chabazite</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Ca</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1.85</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(Al</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3.7</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Si</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8.3</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24</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a:t>
            </a:r>
            <a:r>
              <a:rPr kumimoji="0" lang="fa-IR"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متراکمترین سیلیکا است که با توجه به شعاع اتمی طبیعی تنها 46٪ از حجم سلول واحد اشغال می شود. این زئولیت های سیلیس خالص هیچ بار اضافی و هیچ کاتیون اضافی در چارچوب کلی شبکه ندارند. در نتیجه آنها آبگریز هستند و منجر به کاربردهای خاص در جذب مولکولی مولکول های  با قطبیت کم و نیز در زمینه کاتالیزور می شوند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92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367" y="171023"/>
            <a:ext cx="11783028" cy="569386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بیشتر توجهات  به زئولیت های جدید برای بدست آوردن اندازه های منافذ بزرگتر یا هندسه منافذ خاص ، با هدف نهایی بهبود خصوصیات کاتالیزوری آنها متمرکز است (بخش 26.14). به عنوان مثال ، اندازه های منافذ بزرگتر امکان وارد شدن مولکولهای  بزرگتر و پیچیده تر آلی را به درون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حفره های بزرگ  زئولیت برای تبدیلات در فرایندهای کاتالیزوری  را فراهم می آورد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این حال ، ما باید سایر کاربردهای اصلی زئولیت ها را نیز در نظر بگیریم ، که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به عنوان جاذب برای مولکول های کوچک و به عنوان تعویض یون مورد استفاده قرار می گیرند. زئولیت ها برای اکثر مولکول های کوچک مانند </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H2O ، NH3 ، H2S ، NO2 ، SO2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CO2 ،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هیدروکربن های خطی و شاخه دار ، هیدروکربن های آروماتیک ، الکل ها و کتون ها در فاز گازی یا مایع، جاذب های عالی هستند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Zeolites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دارای منافذ در اندازه های مختلف ممکن است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برای جدا کردن مخلوط های مولکول ها بر اساس اندازه</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استفاده شود ، و این کاربرد باعث شده است تا آنها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به عنوان الک های مولکولی</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توصیف شوند.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با انتخاب صحیح منافذ زئولیت، کنترل میزان انتشار مولکولهای مختلف با قطرهای مختلف موثر، امکان پذیر است که برای کاربردهای  جداسازی و تصفیه مناسب است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شکل 24.49 این برنامه را بصورت شماتیک نشان می دهد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639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7118" y="436584"/>
            <a:ext cx="9683533" cy="5709574"/>
          </a:xfrm>
          <a:prstGeom prst="rect">
            <a:avLst/>
          </a:prstGeom>
        </p:spPr>
      </p:pic>
    </p:spTree>
    <p:extLst>
      <p:ext uri="{BB962C8B-B14F-4D97-AF65-F5344CB8AC3E}">
        <p14:creationId xmlns:p14="http://schemas.microsoft.com/office/powerpoint/2010/main" val="1087504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632" y="181957"/>
            <a:ext cx="11678856" cy="6494085"/>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6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کاربردهای صنعتی زئولیت ها برای جداسازی و تصفیه شامل فرآیندهای پالایش نفت ، جایی که برای از بین بردن آب ، </a:t>
            </a:r>
            <a:r>
              <a:rPr kumimoji="0" lang="en-US" sz="2600" b="0" i="0" u="none" strike="noStrike" kern="1200" cap="none" spc="0" normalizeH="0" baseline="0" noProof="0" dirty="0">
                <a:ln>
                  <a:noFill/>
                </a:ln>
                <a:solidFill>
                  <a:schemeClr val="accent6"/>
                </a:solidFill>
                <a:effectLst/>
                <a:uLnTx/>
                <a:uFillTx/>
                <a:latin typeface="Calibri" panose="020F0502020204030204"/>
                <a:ea typeface="+mn-ea"/>
                <a:cs typeface="+mn-cs"/>
              </a:rPr>
              <a:t>CO2 ، </a:t>
            </a:r>
            <a:r>
              <a:rPr kumimoji="0" lang="fa-IR" sz="26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کلریدها و جیوه استفاده می شود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6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نمکزدایی از گاز طبیعی (در جایی که حذف </a:t>
            </a:r>
            <a:r>
              <a:rPr kumimoji="0" lang="en-US" sz="2600" b="0" i="0" u="none" strike="noStrike" kern="1200" cap="none" spc="0" normalizeH="0" baseline="0" noProof="0" dirty="0">
                <a:ln>
                  <a:noFill/>
                </a:ln>
                <a:solidFill>
                  <a:schemeClr val="accent5"/>
                </a:solidFill>
                <a:effectLst/>
                <a:uLnTx/>
                <a:uFillTx/>
                <a:latin typeface="Calibri" panose="020F0502020204030204"/>
                <a:ea typeface="+mn-ea"/>
                <a:cs typeface="+mn-cs"/>
              </a:rPr>
              <a:t>H2S </a:t>
            </a:r>
            <a:r>
              <a:rPr kumimoji="0" lang="fa-IR" sz="26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و سایر ترکیبات گوگرد مد نظر است، محافظت از خطوط انتقال و حذف نامطلوب بو از منابع خانگی)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6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از بین بردن </a:t>
            </a:r>
            <a:r>
              <a:rPr kumimoji="0" lang="en-US" sz="2600" b="0" i="0" u="none" strike="noStrike" kern="1200" cap="none" spc="0" normalizeH="0" baseline="0" noProof="0" dirty="0">
                <a:ln>
                  <a:noFill/>
                </a:ln>
                <a:solidFill>
                  <a:schemeClr val="accent5"/>
                </a:solidFill>
                <a:effectLst/>
                <a:uLnTx/>
                <a:uFillTx/>
                <a:latin typeface="Calibri" panose="020F0502020204030204"/>
                <a:ea typeface="+mn-ea"/>
                <a:cs typeface="+mn-cs"/>
              </a:rPr>
              <a:t>H2O </a:t>
            </a:r>
            <a:r>
              <a:rPr kumimoji="0" lang="fa-IR" sz="26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و </a:t>
            </a:r>
            <a:r>
              <a:rPr kumimoji="0" lang="en-US" sz="2600" b="0" i="0" u="none" strike="noStrike" kern="1200" cap="none" spc="0" normalizeH="0" baseline="0" noProof="0" dirty="0">
                <a:ln>
                  <a:noFill/>
                </a:ln>
                <a:solidFill>
                  <a:schemeClr val="accent5"/>
                </a:solidFill>
                <a:effectLst/>
                <a:uLnTx/>
                <a:uFillTx/>
                <a:latin typeface="Calibri" panose="020F0502020204030204"/>
                <a:ea typeface="+mn-ea"/>
                <a:cs typeface="+mn-cs"/>
              </a:rPr>
              <a:t>CO2 </a:t>
            </a:r>
            <a:r>
              <a:rPr kumimoji="0" lang="fa-IR" sz="26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از هوا قبل از مایع شدن و جداسازی توسط تقطیر کریوژنیک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6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و خشک کردن و از بین بردن بو از محصولات دارویی</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یکی از زمینه های مهم استفاده از زئولیتها که از اهمیت فزاینده  برخوردار است </a:t>
            </a:r>
            <a:r>
              <a:rPr kumimoji="0" lang="fa-IR" sz="26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جداسازی هوا به اجزای اصلی آن است غیراز روش کرایوژنیک</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بسیاری از زئولیت های کم آب باعث جذب بیشتر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N2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منافذ خود نسبت به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O2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شوند و اعتقاد بر این است که به دلیل برهم کنش قوی تر ازت چهار قطبی (14</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 ، I= 1)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مقایسه با اکسیژن (16</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 ، I= 0)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کاتیونهای موجود در منافذ زئولیت است. با عبور هوا از روی بسترزئولیت با فشار کنترل شده ، می توان اکسیژن با خلوص بالای 95 درصد تولید کرد.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Zeolites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مانند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NaX</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فرم تعویض شده  سدیم زئولیت غنی از آلومینیوم با ساختار نوع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X)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CaA</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فرم تعویض کلسیم از ساختار چارچوب زئولیت نوع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به عنوان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LTA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شناخته می شود ، در ابتدا برای این منظور ساخته شدند. </a:t>
            </a:r>
            <a:r>
              <a:rPr kumimoji="0" lang="fa-IR" sz="26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با تبادل کاتیونهای منتخب در داخل حفرات زئولیت ، فرایند انتخابگری منافذ زئولیت بسیار بهبود می یابد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در نتیجه تغییر ابعاد سایتهایی که روی آن مولکولهای نیتروژن و اکسیژن جذب می شوند، امکان پذیر می شود. بنابراین اشکال لیتیم ، کلسیم ، استرانسیوم و منیزیم ساختار فوجازیت تعوض یافته کاتیون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FAU ،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نوع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X)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لیند نوع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(LTA)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حال حاضر بطور موثری در این فرایند استفاده می شوند</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6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722" y="612845"/>
            <a:ext cx="11709626" cy="5293757"/>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ویژه گی های عالی تبادل یونی زئولیت ها ناشی از ساختارهای باز و توانایی آنها برای به دام انداختن مقدار قابل توجهی از کاتیون ها به صورت انتخابی در این منافذ است. ظرفیت های بالای تبادل یونی از تعداد زیادی کاتیون قابل تعویض حاصل می شود. این به ویژه در مورد آن دسته از زئولیت ها با نسبت بالایی از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Al</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چارچوب  صدق می کند و نیزشامل زئولیت ها با توپولوژی های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LTA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gismondine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(GIS)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بالاترین نسبت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Si: Al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از 1: 1 دارند. </a:t>
            </a:r>
            <a:r>
              <a:rPr kumimoji="0" lang="fa-IR" sz="26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انتخاب گری تبادل یونی منجر به کاربرد اصلی زئولیت ها به عنوان «سازنده» در شوینده های لباسشویی ، جایی که برای از بین بردن یون های </a:t>
            </a:r>
            <a:r>
              <a:rPr kumimoji="0" lang="en-US" sz="2600" b="0" i="0" u="none" strike="noStrike" kern="1200" cap="none" spc="0" normalizeH="0" baseline="0" noProof="0" dirty="0">
                <a:ln>
                  <a:noFill/>
                </a:ln>
                <a:solidFill>
                  <a:schemeClr val="accent4"/>
                </a:solidFill>
                <a:effectLst/>
                <a:uLnTx/>
                <a:uFillTx/>
                <a:latin typeface="Calibri" panose="020F0502020204030204"/>
                <a:ea typeface="+mn-ea"/>
                <a:cs typeface="+mn-cs"/>
              </a:rPr>
              <a:t>Ca2+ </a:t>
            </a:r>
            <a:r>
              <a:rPr kumimoji="0" lang="fa-IR" sz="26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و </a:t>
            </a:r>
            <a:r>
              <a:rPr kumimoji="0" lang="en-US" sz="2600" b="0" i="0" u="none" strike="noStrike" kern="1200" cap="none" spc="0" normalizeH="0" baseline="0" noProof="0" dirty="0">
                <a:ln>
                  <a:noFill/>
                </a:ln>
                <a:solidFill>
                  <a:schemeClr val="accent4"/>
                </a:solidFill>
                <a:effectLst/>
                <a:uLnTx/>
                <a:uFillTx/>
                <a:latin typeface="Calibri" panose="020F0502020204030204"/>
                <a:ea typeface="+mn-ea"/>
                <a:cs typeface="+mn-cs"/>
              </a:rPr>
              <a:t>Mg2+ </a:t>
            </a:r>
            <a:r>
              <a:rPr kumimoji="0" lang="fa-IR" sz="26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سخت و جایگزین کردن آنها با یون های نرم مانند </a:t>
            </a:r>
            <a:r>
              <a:rPr kumimoji="0" lang="en-US" sz="2600" b="0" i="0" u="none" strike="noStrike" kern="1200" cap="none" spc="0" normalizeH="0" baseline="0" noProof="0" dirty="0">
                <a:ln>
                  <a:noFill/>
                </a:ln>
                <a:solidFill>
                  <a:schemeClr val="accent4"/>
                </a:solidFill>
                <a:effectLst/>
                <a:uLnTx/>
                <a:uFillTx/>
                <a:latin typeface="Calibri" panose="020F0502020204030204"/>
                <a:ea typeface="+mn-ea"/>
                <a:cs typeface="+mn-cs"/>
              </a:rPr>
              <a:t>Na+ </a:t>
            </a:r>
            <a:r>
              <a:rPr kumimoji="0" lang="fa-IR" sz="26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 استفاده می شود.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فسفاتها ، که به عنوان سازنده مواد شوینده نیز مورد استفاده قرار گیرند ، نگرانی های زیست محیطی  را بهمراه دارد  و باعث رشد سریع جلبک ها درآبهای طبیعی می شود (بخش 5.15). ذرات زئولیت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Na-LTA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کروی شکل، به قطر چند میکرومتر ، به اندازه کافی کوچک هستند تا از فضاهای های باز موجود در بافت لباس عبور کنند و بنابراین ممکن است برای پاک کردن کاتیونهای سخت در آبهای طبیعی به مواد شوینده اضافه شوند و سپس بی ضرر شسته شوند. یک چارچوب مختلف زئولیت ، زئولیت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توپولوژی چارچوب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GIS ، </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یک سازنده جایگزین ، با خواص بهبود یافته همراه با انتخاب گری بسیار زیاد  یون های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Ca2+</a:t>
            </a:r>
            <a:r>
              <a:rPr kumimoji="0" lang="fa-IR" sz="2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توسعه داده شده است.</a:t>
            </a:r>
          </a:p>
        </p:txBody>
      </p:sp>
    </p:spTree>
    <p:extLst>
      <p:ext uri="{BB962C8B-B14F-4D97-AF65-F5344CB8AC3E}">
        <p14:creationId xmlns:p14="http://schemas.microsoft.com/office/powerpoint/2010/main" val="967413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7630" y="179425"/>
            <a:ext cx="11377914" cy="2246769"/>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chemeClr val="accent4"/>
                </a:solidFill>
                <a:effectLst/>
                <a:uLnTx/>
                <a:uFillTx/>
                <a:latin typeface="Calibri" panose="020F0502020204030204"/>
                <a:ea typeface="+mn-ea"/>
                <a:cs typeface="Arial" panose="020B0604020202020204" pitchFamily="34" charset="0"/>
              </a:rPr>
              <a:t>یکی دیگر از زمینه های مهم که در آن از خصوصیات تبادل یونی زئولیت ها بهره برداری می شود ، در دام افتادن و حذف رادیونوکلئیدها از پسماندهای هسته ای است.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چندین زئولیت ، از جمله کلینوپتیلولیت ، که به طور گسترده مورد استفاده قرار می گیرد ، انتخاب بالایی برای فلز قلیایی بزرگتر وکاتیونهای فلزی قلیایی  خاکی، که در پسماندهای هسته ای شامل 137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90</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(شکل 24.50) بکار برده می شوند.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717630" y="2019903"/>
            <a:ext cx="4746103" cy="4486977"/>
          </a:xfrm>
          <a:prstGeom prst="rect">
            <a:avLst/>
          </a:prstGeom>
        </p:spPr>
      </p:pic>
    </p:spTree>
    <p:extLst>
      <p:ext uri="{BB962C8B-B14F-4D97-AF65-F5344CB8AC3E}">
        <p14:creationId xmlns:p14="http://schemas.microsoft.com/office/powerpoint/2010/main" val="264921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3299"/>
            <a:ext cx="11887200" cy="61247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(b) </a:t>
            </a:r>
            <a:r>
              <a:rPr kumimoji="0" lang="en-US" sz="2800" b="0" i="0" u="none" strike="noStrike" kern="1200" cap="none" spc="0" normalizeH="0" baseline="0" noProof="0" dirty="0" err="1">
                <a:ln>
                  <a:noFill/>
                </a:ln>
                <a:solidFill>
                  <a:srgbClr val="4472C4"/>
                </a:solidFill>
                <a:effectLst/>
                <a:uLnTx/>
                <a:uFillTx/>
                <a:latin typeface="Calibri" panose="020F0502020204030204"/>
                <a:ea typeface="+mn-ea"/>
                <a:cs typeface="+mn-cs"/>
              </a:rPr>
              <a:t>Aluminophosphates</a:t>
            </a:r>
            <a:endParaRPr kumimoji="0" lang="fa-IR" sz="28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معادل بودن ساختاری و الکترونیکی دو تترهدرا سیلیکات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SiO4) 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واحد آلومینوفسفات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AlO4PO4)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می توان در ترکیبات ساده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AlPO4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هر دو طیف مشابهی از پلی مورف های متراکم ، از جمله ساختار کوارتز را پذیرفته اند می توان دید.</a:t>
            </a: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توسعه زئولیت ها با محتوای بسیار بالا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بطور موثر پلی مورف های سیلیکا هستند ، به نوبه خود منجر به کشف ساختارهای چارچوب آلومینوفسفات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بر اساس مخلوط 1: 1 ازچهاروجهی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خودی خود همان ساختار کوارتز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SiO2</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را دارد اما با ترتیب اتمهای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متناوب در مراکز چهار وجهی. </a:t>
            </a:r>
            <a:r>
              <a:rPr lang="fa-IR" sz="2800" dirty="0">
                <a:solidFill>
                  <a:prstClr val="black"/>
                </a:solidFill>
              </a:rPr>
              <a:t>طیف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گسترده ای از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ها </a:t>
            </a:r>
            <a:r>
              <a:rPr lang="fa-IR" sz="2800" dirty="0">
                <a:solidFill>
                  <a:prstClr val="black"/>
                </a:solidFill>
              </a:rPr>
              <a:t>به موازات زئولیت ها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ایجاد شده است مثل  سنتز آنها در شرایط  هیدروترمال  (در شرایط اسیدی به جای  استفاده از باز های مورد استفاده برای سنتززئولیت ها) برای استفاده از خاصیت جذب و خاصیت کاتالیزوری آنها،  توسعه یافته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مجدداً ، مولکولهای قالب آلی برای تهیه بسیاری از ساختارهای مختلف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توسعه پیدا کرده است</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مانند آنهایی که دارای کد ساختار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VPI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(با کانال چهاروجهی بزرگ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AlO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4</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DAF ، CIT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08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873" y="411610"/>
            <a:ext cx="6888190" cy="4700589"/>
          </a:xfrm>
          <a:prstGeom prst="rect">
            <a:avLst/>
          </a:prstGeom>
        </p:spPr>
      </p:pic>
      <p:sp>
        <p:nvSpPr>
          <p:cNvPr id="3" name="Rectangle 2"/>
          <p:cNvSpPr/>
          <p:nvPr/>
        </p:nvSpPr>
        <p:spPr>
          <a:xfrm>
            <a:off x="211873" y="5357449"/>
            <a:ext cx="11344272"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frameworks, formed from linked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oxotetrahedra</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of (a) DAF and (b) CIT. In each case the main channels present are emphasized by viewing the structure along them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577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761E8-C7F6-4002-BD92-965A6F550F0F}"/>
              </a:ext>
            </a:extLst>
          </p:cNvPr>
          <p:cNvPicPr>
            <a:picLocks noChangeAspect="1"/>
          </p:cNvPicPr>
          <p:nvPr/>
        </p:nvPicPr>
        <p:blipFill>
          <a:blip r:embed="rId2"/>
          <a:stretch>
            <a:fillRect/>
          </a:stretch>
        </p:blipFill>
        <p:spPr>
          <a:xfrm>
            <a:off x="4102237" y="746551"/>
            <a:ext cx="7530808" cy="3625426"/>
          </a:xfrm>
          <a:prstGeom prst="rect">
            <a:avLst/>
          </a:prstGeom>
        </p:spPr>
      </p:pic>
      <p:pic>
        <p:nvPicPr>
          <p:cNvPr id="4" name="Picture 3">
            <a:extLst>
              <a:ext uri="{FF2B5EF4-FFF2-40B4-BE49-F238E27FC236}">
                <a16:creationId xmlns:a16="http://schemas.microsoft.com/office/drawing/2014/main" id="{B6F2913C-E21A-421E-9199-BB36424F0BE7}"/>
              </a:ext>
            </a:extLst>
          </p:cNvPr>
          <p:cNvPicPr>
            <a:picLocks noChangeAspect="1"/>
          </p:cNvPicPr>
          <p:nvPr/>
        </p:nvPicPr>
        <p:blipFill>
          <a:blip r:embed="rId3"/>
          <a:stretch>
            <a:fillRect/>
          </a:stretch>
        </p:blipFill>
        <p:spPr>
          <a:xfrm>
            <a:off x="670467" y="545830"/>
            <a:ext cx="3307024" cy="49963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845" y="4685495"/>
            <a:ext cx="2352675" cy="1943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641" y="4665857"/>
            <a:ext cx="1981200" cy="1752600"/>
          </a:xfrm>
          <a:prstGeom prst="rect">
            <a:avLst/>
          </a:prstGeom>
        </p:spPr>
      </p:pic>
      <p:sp>
        <p:nvSpPr>
          <p:cNvPr id="8" name="Rectangle 7"/>
          <p:cNvSpPr/>
          <p:nvPr/>
        </p:nvSpPr>
        <p:spPr>
          <a:xfrm>
            <a:off x="7518026" y="6323641"/>
            <a:ext cx="699230"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SiO</a:t>
            </a:r>
            <a:r>
              <a:rPr lang="en-US" baseline="-25000" dirty="0">
                <a:latin typeface="Calibri" panose="020F0502020204030204" pitchFamily="34" charset="0"/>
                <a:ea typeface="Calibri" panose="020F0502020204030204" pitchFamily="34" charset="0"/>
                <a:cs typeface="Arial" panose="020B0604020202020204" pitchFamily="34" charset="0"/>
              </a:rPr>
              <a:t>4</a:t>
            </a:r>
            <a:r>
              <a:rPr lang="en-US" baseline="30000" dirty="0">
                <a:latin typeface="Calibri" panose="020F0502020204030204" pitchFamily="34" charset="0"/>
                <a:ea typeface="Calibri" panose="020F0502020204030204" pitchFamily="34" charset="0"/>
                <a:cs typeface="Arial" panose="020B0604020202020204" pitchFamily="34" charset="0"/>
              </a:rPr>
              <a:t>4-</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8126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319" y="269481"/>
            <a:ext cx="11539959" cy="267765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اگرچه </a:t>
            </a:r>
            <a:r>
              <a:rPr kumimoji="0" lang="fa-IR" sz="28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چارچوب های آلومینوفسفات خنثی هستند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اما جایگزینی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Al(III</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 (V)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یون های فلزی با بار کمتر، منجر به تشکیل "کاتالیزورهای اسید جامد" می شود که می تواند مثلاً متانول را به هیدروکربنها به صورت انتخابی تبدیل کند ، اگرچه زئولیت های آلومینوسیلیکات به ویژه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ZSM-5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بهترین مواد برای این کاربرد هستند. ترکیب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منگنز ، که هر دو دارای خاصیت ردوکس هستند ، در چارچوب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ALPO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موادی منجر می شوند که می توانند برای اکسیداسیون آلکانها استفاده شوند.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775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732" y="0"/>
            <a:ext cx="11713580" cy="678006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4595D1"/>
                </a:solidFill>
                <a:effectLst/>
                <a:uLnTx/>
                <a:uFillTx/>
                <a:latin typeface="QuaySansITCStd-Medium"/>
                <a:ea typeface="+mn-ea"/>
                <a:cs typeface="+mn-cs"/>
              </a:rPr>
              <a:t>Phosphates and silicates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دیگر از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oxanoion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چهار  وجهی که اغلب در مواد چارچوب وجود دارند ، گروه فسفات ، </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PO</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4</a:t>
            </a:r>
            <a:r>
              <a:rPr kumimoji="0" lang="en-US" sz="32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fa-IR" sz="32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 اگرچه ، همانطور که در بخش بعدی خواهیم دید ، بسیاری از واحدهای چهاروجهی دیگر نیز چنین ساختارهایی را تشکیل می دهند.</a:t>
            </a: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ساختارهای فسفات ساده عموماً از تتراهدرا</a:t>
            </a:r>
            <a:r>
              <a:rPr kumimoji="0" lang="fa-IR"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های</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PO4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متصل بهم در زنجیره ها ، زنجیره های با اتصال عرضی و واحدهای حلقوی ای تشکیل می شوند. ما فقط یک ماده فسفات فلزی را با جزئیات بیشتر در اینجا ، یعنی هیدروژن فسفات کلسیم ، و مواد نزدیک به آن رادر نظر می گیریم. ماده معدنی اصلی موجود در استخوان و دندان ها هیدروکسی آپاتیت ، </a:t>
            </a:r>
            <a:r>
              <a:rPr kumimoji="0" lang="en-US" sz="3200" b="0"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Ca</a:t>
            </a:r>
            <a:r>
              <a:rPr kumimoji="0" lang="en-US" sz="3200" b="0" i="0" u="none" strike="noStrike" kern="1200" cap="none" spc="0" normalizeH="0" baseline="-2500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5</a:t>
            </a:r>
            <a:r>
              <a:rPr kumimoji="0" lang="en-US" sz="3200" b="0"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(OH)(PO</a:t>
            </a:r>
            <a:r>
              <a:rPr kumimoji="0" lang="en-US" sz="3200" b="0" i="0" u="none" strike="noStrike" kern="1200" cap="none" spc="0" normalizeH="0" baseline="-2500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4</a:t>
            </a:r>
            <a:r>
              <a:rPr kumimoji="0" lang="en-US" sz="3200" b="0"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3200" b="0" i="0" u="none" strike="noStrike" kern="1200" cap="none" spc="0" normalizeH="0" baseline="-2500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3</a:t>
            </a:r>
            <a:r>
              <a:rPr kumimoji="0" lang="fa-IR" sz="3200" b="0" i="0" u="none" strike="noStrike" kern="1200" cap="none" spc="0" normalizeH="0" baseline="-25000" noProof="0" dirty="0">
                <a:ln>
                  <a:noFill/>
                </a:ln>
                <a:solidFill>
                  <a:srgbClr val="538135"/>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ساختار آن از یون 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Ca2+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تشکیل شده است و از کئوردیناسیون گروه های </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PO</a:t>
            </a:r>
            <a:r>
              <a:rPr kumimoji="0" lang="en-US" sz="44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4</a:t>
            </a:r>
            <a:r>
              <a:rPr kumimoji="0" lang="en-US" sz="4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3-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OH-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mn-cs"/>
              </a:rPr>
              <a:t> به آن،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ساختار سفت و سخت سه بعدی  را تشکیل می دهد.</a:t>
            </a:r>
          </a:p>
        </p:txBody>
      </p:sp>
    </p:spTree>
    <p:extLst>
      <p:ext uri="{BB962C8B-B14F-4D97-AF65-F5344CB8AC3E}">
        <p14:creationId xmlns:p14="http://schemas.microsoft.com/office/powerpoint/2010/main" val="2880095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CFB618-986A-4551-8B7A-D597616A1D67}"/>
              </a:ext>
            </a:extLst>
          </p:cNvPr>
          <p:cNvSpPr txBox="1"/>
          <p:nvPr/>
        </p:nvSpPr>
        <p:spPr>
          <a:xfrm>
            <a:off x="825190" y="657922"/>
            <a:ext cx="10894742" cy="2239396"/>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آپاتیت معدنی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Ca</a:t>
            </a:r>
            <a:r>
              <a:rPr kumimoji="0" lang="en-US" sz="3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5</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(OH,</a:t>
            </a:r>
            <a:r>
              <a:rPr kumimoji="0" lang="en-US" sz="3600" b="0" i="0" u="none" strike="noStrike" kern="1200" cap="none" spc="0" normalizeH="0" baseline="0" noProof="0" dirty="0">
                <a:ln>
                  <a:noFill/>
                </a:ln>
                <a:solidFill>
                  <a:schemeClr val="accent5"/>
                </a:solidFill>
                <a:effectLst/>
                <a:uLnTx/>
                <a:uFillTx/>
                <a:latin typeface="Calibri" panose="020F0502020204030204" pitchFamily="34" charset="0"/>
                <a:ea typeface="Calibri" panose="020F0502020204030204" pitchFamily="34" charset="0"/>
                <a:cs typeface="Arial" panose="020B0604020202020204" pitchFamily="34" charset="0"/>
              </a:rPr>
              <a:t>F</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)(PO</a:t>
            </a:r>
            <a:r>
              <a:rPr kumimoji="0" lang="en-US" sz="3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4</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3</a:t>
            </a:r>
            <a:r>
              <a:rPr kumimoji="0" lang="fa-IR" sz="3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جزئی با فلوراید جایگزین است. زیست توده های مرتبط مربوط به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Ca</a:t>
            </a:r>
            <a:r>
              <a:rPr kumimoji="0" lang="en-US" sz="3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8</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3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(PO</a:t>
            </a:r>
            <a:r>
              <a:rPr kumimoji="0" lang="en-US" sz="3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4</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3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fa-IR" sz="3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فرم های آمورف خود کلسیم فسفات است. زیست توده ها با جزئیات بیشتر در بخش های 25-10-12 و فصل 27 بحث شده است.</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53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3343" y="111512"/>
            <a:ext cx="9284463" cy="5091221"/>
          </a:xfrm>
          <a:prstGeom prst="rect">
            <a:avLst/>
          </a:prstGeom>
        </p:spPr>
      </p:pic>
      <p:sp>
        <p:nvSpPr>
          <p:cNvPr id="3" name="Rectangle 2"/>
          <p:cNvSpPr/>
          <p:nvPr/>
        </p:nvSpPr>
        <p:spPr>
          <a:xfrm>
            <a:off x="559443" y="5351720"/>
            <a:ext cx="1140878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The structure of hydroxyapatite, Ca5(OH)(PO4)3, shown as Ca2</a:t>
            </a:r>
            <a:r>
              <a:rPr kumimoji="0" lang="en-US" sz="2400" b="0" i="0" u="none" strike="noStrike" kern="1200" cap="none" spc="0" normalizeH="0" baseline="0" noProof="0" dirty="0">
                <a:ln>
                  <a:noFill/>
                </a:ln>
                <a:solidFill>
                  <a:srgbClr val="231F20"/>
                </a:solidFill>
                <a:effectLst/>
                <a:uLnTx/>
                <a:uFillTx/>
                <a:latin typeface="MathematicalPi-One"/>
                <a:ea typeface="+mn-ea"/>
                <a:cs typeface="+mn-cs"/>
              </a:rPr>
              <a:t>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ions coordinated by phosphate and OH</a:t>
            </a:r>
            <a:r>
              <a:rPr kumimoji="0" lang="en-US" sz="2400" b="0" i="0" u="none" strike="noStrike" kern="1200" cap="none" spc="0" normalizeH="0" baseline="0" noProof="0" dirty="0">
                <a:ln>
                  <a:noFill/>
                </a:ln>
                <a:solidFill>
                  <a:srgbClr val="231F20"/>
                </a:solidFill>
                <a:effectLst/>
                <a:uLnTx/>
                <a:uFillTx/>
                <a:latin typeface="MathematicalPi-One"/>
                <a:ea typeface="+mn-ea"/>
                <a:cs typeface="+mn-cs"/>
              </a:rPr>
              <a:t>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ions into a strong three-dimensional structure. The separate O atoms are actually OH</a:t>
            </a:r>
            <a:r>
              <a:rPr kumimoji="0" lang="en-US" sz="2400" b="0" i="0" u="none" strike="noStrike" kern="1200" cap="none" spc="0" normalizeH="0" baseline="0" noProof="0" dirty="0">
                <a:ln>
                  <a:noFill/>
                </a:ln>
                <a:solidFill>
                  <a:srgbClr val="231F20"/>
                </a:solidFill>
                <a:effectLst/>
                <a:uLnTx/>
                <a:uFillTx/>
                <a:latin typeface="MathematicalPi-One"/>
                <a:ea typeface="+mn-ea"/>
                <a:cs typeface="+mn-cs"/>
              </a:rPr>
              <a:t> </a:t>
            </a:r>
            <a:r>
              <a:rPr kumimoji="0" lang="en-US" sz="2400" b="0" i="0" u="none" strike="noStrike" kern="1200" cap="none" spc="0" normalizeH="0" baseline="0" noProof="0" dirty="0">
                <a:ln>
                  <a:noFill/>
                </a:ln>
                <a:solidFill>
                  <a:srgbClr val="231F20"/>
                </a:solidFill>
                <a:effectLst/>
                <a:uLnTx/>
                <a:uFillTx/>
                <a:latin typeface="QuaySansITCStd-Book"/>
                <a:ea typeface="+mn-ea"/>
                <a:cs typeface="+mn-cs"/>
              </a:rPr>
              <a:t>ions with the H lying outside the unit cell.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371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270" y="142716"/>
            <a:ext cx="11466654" cy="29546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95D1"/>
                </a:solidFill>
                <a:effectLst/>
                <a:uLnTx/>
                <a:uFillTx/>
                <a:latin typeface="QuaySansITCStd-Black"/>
                <a:ea typeface="+mn-ea"/>
                <a:cs typeface="+mn-cs"/>
              </a:rPr>
              <a:t>Structures based on </a:t>
            </a:r>
            <a:r>
              <a:rPr kumimoji="0" lang="en-US" sz="2800" b="1" i="0" u="none" strike="noStrike" kern="1200" cap="none" spc="0" normalizeH="0" baseline="0" noProof="0" dirty="0" err="1">
                <a:ln>
                  <a:noFill/>
                </a:ln>
                <a:solidFill>
                  <a:srgbClr val="4595D1"/>
                </a:solidFill>
                <a:effectLst/>
                <a:uLnTx/>
                <a:uFillTx/>
                <a:latin typeface="QuaySansITCStd-Black"/>
                <a:ea typeface="+mn-ea"/>
                <a:cs typeface="+mn-cs"/>
              </a:rPr>
              <a:t>octahedra</a:t>
            </a:r>
            <a:r>
              <a:rPr kumimoji="0" lang="en-US" sz="2800" b="1" i="0" u="none" strike="noStrike" kern="1200" cap="none" spc="0" normalizeH="0" baseline="0" noProof="0" dirty="0">
                <a:ln>
                  <a:noFill/>
                </a:ln>
                <a:solidFill>
                  <a:srgbClr val="4595D1"/>
                </a:solidFill>
                <a:effectLst/>
                <a:uLnTx/>
                <a:uFillTx/>
                <a:latin typeface="QuaySansITCStd-Black"/>
                <a:ea typeface="+mn-ea"/>
                <a:cs typeface="+mn-cs"/>
              </a:rPr>
              <a:t> and </a:t>
            </a:r>
            <a:r>
              <a:rPr kumimoji="0" lang="en-US" sz="2800" b="1" i="0" u="none" strike="noStrike" kern="1200" cap="none" spc="0" normalizeH="0" baseline="0" noProof="0" dirty="0" err="1">
                <a:ln>
                  <a:noFill/>
                </a:ln>
                <a:solidFill>
                  <a:srgbClr val="4595D1"/>
                </a:solidFill>
                <a:effectLst/>
                <a:uLnTx/>
                <a:uFillTx/>
                <a:latin typeface="QuaySansITCStd-Black"/>
                <a:ea typeface="+mn-ea"/>
                <a:cs typeface="+mn-cs"/>
              </a:rPr>
              <a:t>tetrahedra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بسیاری از فلزات، کئوردیناسیون هشت وجهی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در ترکیبات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oxo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خود اتخاذ می کنند. این واحد ساختاری پلی هدرال (چند ضلعی) را می توان با یافتن یون های فلزی در حفره های هشت وجهی  یک آرایش انباشتگی فشرده ازیونهای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O2-</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به عنوان مثال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MgO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ساختار سنگ نمک تشکیل داد. واحدهای ساختمانی پلی هدرال</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 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نیز ممکن است در ساختارهای نوع چارچوب ، اغلب در ترکیب با گونه های اکسو چهار وجهی  مشارکت نماید.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304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330" y="119567"/>
            <a:ext cx="11835161"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595D1"/>
                </a:solidFill>
                <a:effectLst/>
                <a:uLnTx/>
                <a:uFillTx/>
                <a:latin typeface="QuaySansITCStd-Medium"/>
                <a:ea typeface="+mn-ea"/>
                <a:cs typeface="+mn-cs"/>
              </a:rPr>
              <a:t>Clays, pillared clays, and layered double hydroxides</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ساختارهای ورق مانند ، که در بسیاری از هیدروکسیدهای فلزی و خاکهای رسی  یافت می شود ، از تتراهدرا و اکتاهدرا های اکسوی فلزی بهم پیوسته ساخته می شود.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02509" y="1504562"/>
            <a:ext cx="11786982" cy="31085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قطر بزرگترین منافذ موجود در زئولیت مصنوعی  در حدود 1.2 نانومتر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تلاش برای افزایش این قطر و اجازه جذب مولکولهای بزرگتر در ساختارهای معدنی ، شیمی دانان به مواد مزوپورس( ساختار با تخلخل متوسط)  و ساختارهای تولید شده توسط "ستون" (یعنی جمع آوری و اتصال مواد دو بعدی) روی آورده اند. ماهیت دو بعدی بسیاری از دی سولفیدهای فلزات</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برخی از ترکیبات میان لایه ای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intercalated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آنها در بخش های 19.9 و 24.10 مورد بحث قرار گرفته است. واکنش های متقابل مشابه در هنگام استفاده از آلومینوسیلیکات از خانواده گل رس باعث سنتزمواد منافذ بزرگ  می شوند</a:t>
            </a:r>
          </a:p>
        </p:txBody>
      </p:sp>
    </p:spTree>
    <p:extLst>
      <p:ext uri="{BB962C8B-B14F-4D97-AF65-F5344CB8AC3E}">
        <p14:creationId xmlns:p14="http://schemas.microsoft.com/office/powerpoint/2010/main" val="3712046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406" y="227627"/>
            <a:ext cx="11817187" cy="4832092"/>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رسهای طبیعی مانند کائولینیت ، هکتریت و مونت موریلونیت دارای ساختار لایه ای هستند مانند آنچه در شکل 24.53 نشان داده شده است. این لایه ها از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octahedra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MO6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TO4</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 اشتراک گذاری راس و لبه، ساخته شده اند و به عنوان سیستم های دو لایه وجود دارند (دو لایه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از لایه ها از اکتادرا ، و دیگری از تترا ، شکل 24.53) ، مانند کائولینیت ، و لایه سه گانه (یک لایه مرکزی مبتنی بر اکتاهدرایی که بین دو لایه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tetrahedrabased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ساندویچ شده است) ، مانند بنتونیت. اتم های فلزی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موجود در لایه به طور معمول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مکان های چهار وجهی) 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(که مکان های هشت وجهی و چهاروجهی را اشغال می کند) هستند. یون های کوچک دارای یکبار ویا دو بار مثبت ماننند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سایت هایی را بین لایه ها اشغال می کنند. این کاتیونهای بین لایه ای اغلب هیدراته هستند و به راحتی می توانند با تبادل یونی جایگزین شوند. مواد دیگر با ساختارهای مشابه هیدروکسیدهای دو لایه با ساختارهایی شبیه به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 (OH) 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مانند بروسیت معدنی که بطور طبیعی یافت می شود، هستند</a:t>
            </a:r>
          </a:p>
        </p:txBody>
      </p:sp>
    </p:spTree>
    <p:extLst>
      <p:ext uri="{BB962C8B-B14F-4D97-AF65-F5344CB8AC3E}">
        <p14:creationId xmlns:p14="http://schemas.microsoft.com/office/powerpoint/2010/main" val="1295892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1792" y="5280952"/>
            <a:ext cx="865943" cy="369332"/>
          </a:xfrm>
          <a:prstGeom prst="rect">
            <a:avLst/>
          </a:prstGeom>
        </p:spPr>
        <p:txBody>
          <a:bodyPr wrap="none">
            <a:spAutoFit/>
          </a:bodyPr>
          <a:lstStyle/>
          <a:p>
            <a:r>
              <a:rPr lang="fa-IR" dirty="0">
                <a:solidFill>
                  <a:prstClr val="black"/>
                </a:solidFill>
              </a:rPr>
              <a:t>کائولینیت</a:t>
            </a:r>
            <a:endParaRPr lang="en-US" dirty="0"/>
          </a:p>
        </p:txBody>
      </p:sp>
      <p:pic>
        <p:nvPicPr>
          <p:cNvPr id="4" name="Picture 3">
            <a:extLst>
              <a:ext uri="{FF2B5EF4-FFF2-40B4-BE49-F238E27FC236}">
                <a16:creationId xmlns:a16="http://schemas.microsoft.com/office/drawing/2014/main" id="{AB2D742F-825F-BD5E-05EC-47BEC2C409EF}"/>
              </a:ext>
            </a:extLst>
          </p:cNvPr>
          <p:cNvPicPr>
            <a:picLocks noChangeAspect="1"/>
          </p:cNvPicPr>
          <p:nvPr/>
        </p:nvPicPr>
        <p:blipFill>
          <a:blip r:embed="rId2"/>
          <a:stretch>
            <a:fillRect/>
          </a:stretch>
        </p:blipFill>
        <p:spPr>
          <a:xfrm>
            <a:off x="380042" y="-396422"/>
            <a:ext cx="5316353" cy="4572063"/>
          </a:xfrm>
          <a:prstGeom prst="rect">
            <a:avLst/>
          </a:prstGeom>
        </p:spPr>
      </p:pic>
      <p:pic>
        <p:nvPicPr>
          <p:cNvPr id="6" name="Picture 5">
            <a:extLst>
              <a:ext uri="{FF2B5EF4-FFF2-40B4-BE49-F238E27FC236}">
                <a16:creationId xmlns:a16="http://schemas.microsoft.com/office/drawing/2014/main" id="{6F158F45-DA96-2125-FF82-187BBC538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606" y="271462"/>
            <a:ext cx="4681537" cy="2085833"/>
          </a:xfrm>
          <a:prstGeom prst="rect">
            <a:avLst/>
          </a:prstGeom>
        </p:spPr>
      </p:pic>
      <p:sp>
        <p:nvSpPr>
          <p:cNvPr id="8" name="TextBox 7">
            <a:extLst>
              <a:ext uri="{FF2B5EF4-FFF2-40B4-BE49-F238E27FC236}">
                <a16:creationId xmlns:a16="http://schemas.microsoft.com/office/drawing/2014/main" id="{67C7B5CE-3FE2-F724-B112-B28EF952C905}"/>
              </a:ext>
            </a:extLst>
          </p:cNvPr>
          <p:cNvSpPr txBox="1"/>
          <p:nvPr/>
        </p:nvSpPr>
        <p:spPr>
          <a:xfrm>
            <a:off x="8912575" y="3990975"/>
            <a:ext cx="917226" cy="369332"/>
          </a:xfrm>
          <a:prstGeom prst="rect">
            <a:avLst/>
          </a:prstGeom>
          <a:noFill/>
        </p:spPr>
        <p:txBody>
          <a:bodyPr wrap="square">
            <a:spAutoFit/>
          </a:bodyPr>
          <a:lstStyle/>
          <a:p>
            <a:r>
              <a:rPr lang="fa-IR" dirty="0">
                <a:solidFill>
                  <a:prstClr val="black"/>
                </a:solidFill>
              </a:rPr>
              <a:t>بنتونیت</a:t>
            </a:r>
            <a:endParaRPr lang="en-US" dirty="0"/>
          </a:p>
        </p:txBody>
      </p:sp>
    </p:spTree>
    <p:extLst>
      <p:ext uri="{BB962C8B-B14F-4D97-AF65-F5344CB8AC3E}">
        <p14:creationId xmlns:p14="http://schemas.microsoft.com/office/powerpoint/2010/main" val="883285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000" y="267629"/>
            <a:ext cx="4711981" cy="5126132"/>
          </a:xfrm>
          <a:prstGeom prst="rect">
            <a:avLst/>
          </a:prstGeom>
        </p:spPr>
      </p:pic>
      <p:sp>
        <p:nvSpPr>
          <p:cNvPr id="3" name="Rectangle 2"/>
          <p:cNvSpPr/>
          <p:nvPr/>
        </p:nvSpPr>
        <p:spPr>
          <a:xfrm>
            <a:off x="5374512" y="1532074"/>
            <a:ext cx="6096000" cy="1815882"/>
          </a:xfrm>
          <a:prstGeom prst="rect">
            <a:avLst/>
          </a:prstGeom>
        </p:spPr>
        <p:txBody>
          <a:bodyPr>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سازه های ورق مانند هکتریت خاک رس که از لایه های</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octahedra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tetrahedra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متصل بهم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 ، Si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تشکیل شده است  و توسط کاتیونهایی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هم جدا می شوند.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50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1" y="423682"/>
            <a:ext cx="11783028" cy="3883114"/>
          </a:xfrm>
          <a:prstGeom prst="rect">
            <a:avLst/>
          </a:prstGeom>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درخاکهای رسی ، گونه های مبادله شده به منطقه  بین لایه ها براساس اندازه آنها انتخاب می شوند. یونهایی مانند یونهای آلکیل آمونیوم و یونهای هیدروکسوی فلزی چند هسته ای ممکن است جایگزین فلز قلیایی شوند ، همانطور که در شکل 24.54 نشان داده شده است. بیشترین استفاده از گونه های ستونی از نوع هیدروکسید چند هسته ای بوده و شامل </a:t>
            </a:r>
          </a:p>
          <a:p>
            <a:pPr marL="0" marR="0" lvl="0" indent="0" algn="r" defTabSz="914400" rtl="1"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Zr</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4</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OH)</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16-n</a:t>
            </a:r>
            <a:r>
              <a:rPr kumimoji="0" lang="en-US" sz="2800" b="0" i="0" u="none" strike="noStrike" kern="1200" cap="none" spc="0" normalizeH="0" baseline="0" noProof="0" dirty="0">
                <a:ln>
                  <a:noFill/>
                </a:ln>
                <a:solidFill>
                  <a:srgbClr val="231F20"/>
                </a:solidFill>
                <a:effectLst/>
                <a:uLnTx/>
                <a:uFillTx/>
                <a:latin typeface="Symbol" panose="05050102010706020507" pitchFamily="18" charset="2"/>
                <a:ea typeface="Calibri" panose="020F0502020204030204" pitchFamily="34" charset="0"/>
                <a:cs typeface="Arial" panose="020B0604020202020204" pitchFamily="34" charset="0"/>
              </a:rPr>
              <a:t> </a:t>
            </a:r>
            <a:r>
              <a:rPr kumimoji="0" lang="en-US" sz="2800" b="0" i="1" u="none" strike="noStrike" kern="1200" cap="none" spc="0" normalizeH="0" baseline="30000" noProof="0" dirty="0">
                <a:ln>
                  <a:noFill/>
                </a:ln>
                <a:solidFill>
                  <a:srgbClr val="231F20"/>
                </a:solidFill>
                <a:effectLst/>
                <a:uLnTx/>
                <a:uFillTx/>
                <a:latin typeface="SabonLTStd-Italic"/>
                <a:ea typeface="Calibri" panose="020F0502020204030204" pitchFamily="34" charset="0"/>
                <a:cs typeface="Arial" panose="020B0604020202020204" pitchFamily="34" charset="0"/>
              </a:rPr>
              <a:t>n+</a:t>
            </a:r>
            <a:r>
              <a:rPr kumimoji="0" lang="en-US" sz="2800" b="0" i="1" u="none" strike="noStrike" kern="1200" cap="none" spc="0" normalizeH="0" baseline="0" noProof="0" dirty="0">
                <a:ln>
                  <a:noFill/>
                </a:ln>
                <a:solidFill>
                  <a:srgbClr val="231F20"/>
                </a:solidFill>
                <a:effectLst/>
                <a:uLnTx/>
                <a:uFillTx/>
                <a:latin typeface="SabonLTStd-Italic"/>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Al1</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4</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(OH)</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28</a:t>
            </a:r>
            <a:r>
              <a:rPr kumimoji="0" lang="en-US" sz="28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800" b="0" i="0" u="none" strike="noStrike" kern="1200" cap="none" spc="0" normalizeH="0" baseline="30000" noProof="0" dirty="0">
                <a:ln>
                  <a:noFill/>
                </a:ln>
                <a:solidFill>
                  <a:srgbClr val="231F20"/>
                </a:solidFill>
                <a:effectLst/>
                <a:uLnTx/>
                <a:uFillTx/>
                <a:latin typeface="Symbol" panose="05050102010706020507" pitchFamily="18" charset="2"/>
                <a:ea typeface="Calibri" panose="020F0502020204030204" pitchFamily="34" charset="0"/>
                <a:cs typeface="Arial" panose="020B0604020202020204" pitchFamily="34" charset="0"/>
              </a:rPr>
              <a:t>+</a:t>
            </a:r>
            <a:r>
              <a:rPr kumimoji="0" lang="ar-SA"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و </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Si</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8</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12</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(OH)</a:t>
            </a:r>
            <a:r>
              <a:rPr kumimoji="0" lang="en-US" sz="28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8</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t>
            </a:r>
            <a:r>
              <a:rPr kumimoji="0" lang="fa-IR"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باشد ، اولین آنها شامل یک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mn-cs"/>
              </a:rPr>
              <a:t>تترا هدرال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مرکزی است که توسط هشت وجهی های کئوردینه شده یون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بصورت  اجزائ</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Al(O, OH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احاطه شده است. فرآیند ستون سازی می تواند توسط پراش پرتونگاری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X</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پودری دنبال شود زیرا منجر به گسترش فاصله بین لایه ای می شود ، که مربوط به افزایش پارامتر شبکه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831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4291E-E2E5-4ED4-BE42-54A80AB621BD}"/>
              </a:ext>
            </a:extLst>
          </p:cNvPr>
          <p:cNvPicPr>
            <a:picLocks noChangeAspect="1"/>
          </p:cNvPicPr>
          <p:nvPr/>
        </p:nvPicPr>
        <p:blipFill>
          <a:blip r:embed="rId2"/>
          <a:stretch>
            <a:fillRect/>
          </a:stretch>
        </p:blipFill>
        <p:spPr>
          <a:xfrm>
            <a:off x="486076" y="189063"/>
            <a:ext cx="10280195" cy="1829308"/>
          </a:xfrm>
          <a:prstGeom prst="rect">
            <a:avLst/>
          </a:prstGeom>
        </p:spPr>
      </p:pic>
      <p:pic>
        <p:nvPicPr>
          <p:cNvPr id="4" name="Picture 3">
            <a:extLst>
              <a:ext uri="{FF2B5EF4-FFF2-40B4-BE49-F238E27FC236}">
                <a16:creationId xmlns:a16="http://schemas.microsoft.com/office/drawing/2014/main" id="{C190B698-279A-477D-A415-BD0E11A273C5}"/>
              </a:ext>
            </a:extLst>
          </p:cNvPr>
          <p:cNvPicPr>
            <a:picLocks noChangeAspect="1"/>
          </p:cNvPicPr>
          <p:nvPr/>
        </p:nvPicPr>
        <p:blipFill>
          <a:blip r:embed="rId3"/>
          <a:stretch>
            <a:fillRect/>
          </a:stretch>
        </p:blipFill>
        <p:spPr>
          <a:xfrm>
            <a:off x="401444" y="2018370"/>
            <a:ext cx="10364827" cy="4650567"/>
          </a:xfrm>
          <a:prstGeom prst="rect">
            <a:avLst/>
          </a:prstGeom>
        </p:spPr>
      </p:pic>
    </p:spTree>
    <p:extLst>
      <p:ext uri="{BB962C8B-B14F-4D97-AF65-F5344CB8AC3E}">
        <p14:creationId xmlns:p14="http://schemas.microsoft.com/office/powerpoint/2010/main" val="3108163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9437" y="289368"/>
            <a:ext cx="7181455" cy="6099858"/>
          </a:xfrm>
          <a:prstGeom prst="rect">
            <a:avLst/>
          </a:prstGeom>
        </p:spPr>
      </p:pic>
      <p:sp>
        <p:nvSpPr>
          <p:cNvPr id="3" name="Rectangle 2"/>
          <p:cNvSpPr/>
          <p:nvPr/>
        </p:nvSpPr>
        <p:spPr>
          <a:xfrm>
            <a:off x="7775772" y="3819646"/>
            <a:ext cx="4416228" cy="267765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شماتیک ستونهای رسی توسط تبادل یونی یک کاتیون لایه ای مونو اتمی ساده با هیدروکسوی فلزی بزرگ چند هسته ای و به دنبال آن آبزدایی و ایجاد  اتصالات عرضی و در نتیجه  تشکیل حفره ها</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3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98389"/>
            <a:ext cx="11887199" cy="5016758"/>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هنگامی که یونی مانند </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Al1</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O</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4</a:t>
            </a:r>
            <a:r>
              <a:rPr kumimoji="0" lang="en-US" sz="32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(OH)</a:t>
            </a:r>
            <a:r>
              <a:rPr kumimoji="0" lang="en-US" sz="32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28</a:t>
            </a:r>
            <a:r>
              <a:rPr kumimoji="0" lang="en-US" sz="32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3200" b="0" i="0" u="none" strike="noStrike" kern="1200" cap="none" spc="0" normalizeH="0" baseline="30000" noProof="0" dirty="0">
                <a:ln>
                  <a:noFill/>
                </a:ln>
                <a:solidFill>
                  <a:srgbClr val="231F20"/>
                </a:solidFill>
                <a:effectLst/>
                <a:uLnTx/>
                <a:uFillTx/>
                <a:latin typeface="Symbol" panose="05050102010706020507" pitchFamily="18" charset="2"/>
                <a:ea typeface="Calibri" panose="020F0502020204030204" pitchFamily="34" charset="0"/>
                <a:cs typeface="Arial" panose="020B0604020202020204" pitchFamily="34" charset="0"/>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لایه ها گنجانیده شده است ، گرم کردن رس اصلاح شده باعث آب زدایی آن و اتصال یون های لایه ها می شود(شکل 24.54). محصول حاصل یک رس ستونی با پایداری حرارتی عالی تا حداقل 500 درجه سانتیگراد است. منطقه لایه باز گسترش یافته هم اکنون می تواند مولکول های بزرگی را به همان روش زئولیت جذب کند. با این حال ، به دلیل توزیع یون های ستونی بین لایه ها کنترل آن دشوار است  و لذا ساختارهای ستونی نسبت به زئولیت ها منظم تر هستند. با وجود این عدم یکنواختی ، رس های ستونی به دلیل پتانسیل آنها به عنوان کاتالیزور مورد مطالعه قرار گرفته است زیرا آنها به روشی مشابه زئولیتها عمل می کنند و به عنوان کاتالیزورهای اسیدی در واکنش های ایزومریزاسیون  و واکنشهای آب زدایی مورد استفاده قرار می گیرند.</a:t>
            </a:r>
          </a:p>
        </p:txBody>
      </p:sp>
    </p:spTree>
    <p:extLst>
      <p:ext uri="{BB962C8B-B14F-4D97-AF65-F5344CB8AC3E}">
        <p14:creationId xmlns:p14="http://schemas.microsoft.com/office/powerpoint/2010/main" val="3709106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195" y="223738"/>
            <a:ext cx="11887200" cy="60324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595D1"/>
                </a:solidFill>
                <a:effectLst/>
                <a:uLnTx/>
                <a:uFillTx/>
                <a:latin typeface="QuaySansITCStd-Medium"/>
                <a:ea typeface="+mn-ea"/>
                <a:cs typeface="+mn-cs"/>
              </a:rPr>
              <a:t>(b) Advances in inorganic framework chemistry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تنوع ساختاری عظیم را می توان از اتصال پلی هدرا ها بدست آورد و با استفاده از قالب ها می توان به چارچوب های متخلخل قابل توجه دست یافت.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توسعه گسترده آلومینوسیلیکاتها و زئولیتها باعث شده است که شیمی دانان معدنی سنتزی به دنبال انواع ساختاری مشابهی باشند که از دیگر پلی هدراهای چهار وجهی و هشت وجهی  ساخته شده اند و برای استفاده در تبادل یونی ، جذب و کاتالیز بکار رفته اند. استفاده ازپلی هدراهای بزرگ و مختلف، انعطاف پذیری بیشتری را در توپولوژی های چارچوب فراهم می کند ، همچنین امکان مشارکت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وترکیب یون های  فلزات</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 d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با خصوصیات رنگی ، خاصیت ردوکس و مغناطیس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آنها وجود دارد. گونه های چهار وجهی که درچنین چارچوبها  گنجانیده شده اند علاوه برگروههای آلومینات ، سیلیکات و فسفات که قبلاً ذکر شد شامل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ZnO4 ، AsO4 ، CoO4 ، GaO4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GeO4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توانند باشد. واحدهای هشت وجهی عمدتا بر پایه 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فلزات سنگین تر و بزرگتر از گروه های 13 و 14 ساخته می شوند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واحدهایی مانند کئوردیناسیون هرم مربع پنج کئوردینه نیز اتفاق می افتد ، اما کمتر معمول 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899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262" y="439235"/>
            <a:ext cx="11773476" cy="403187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آنالوگ های زئولیت به نام های زئوتایپ گفته می شود. اندازه های حلقه بزرگتر از 12 اتم با کئوردیناسیون چهار وجهی برای اولین بار در سیستم های متالو فسفات مشاهده شد ، و ساختارهایی با 20 و 24 چهاروجهی اتصال یافته ساخته شده اند. آلومینوفسفاتها اولین چارچوبهای میکرو متخلخل سنتز شده بودند که شامل پلی هدراهایی با عدد کئوردیناسیون بیشتر از 4 است. سایر چارچوب های هایپر تتراهدرا شناخته شده اند ، مانند خانواده های تیتانوسلیکات (که دارای اتمهای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چهارکئوردینه و سایت های پنج و شش کئوردینه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هستند) و یک سری غربالهای مولکولی هشت وجهی بر پایه واحدهای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MnO6</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نیز شناخته شده اند.</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587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21" y="228500"/>
            <a:ext cx="11864050" cy="4832092"/>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نمونه های خوب این خانواده ساختاری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zeotypates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titanosilicate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ساخته شده از چهاروجهی</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SiO4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چندوجهی مختلف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4-6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این ترکیبات در شرایط گرمایی شبیه به ترکیباتی که برای سنتز بسیاری از زئولیتها استفاده می شوند ساخته می شوند با استفاده از منبع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TiCl4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(OC2H5) 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تحت شرایط بازی موجود در اتوکلاو هیدرولیز می شوند.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قالب ها همچنین ممکن است در چنین ساختار هایی مورد استفاده قرار گیرند و به عنوان واحدهای هدایتگر ساختار عمل کنند و به تشکیل منافذ خاص با اندازه ها و هندسه های ویژه منجرمی شوند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یک واکنش معمولی</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titanosilicate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ETS-10 (Engelhard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TitanoSilicate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واکنش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TiCl4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سدیم سیلیکات ، هیدروکسید سدیم و گاه الگویی مانند برمید تترا اتیل آمونیوم ، در یک اتوکلاو بسته شده پلی تترا فلورو اتیلن و در دمای بین 150 و230 درجه سانتیگراد سنتز شده است. تعداد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titanosilicates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حال افزایش هستند ، اما دو ماده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ETS-10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 2Ti2O3SiO4.2H2O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اینجا به عنوان نمونه های خاص از این نوع مواد ، ارزش بررسی بیشتر دارند.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2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292" y="428178"/>
            <a:ext cx="11691416" cy="60016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ETS-10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ماده  میکرو متخلخل ساخته شده از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TiO6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octahedra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وچهاروجهی 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SiO4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 با گروه های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TiO6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که در زنجیره ها به هم متصل می شوند (شکل 24.55</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این ساختار دارای حلقه های 12 عضوی در هر سه جهت است (که در آن، حفرات از پلی هدراهای 12 واحدی تشکیل شده است).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Na2Ti2O3SiO4.2H2O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همچنین دارای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octahedra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TiO6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 اما در این ساختار این اکتاهدرها با چهار واحد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TiO6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خوشه هایی تشکیل می دهند که توسط واحدهای چهار وجهی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متصل می شوند (مانند شکل 24.55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 این اتصال به منافذ بزرگ هشت وجهی حاوی یونهای سدیم هیدراته منجر می شود. این ترکیب ، همانند چند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titanosilicates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دیگر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K3H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4 (SiO4) 3 · 4H2O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آنالوگ مصنوعی داروی معدنی طبیعی (شکل 24.55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خواص تبادل یون عالی ، به ویژه با کاتیونهای بزرگ را نشان می دهد. این یون های بزرگ، سدیم را با انتخاب بسیار بالایی جایگزین می کنند ، به عنوان مثال ، یون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Cs</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Sr2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ممکن است از محلول های رقیق آنها توسط ساختار تیتانوسلیکات استخراج شوند. این توانایی منجر به توسعه این مواد برای حذف رادیونوکلئیدها از پسماندهای هسته ای شده است ، که در آن 137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90</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بسیار فعال هستند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60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948" y="98265"/>
            <a:ext cx="4482394" cy="3941300"/>
          </a:xfrm>
          <a:prstGeom prst="rect">
            <a:avLst/>
          </a:prstGeom>
        </p:spPr>
      </p:pic>
      <p:pic>
        <p:nvPicPr>
          <p:cNvPr id="3" name="Picture 2"/>
          <p:cNvPicPr>
            <a:picLocks noChangeAspect="1"/>
          </p:cNvPicPr>
          <p:nvPr/>
        </p:nvPicPr>
        <p:blipFill>
          <a:blip r:embed="rId3"/>
          <a:stretch>
            <a:fillRect/>
          </a:stretch>
        </p:blipFill>
        <p:spPr>
          <a:xfrm>
            <a:off x="6333067" y="98265"/>
            <a:ext cx="4267200" cy="4612850"/>
          </a:xfrm>
          <a:prstGeom prst="rect">
            <a:avLst/>
          </a:prstGeom>
        </p:spPr>
      </p:pic>
      <p:sp>
        <p:nvSpPr>
          <p:cNvPr id="4" name="Rectangle 3"/>
          <p:cNvSpPr/>
          <p:nvPr/>
        </p:nvSpPr>
        <p:spPr>
          <a:xfrm>
            <a:off x="0" y="4269578"/>
            <a:ext cx="12192000" cy="2339102"/>
          </a:xfrm>
          <a:prstGeom prst="rect">
            <a:avLst/>
          </a:prstGeom>
        </p:spPr>
        <p:txBody>
          <a:bodyPr wrap="square">
            <a:spAutoFit/>
          </a:bodyPr>
          <a:lstStyle/>
          <a:p>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24.55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structures of (a) the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titanosilicate</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ETS-10, which is built from chains of TiO6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octahedra</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linked by SiO4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pharmacosiderite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dirty="0" err="1"/>
              <a:t>tetrahedra</a:t>
            </a:r>
            <a:r>
              <a:rPr lang="en-US" sz="3600" dirty="0"/>
              <a:t>, and (b) 3H(</a:t>
            </a:r>
            <a:r>
              <a:rPr lang="en-US" sz="3600" dirty="0" err="1"/>
              <a:t>TiO</a:t>
            </a:r>
            <a:r>
              <a:rPr lang="en-US" sz="3600" dirty="0"/>
              <a:t>)4(SiO4)3.4H2O, a synthetic analogue of a natural mineral </a:t>
            </a:r>
            <a:r>
              <a:rPr lang="en-US" sz="3600" dirty="0" err="1"/>
              <a:t>pharmacosiderite</a:t>
            </a:r>
            <a:r>
              <a:rPr lang="en-US" sz="3600" dirty="0"/>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6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41" y="226516"/>
            <a:ext cx="11586258" cy="3539430"/>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هدف بسیاری از کارهای اخیر در مورد ساختارهای چارچوب متخلخل ، قراردادن یون های فلزات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این ساختارهاست. موادی که سنتز شده اند شامل فلوروفسفات آهن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متخلخل آنتی فرومغناطیس با دمای نل  در محدوده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K</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10-40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این دما برای خوشه های آهن که توسط گروه های فسفات متصل هستند نسبتاً زیاد است و نشانگر وجود برهم کنش های مغناطیسی نسبتاً قوی است. کبالت(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زئوتیپیک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وانادیوم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تیتانیوم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IV)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فسفاتهای نیکل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تهیه شده اند ، از جمله این مواد با نام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VSB-1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VersaillesSanta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Barbara)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اولین جامد میکرو تخلخل با تونل های  حلقه 24 عضوی است، که به طور همزمان دارای خواص متخلخل ، مغناطیسی و یک محیط تبادل یونی (شکل 24.56) است.</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12204" y="3228278"/>
            <a:ext cx="2390288" cy="2919412"/>
          </a:xfrm>
          <a:prstGeom prst="rect">
            <a:avLst/>
          </a:prstGeom>
        </p:spPr>
      </p:pic>
      <p:sp>
        <p:nvSpPr>
          <p:cNvPr id="4" name="Rectangle 3"/>
          <p:cNvSpPr/>
          <p:nvPr/>
        </p:nvSpPr>
        <p:spPr>
          <a:xfrm>
            <a:off x="2874379" y="4150333"/>
            <a:ext cx="9105417" cy="252376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24.56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framework structure of VSB-1 consists of linked NiO6 octahedral and PO4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tetrahedra</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The main channel is bounded by 24 such units and has a diameter such that molecules up to 0.88 nm in diameter may pass through 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987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515" y="249666"/>
            <a:ext cx="11783027" cy="3539430"/>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دو  حیطه ی علمی دیگر که به سرعت برای تحقیقات در مورد ساختارهای چارچوب در حال رشد هستند مواد بر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پایه سولفیدها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استفاده از مولکولهای آلی کوچک برای اتصال یون های فلزی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 بنام چهارچوبهای فلزی- آلی (</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etal </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rganic </a:t>
            </a:r>
            <a:r>
              <a:rPr kumimoji="0" lang="en-US" sz="2800" b="0" i="0" u="none" strike="noStrike" kern="1200" cap="none" spc="0" normalizeH="0" baseline="0" noProof="0" dirty="0" err="1">
                <a:ln>
                  <a:noFill/>
                </a:ln>
                <a:solidFill>
                  <a:schemeClr val="accent6"/>
                </a:solidFill>
                <a:effectLst/>
                <a:uLnTx/>
                <a:uFillTx/>
                <a:latin typeface="Calibri" panose="020F0502020204030204"/>
                <a:ea typeface="+mn-ea"/>
                <a:cs typeface="+mn-cs"/>
              </a:rPr>
              <a:t>F</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ramworks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MOF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باشند. کئوردیناسیون چهاروجهی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Tetrahedral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شیمی سولفید فلزات ساده متداول است ، همانطور که در بحث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ZnS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وورتزیت و اسفالریت مشاهده کردیم (بخش 3.9) ، و برخی از ترکیبات ممکن است حاوی قطعات اتصال یافته از این ساختارها باشد که به عنوان خوشه های ابر تتراهدارال معروف هستند. به عنوان مثال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(CH3) 4] 4 [Zn10S4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SPh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شامل واحد مجزا از ابر تترا هدرال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supertetrahedral Zn10S20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به  گروه های فنیل ختم می شود،  است (شکل 24.57)</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852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8541" y="-355942"/>
            <a:ext cx="5247785" cy="7072802"/>
          </a:xfrm>
          <a:prstGeom prst="rect">
            <a:avLst/>
          </a:prstGeom>
        </p:spPr>
      </p:pic>
      <p:sp>
        <p:nvSpPr>
          <p:cNvPr id="4" name="Rectangle 3"/>
          <p:cNvSpPr/>
          <p:nvPr/>
        </p:nvSpPr>
        <p:spPr>
          <a:xfrm>
            <a:off x="4429244" y="918643"/>
            <a:ext cx="7562127"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24.57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(a) An isolated supertetrahedral unit of stoichiometry Zn10S20 formed from individual ZnS4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tetrahedra</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(b) These supertetrahedral units may be linked together as building blocks to form large porous three-dimensional structures.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7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C89E4-FC19-409A-8F7E-A2C5B935B1E4}"/>
              </a:ext>
            </a:extLst>
          </p:cNvPr>
          <p:cNvPicPr>
            <a:picLocks noChangeAspect="1"/>
          </p:cNvPicPr>
          <p:nvPr/>
        </p:nvPicPr>
        <p:blipFill>
          <a:blip r:embed="rId2"/>
          <a:stretch>
            <a:fillRect/>
          </a:stretch>
        </p:blipFill>
        <p:spPr>
          <a:xfrm>
            <a:off x="203904" y="-167268"/>
            <a:ext cx="11784191" cy="6902605"/>
          </a:xfrm>
          <a:prstGeom prst="rect">
            <a:avLst/>
          </a:prstGeom>
        </p:spPr>
      </p:pic>
    </p:spTree>
    <p:extLst>
      <p:ext uri="{BB962C8B-B14F-4D97-AF65-F5344CB8AC3E}">
        <p14:creationId xmlns:p14="http://schemas.microsoft.com/office/powerpoint/2010/main" val="2460864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5045" y="5530603"/>
            <a:ext cx="7009330" cy="1230805"/>
          </a:xfrm>
          <a:prstGeom prst="rect">
            <a:avLst/>
          </a:prstGeom>
        </p:spPr>
      </p:pic>
      <p:pic>
        <p:nvPicPr>
          <p:cNvPr id="3" name="Picture 2"/>
          <p:cNvPicPr>
            <a:picLocks noChangeAspect="1"/>
          </p:cNvPicPr>
          <p:nvPr/>
        </p:nvPicPr>
        <p:blipFill>
          <a:blip r:embed="rId3"/>
          <a:stretch>
            <a:fillRect/>
          </a:stretch>
        </p:blipFill>
        <p:spPr>
          <a:xfrm>
            <a:off x="123691" y="90152"/>
            <a:ext cx="4532488" cy="6671256"/>
          </a:xfrm>
          <a:prstGeom prst="rect">
            <a:avLst/>
          </a:prstGeom>
        </p:spPr>
      </p:pic>
      <p:pic>
        <p:nvPicPr>
          <p:cNvPr id="5" name="Picture 4">
            <a:extLst>
              <a:ext uri="{FF2B5EF4-FFF2-40B4-BE49-F238E27FC236}">
                <a16:creationId xmlns:a16="http://schemas.microsoft.com/office/drawing/2014/main" id="{4DD6D598-79B7-661C-447A-0225A594DF14}"/>
              </a:ext>
            </a:extLst>
          </p:cNvPr>
          <p:cNvPicPr>
            <a:picLocks noChangeAspect="1"/>
          </p:cNvPicPr>
          <p:nvPr/>
        </p:nvPicPr>
        <p:blipFill>
          <a:blip r:embed="rId4"/>
          <a:stretch>
            <a:fillRect/>
          </a:stretch>
        </p:blipFill>
        <p:spPr>
          <a:xfrm>
            <a:off x="8750990" y="307119"/>
            <a:ext cx="2800350" cy="3429000"/>
          </a:xfrm>
          <a:prstGeom prst="rect">
            <a:avLst/>
          </a:prstGeom>
        </p:spPr>
      </p:pic>
    </p:spTree>
    <p:extLst>
      <p:ext uri="{BB962C8B-B14F-4D97-AF65-F5344CB8AC3E}">
        <p14:creationId xmlns:p14="http://schemas.microsoft.com/office/powerpoint/2010/main" val="3464631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217" y="181804"/>
            <a:ext cx="11563109" cy="5395708"/>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چارچوب های فلز- آلی دارای ساختار هایی هستند که بر اساس لیگاندهای آلی دودندانه ای یا چند دندانه ای در بین اتم های فلزی قرار دارند و با ایجاد پل بین مراکز فلزی باعث اتصال  آنهامی شوند . نمونه هایی از لیگاند های ساده که برای ساخت این چهارچوب های متخلخل استفاده می شوند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CN-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نیتریل ها ، آمین ها و کربوکسیلات ها هستند. صدها نمونه از این ترکیبات در حال حاضر ساخته شده اند و شامل چارچوب هایی با بار مثبت بهمراه آنیون ها در حفره ها جهت خنثی شدن بار ، به عنوان مثال   </a:t>
            </a:r>
            <a:r>
              <a:rPr kumimoji="0" lang="en-US" sz="2800" b="0" i="0" u="none" strike="noStrike" kern="1200" cap="none" spc="0" normalizeH="0" baseline="0" noProof="0" dirty="0">
                <a:ln>
                  <a:noFill/>
                </a:ln>
                <a:solidFill>
                  <a:srgbClr val="231F20"/>
                </a:solidFill>
                <a:effectLst/>
                <a:uLnTx/>
                <a:uFillTx/>
                <a:latin typeface="SabonLTStd-Roman"/>
                <a:ea typeface="+mn-ea"/>
                <a:cs typeface="+mn-cs"/>
              </a:rPr>
              <a:t>Ag(4,4’-bpy)NO</a:t>
            </a:r>
            <a:r>
              <a:rPr kumimoji="0" lang="en-US" sz="2000" b="0" i="0" u="none" strike="noStrike" kern="1200" cap="none" spc="0" normalizeH="0" baseline="0" noProof="0" dirty="0">
                <a:ln>
                  <a:noFill/>
                </a:ln>
                <a:solidFill>
                  <a:srgbClr val="231F20"/>
                </a:solidFill>
                <a:effectLst/>
                <a:uLnTx/>
                <a:uFillTx/>
                <a:latin typeface="SabonLTStd-Roman"/>
                <a:ea typeface="+mn-ea"/>
                <a:cs typeface="+mn-cs"/>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چارچوب های خنثی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Zn</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(1,3,5-benzenetricarboxylate)NO</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O.C</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28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5</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OH</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از آن امکان حذف مولکول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صورت برگشت پذیر وجود دارد.این ترکیبات نیز دارای خواص مشابه با زئولیت ها دارند و نکته قابل توجه چارچوب ترفتالات کروم (1،4-</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benzenedicarboxylate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دارای قطر منافذ در حدود 3 نانومتر و یک سطح داخلی ویژه برای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بیش از</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m</a:t>
            </a:r>
            <a:r>
              <a:rPr kumimoji="0" lang="en-US" sz="28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 g</a:t>
            </a:r>
            <a:r>
              <a:rPr kumimoji="0" lang="en-US" sz="2800" b="0" i="0" u="none" strike="noStrike" kern="1200" cap="none" spc="0" normalizeH="0" baseline="30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-1</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5000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دارد(شکل 24.58).</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96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A7416A-320E-4D09-83B6-FAD7AA48986C}"/>
              </a:ext>
            </a:extLst>
          </p:cNvPr>
          <p:cNvPicPr>
            <a:picLocks noChangeAspect="1"/>
          </p:cNvPicPr>
          <p:nvPr/>
        </p:nvPicPr>
        <p:blipFill>
          <a:blip r:embed="rId2"/>
          <a:stretch>
            <a:fillRect/>
          </a:stretch>
        </p:blipFill>
        <p:spPr>
          <a:xfrm>
            <a:off x="458154" y="162034"/>
            <a:ext cx="4672361" cy="6776706"/>
          </a:xfrm>
          <a:prstGeom prst="rect">
            <a:avLst/>
          </a:prstGeom>
        </p:spPr>
      </p:pic>
      <p:pic>
        <p:nvPicPr>
          <p:cNvPr id="11" name="Picture 10">
            <a:extLst>
              <a:ext uri="{FF2B5EF4-FFF2-40B4-BE49-F238E27FC236}">
                <a16:creationId xmlns:a16="http://schemas.microsoft.com/office/drawing/2014/main" id="{71280524-0FFA-4C3A-80A1-64C674A4EF5F}"/>
              </a:ext>
            </a:extLst>
          </p:cNvPr>
          <p:cNvPicPr>
            <a:picLocks noChangeAspect="1"/>
          </p:cNvPicPr>
          <p:nvPr/>
        </p:nvPicPr>
        <p:blipFill>
          <a:blip r:embed="rId3"/>
          <a:stretch>
            <a:fillRect/>
          </a:stretch>
        </p:blipFill>
        <p:spPr>
          <a:xfrm>
            <a:off x="6228396" y="383438"/>
            <a:ext cx="5505450" cy="2924175"/>
          </a:xfrm>
          <a:prstGeom prst="rect">
            <a:avLst/>
          </a:prstGeom>
        </p:spPr>
      </p:pic>
      <p:pic>
        <p:nvPicPr>
          <p:cNvPr id="13" name="Picture 12">
            <a:extLst>
              <a:ext uri="{FF2B5EF4-FFF2-40B4-BE49-F238E27FC236}">
                <a16:creationId xmlns:a16="http://schemas.microsoft.com/office/drawing/2014/main" id="{716C3280-8A94-4151-B975-4E8A9B118994}"/>
              </a:ext>
            </a:extLst>
          </p:cNvPr>
          <p:cNvPicPr>
            <a:picLocks noChangeAspect="1"/>
          </p:cNvPicPr>
          <p:nvPr/>
        </p:nvPicPr>
        <p:blipFill>
          <a:blip r:embed="rId4"/>
          <a:stretch>
            <a:fillRect/>
          </a:stretch>
        </p:blipFill>
        <p:spPr>
          <a:xfrm>
            <a:off x="8430214" y="3216389"/>
            <a:ext cx="3897051" cy="3032011"/>
          </a:xfrm>
          <a:prstGeom prst="rect">
            <a:avLst/>
          </a:prstGeom>
        </p:spPr>
      </p:pic>
    </p:spTree>
    <p:extLst>
      <p:ext uri="{BB962C8B-B14F-4D97-AF65-F5344CB8AC3E}">
        <p14:creationId xmlns:p14="http://schemas.microsoft.com/office/powerpoint/2010/main" val="640989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024" y="5352587"/>
            <a:ext cx="1098395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1272D"/>
                </a:solidFill>
                <a:effectLst/>
                <a:uLnTx/>
                <a:uFillTx/>
                <a:latin typeface="QuaySansITCStd-Black"/>
                <a:ea typeface="+mn-ea"/>
                <a:cs typeface="+mn-cs"/>
              </a:rPr>
              <a:t>Figure 24.58 </a:t>
            </a:r>
            <a:r>
              <a:rPr kumimoji="0" lang="en-US" sz="2000" b="0" i="0" u="none" strike="noStrike" kern="1200" cap="none" spc="0" normalizeH="0" baseline="0" noProof="0" dirty="0">
                <a:ln>
                  <a:noFill/>
                </a:ln>
                <a:solidFill>
                  <a:srgbClr val="231F20"/>
                </a:solidFill>
                <a:effectLst/>
                <a:uLnTx/>
                <a:uFillTx/>
                <a:latin typeface="QuaySansITCStd-Book"/>
                <a:ea typeface="+mn-ea"/>
                <a:cs typeface="+mn-cs"/>
              </a:rPr>
              <a:t>A metal–organic framework (MOF) formed from chromium terephthalate units showing CrO6 </a:t>
            </a:r>
            <a:r>
              <a:rPr kumimoji="0" lang="en-US" sz="2000" b="0" i="0" u="none" strike="noStrike" kern="1200" cap="none" spc="0" normalizeH="0" baseline="0" noProof="0" dirty="0" err="1">
                <a:ln>
                  <a:noFill/>
                </a:ln>
                <a:solidFill>
                  <a:srgbClr val="231F20"/>
                </a:solidFill>
                <a:effectLst/>
                <a:uLnTx/>
                <a:uFillTx/>
                <a:latin typeface="QuaySansITCStd-Book"/>
                <a:ea typeface="+mn-ea"/>
                <a:cs typeface="+mn-cs"/>
              </a:rPr>
              <a:t>octahedra</a:t>
            </a:r>
            <a:r>
              <a:rPr kumimoji="0" lang="en-US" sz="2000" b="0" i="0" u="none" strike="noStrike" kern="1200" cap="none" spc="0" normalizeH="0" baseline="0" noProof="0" dirty="0">
                <a:ln>
                  <a:noFill/>
                </a:ln>
                <a:solidFill>
                  <a:srgbClr val="231F20"/>
                </a:solidFill>
                <a:effectLst/>
                <a:uLnTx/>
                <a:uFillTx/>
                <a:latin typeface="QuaySansITCStd-Book"/>
                <a:ea typeface="+mn-ea"/>
                <a:cs typeface="+mn-cs"/>
              </a:rPr>
              <a:t> (gold) linked by the organic anions, The large central sphere shows the extent of the pore in this material, which can be filled with solvent or gas molecules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86907" y="131135"/>
            <a:ext cx="4942403" cy="5221452"/>
          </a:xfrm>
          <a:prstGeom prst="rect">
            <a:avLst/>
          </a:prstGeom>
        </p:spPr>
      </p:pic>
      <p:sp>
        <p:nvSpPr>
          <p:cNvPr id="4" name="Rectangle 3"/>
          <p:cNvSpPr/>
          <p:nvPr/>
        </p:nvSpPr>
        <p:spPr>
          <a:xfrm>
            <a:off x="5999544" y="399343"/>
            <a:ext cx="6096000" cy="4401205"/>
          </a:xfrm>
          <a:prstGeom prst="rect">
            <a:avLst/>
          </a:prstGeom>
        </p:spPr>
        <p:txBody>
          <a:bodyPr>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این مواد کاربردهای بالقوه ای در ذخیره گاز ، به عنوان مثال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دارند. منافذ بسیار بزرگ اجازه می دهد تا مولکول های بزرگ و پیچیده ای مانند بسیاری از ترکیبات دارویی فعال در آنها وارد شود و کاربرد بیشتر استفاده از این موارد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MOF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عوامل تحویل دارواست. در اینجا یک ترکیب فعال ، به عنوان مثال مسکن و ایبوپروفن ، در منافذ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MOF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جذب می شود که از آنجا می تواند به آرامی ، در صورت لزوم ، در بدن انسان آزاد شود</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9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39" y="326216"/>
            <a:ext cx="11637921" cy="52937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95D1"/>
                </a:solidFill>
                <a:effectLst/>
                <a:uLnTx/>
                <a:uFillTx/>
                <a:latin typeface="QuaySansITCStd-Black"/>
                <a:ea typeface="+mn-ea"/>
                <a:cs typeface="+mn-cs"/>
              </a:rPr>
              <a:t>Hydrides and hydrogen-storage materials</a:t>
            </a:r>
            <a:endParaRPr kumimoji="0" lang="fa-IR" sz="2800" b="1" i="0" u="none" strike="noStrike" kern="1200" cap="none" spc="0" normalizeH="0" baseline="0" noProof="0" dirty="0">
              <a:ln>
                <a:noFill/>
              </a:ln>
              <a:solidFill>
                <a:srgbClr val="4595D1"/>
              </a:solidFill>
              <a:effectLst/>
              <a:uLnTx/>
              <a:uFillTx/>
              <a:latin typeface="QuaySansITCStd-Black"/>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توسعه مواد برای استفاده در اقتصاد انرژی مبتنی بر هیدروژن، چالشی اساسی درآینده است که شیمیدانان معدنی با آن روبرو هستند.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یکی از اصلی ترین حیطه های علمی که در آن به مواد جدید احتیاج دارید ، ذخیره سازی هیدروژن است</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سیلندرهای گازی با فشار بالا و مسیرهای مایع سازی بعید است که بتواند، الزامات برخی از کاربردهای ذخیره هیدروژن به عنوان مثال ، منبع انرژی برای حمل و نقل را برطرف سازد، بخاطر مسائل مربوط به وزن و ایمنی آنها.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مواد جدید برای ذخیره سازی هیدروژن به ظرفیت های بالایی برای ذخیره، چه از نظر حجمی و چه از نظر وزن ، نیاز خواهد داشت ضمن اینکه بایستی نسبتاً ارزان هم باشد</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اهداف فنی که برای کاربردهای حمل و نقل پیشنهاد شده است موادی هستند که 6 تا 9 درصد از جرم سیستم را به عنوان هیدروژن تشکیل می دهند و برای هر کیلووات ساعت انرژی ذخیره شده چند دلار هزینه دارند. یک مورد دیگر این است که هیدروژن باید از سیستم ذخیره سازی بین 60 تا 120 درجه سانتیگراد در دسترس باشد. دو رویکرد اصلی برای این مواد جدید دنبال می شود: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هیدروژن پیوند شده شیمیایی ، به عنوان مثال ، هیدریدهای فلزی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ودیگری </a:t>
            </a:r>
            <a:r>
              <a:rPr kumimoji="0" lang="fa-IR" sz="2400" b="0" i="0" u="none" strike="noStrike" kern="1200" cap="none" spc="0" normalizeH="0" baseline="0" noProof="0" dirty="0">
                <a:ln>
                  <a:noFill/>
                </a:ln>
                <a:solidFill>
                  <a:schemeClr val="accent5"/>
                </a:solidFill>
                <a:effectLst/>
                <a:uLnTx/>
                <a:uFillTx/>
                <a:latin typeface="Calibri" panose="020F0502020204030204"/>
                <a:ea typeface="+mn-ea"/>
                <a:cs typeface="Arial" panose="020B0604020202020204" pitchFamily="34" charset="0"/>
              </a:rPr>
              <a:t>ترکیبات متخلخل یا ترکیبات با مساحت سطح بالا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که هیدروژن را بطورفیزیکی جذب می کنند</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در این بخش که پشتیبان تحقیقاتی آن را شیمی معدنی تشکیل می دهد این دو رویکرد همراه با توضیحی در مورد آخرین پیشرفتهای در مواد تولید شده مورد بحث  قرار می گیرد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77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454" y="142716"/>
            <a:ext cx="11964365"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Metal hydrides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بسیاری از هیدریدهای فلزی و هیدریدهای فلزی پیچیده مانند آلاناتها (هیدروآلومیناتها) ، آمیدها و بوروهیدریدها هنگام گرم شدن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آزاد می کنند و مواد بالقوه ای برای ذخیره هیدروژن هستند.</a:t>
            </a: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هیدروژن با واکنش با بسیاری از فلزات و آلیاژهای فلزی ، هیدیدهای فلزی را تشکیل می دهد (بخش 10.6). در بسیاری از موارد ، این فرآیند با گرم کردن کمپلکس هیدرید فلزی می تواند معکوس شود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آزاد کرده و فلز یا آلیاژ را ایجاد کند. این هیدریدهای فلزی </a:t>
            </a:r>
            <a:r>
              <a:rPr lang="fa-IR" sz="2800" dirty="0">
                <a:solidFill>
                  <a:prstClr val="black"/>
                </a:solidFill>
              </a:rPr>
              <a:t>نسبت به هیدروژن تحت فشار یا مایع (و بسیاری از سیستم های هیدروژن با جذب فیزیکی) مزیت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ایمنی بسیار بالایی دارند ، که برای ذخیره سازی هیدروژن می توانند مورد استفاده قرار بگیرند به ویژه جایی که انتشار سریع کنترل نشده هیدروژن می تواند یک نگرانی باشد . برای کاربرد هیدروژن ذخیره شده، ترکیباتی که حاوی هیدروژن در ترکیب با عناصر سبک هستند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 Na, Mg, Be, B, Al</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برخی از مواد بسیار امیدوار کننده را ارائه می دهند ، به خصوص که نسبت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 M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توانند به 2 یا بیشتر برسند. سیستم های ساده هیدرید فلزی در بخش شیمی توصیفی مناسب از فصول 10 ، 11 و 12 مورد بحث قرار گرفته است ، از جمله بحث در مورد هیدریدهای گروه 1 و گروه 2. در اینجا ما به شیمی این ترکیبات و کمپلکسهای هیدریدهای فلزی مربوطه می پردازیم.</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670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179" y="96417"/>
            <a:ext cx="11941215" cy="59708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595D1"/>
                </a:solidFill>
                <a:effectLst/>
                <a:uLnTx/>
                <a:uFillTx/>
                <a:latin typeface="QuaySansITCStd-Medium"/>
                <a:ea typeface="+mn-ea"/>
                <a:cs typeface="+mn-cs"/>
              </a:rPr>
              <a:t>Magnesium-based metal hydrides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هیدرید منیزیم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(نوع ساختار روتیل ، شکل 24.59) به طور بالقوه ظرفیت بالایی ازهیدروژن یعنی 7.7 درصد(وزنی) هیدروژن همراه با یک فلز ارزان قیمت منیزیم و برگشت پذیری مناسب برای جذب هیدروژن و کامل  شدن آن در دماهای بالا ارائه می دهد. با این حال ، درجه حرارت تجزیه آن 300 درجه سانتیگراد در زیر 1 اتمسفر از گاز هیدروژن غیر اقتصادی است و تلاش زیادی برای تولید مواد مرتبط جدید که درجه حرارت آزاد سازی هیدروژن پایین دارند صرف شده است. دوپینگ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انواع فلزات برای تولید محلول های جامد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Mg</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 مخلوط 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 V، Ni، Co،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Ge، M= La / Ni mixture</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انجام شده است که برخی از آنها دمای تجزیه کمی پایین تر دارند. امیدوار کننده تر تغییرات در  میکرو ساختارهای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که در اثر بال- میلینگ( هم خوردن شدید پودرهیدرید منیزیم  باکره های سخت) ایجاد می شوند ، به ویژه هنگامی که در ترکیب با سایر مواد ، مانند فلز (نیکل ، پالادیم) و اکسیدهای فلزی انجام شود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V2O5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 2O3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بال- میلینگ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MgH2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مساحت سطح آن را 10 برابر افزایش می دهد ونیز تعداد نقص در بلورها نیز افزایش می یابد و باعث بهبود جذب و واجذب هیدروژن می شود.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65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37671" cy="66479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595D1"/>
                </a:solidFill>
                <a:effectLst/>
                <a:uLnTx/>
                <a:uFillTx/>
                <a:latin typeface="QuaySansITCStd-Medium"/>
                <a:ea typeface="+mn-ea"/>
                <a:cs typeface="+mn-cs"/>
              </a:rPr>
              <a:t>Complex hydrides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کمپلکس های هیدرید شامل تترا هیدرو آلومیناتها (حاوی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آمیدها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NH2-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بوراناتها (هیدیدربوراتهای حاوی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که می توانند حاوی مقادیر بسیار زیادی هیدروژن باشند ، به عنوان مثال </a:t>
            </a:r>
            <a:r>
              <a:rPr kumimoji="0" lang="en-US" sz="2800" b="0" i="0" u="none" strike="noStrike" kern="1200" cap="none" spc="0" normalizeH="0" baseline="0" noProof="0" dirty="0">
                <a:ln>
                  <a:noFill/>
                </a:ln>
                <a:solidFill>
                  <a:schemeClr val="accent6"/>
                </a:solidFill>
                <a:effectLst/>
                <a:uLnTx/>
                <a:uFillTx/>
                <a:latin typeface="Calibri" panose="020F0502020204030204"/>
                <a:ea typeface="+mn-ea"/>
                <a:cs typeface="+mn-cs"/>
              </a:rPr>
              <a:t>LiBH4</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 18  درصد وزنی هیدروژن دارد</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برای این سیستم ها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تجزیه آنها برای آزاد سازی هیدروژن یک مشکل است</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به عنوان مثال ، تتراهیدیدوبوراتها (بوروهیدریدها) فقط در نزدیکی 500 درجه سانتیگراد تجزیه می شوند. برای برخی از برنامه های کاربردی که نیازی به برگشت پذیری ندارند ، به اصطلاح "سیستم ذخیره یکباره هیدروژن" ، هیدروژن را می توان با واکنش این هیدرید ها با آب آزاد کرد.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هر دو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NaAlH4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Na3AlH6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ظرفیتهای نظری خوبی برای ذخیره سازی هیدروژن برخوردارند که در کل به ترتیب 7.4 و 5.9 درصد از نظر جرم هیدروژن دارند و نیز کم هزینه هستند. ساختار آنها بر پایه کمپلکس های آنیونی چهار وجهی </a:t>
            </a:r>
            <a:r>
              <a:rPr lang="en-US" sz="3600" dirty="0">
                <a:effectLst/>
                <a:latin typeface="Calibri" panose="020F0502020204030204" pitchFamily="34" charset="0"/>
                <a:ea typeface="Calibri" panose="020F0502020204030204" pitchFamily="34" charset="0"/>
                <a:cs typeface="Arial" panose="020B0604020202020204" pitchFamily="34" charset="0"/>
              </a:rPr>
              <a:t>AlH</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4</a:t>
            </a:r>
            <a:r>
              <a:rPr lang="en-US" sz="3600" baseline="30000" dirty="0">
                <a:effectLst/>
                <a:latin typeface="Calibri" panose="020F0502020204030204" pitchFamily="34" charset="0"/>
                <a:ea typeface="Calibri" panose="020F0502020204030204" pitchFamily="34" charset="0"/>
                <a:cs typeface="Arial" panose="020B0604020202020204" pitchFamily="34" charset="0"/>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هشت وجهی </a:t>
            </a:r>
            <a:r>
              <a:rPr lang="en-US" sz="3600" dirty="0">
                <a:effectLst/>
                <a:latin typeface="Calibri" panose="020F0502020204030204" pitchFamily="34" charset="0"/>
                <a:ea typeface="Calibri" panose="020F0502020204030204" pitchFamily="34" charset="0"/>
                <a:cs typeface="Arial" panose="020B0604020202020204" pitchFamily="34" charset="0"/>
              </a:rPr>
              <a:t>AlH</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6</a:t>
            </a:r>
            <a:r>
              <a:rPr lang="en-US" sz="3600" baseline="30000" dirty="0">
                <a:effectLst/>
                <a:latin typeface="Calibri" panose="020F0502020204030204" pitchFamily="34" charset="0"/>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بنا شده است (شکل 24.60). این سیستم ها در واکنشهای تجزیه خود </a:t>
            </a:r>
            <a:r>
              <a:rPr kumimoji="0" lang="fa-IR"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برگشت پذیری ضعیف نشان داده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واین واکنش های تجزه ای چند مرحله ای است که از نظر کاربردی ایده آل نیست ، به ویژه اینکه مقادیر نهایی هیدروژن فقط در بالاتر از 400 درجه سانتیگراد آزاد می شود.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736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159" y="-290484"/>
            <a:ext cx="4652262" cy="5364411"/>
          </a:xfrm>
          <a:prstGeom prst="rect">
            <a:avLst/>
          </a:prstGeom>
        </p:spPr>
      </p:pic>
      <p:pic>
        <p:nvPicPr>
          <p:cNvPr id="3" name="Picture 2"/>
          <p:cNvPicPr>
            <a:picLocks noChangeAspect="1"/>
          </p:cNvPicPr>
          <p:nvPr/>
        </p:nvPicPr>
        <p:blipFill>
          <a:blip r:embed="rId3"/>
          <a:stretch>
            <a:fillRect/>
          </a:stretch>
        </p:blipFill>
        <p:spPr>
          <a:xfrm>
            <a:off x="6521309" y="0"/>
            <a:ext cx="4747293" cy="4403384"/>
          </a:xfrm>
          <a:prstGeom prst="rect">
            <a:avLst/>
          </a:prstGeom>
        </p:spPr>
      </p:pic>
      <p:sp>
        <p:nvSpPr>
          <p:cNvPr id="4" name="Rectangle 3"/>
          <p:cNvSpPr/>
          <p:nvPr/>
        </p:nvSpPr>
        <p:spPr>
          <a:xfrm>
            <a:off x="293225" y="5073927"/>
            <a:ext cx="11744446"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1272D"/>
                </a:solidFill>
                <a:effectLst/>
                <a:uLnTx/>
                <a:uFillTx/>
                <a:latin typeface="QuaySansITCStd-Black"/>
                <a:ea typeface="+mn-ea"/>
                <a:cs typeface="+mn-cs"/>
              </a:rPr>
              <a:t>Figure 24.60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The structures of (a) NaAlH4</a:t>
            </a:r>
            <a:r>
              <a:rPr kumimoji="0" lang="fa-IR" sz="2800" b="0" i="0" u="none" strike="noStrike" kern="1200" cap="none" spc="0" normalizeH="0" baseline="0" noProof="0" dirty="0">
                <a:ln>
                  <a:noFill/>
                </a:ln>
                <a:solidFill>
                  <a:srgbClr val="231F20"/>
                </a:solidFill>
                <a:effectLst/>
                <a:uLnTx/>
                <a:uFillTx/>
                <a:latin typeface="QuaySansITCStd-Book"/>
                <a:ea typeface="+mn-ea"/>
                <a:cs typeface="Arial" panose="020B0604020202020204" pitchFamily="34" charset="0"/>
              </a:rPr>
              <a:t> </a:t>
            </a:r>
            <a:r>
              <a:rPr kumimoji="0" lang="en-US" sz="2800" b="0" i="0" u="none" strike="noStrike" kern="1200" cap="none" spc="0" normalizeH="0" baseline="0" noProof="0" dirty="0">
                <a:ln>
                  <a:noFill/>
                </a:ln>
                <a:solidFill>
                  <a:srgbClr val="231F20"/>
                </a:solidFill>
                <a:effectLst/>
                <a:uLnTx/>
                <a:uFillTx/>
                <a:latin typeface="QuaySansITCStd-Book"/>
                <a:ea typeface="+mn-ea"/>
                <a:cs typeface="+mn-cs"/>
              </a:rPr>
              <a:t> and (b) Na3AlH6 depicting the hydride coordination around </a:t>
            </a:r>
            <a:r>
              <a:rPr kumimoji="0" lang="en-US" sz="2800" b="0" i="0" u="none" strike="noStrike" kern="1200" cap="none" spc="0" normalizeH="0" baseline="0" noProof="0" dirty="0" err="1">
                <a:ln>
                  <a:noFill/>
                </a:ln>
                <a:solidFill>
                  <a:srgbClr val="231F20"/>
                </a:solidFill>
                <a:effectLst/>
                <a:uLnTx/>
                <a:uFillTx/>
                <a:latin typeface="QuaySansITCStd-Book"/>
                <a:ea typeface="+mn-ea"/>
                <a:cs typeface="+mn-cs"/>
              </a:rPr>
              <a:t>aluminium</a:t>
            </a:r>
            <a:r>
              <a:rPr kumimoji="0" lang="en-US" sz="900" b="0" i="0" u="none" strike="noStrike" kern="1200" cap="none" spc="0" normalizeH="0" baseline="0" noProof="0" dirty="0">
                <a:ln>
                  <a:noFill/>
                </a:ln>
                <a:solidFill>
                  <a:srgbClr val="231F20"/>
                </a:solidFill>
                <a:effectLst/>
                <a:uLnTx/>
                <a:uFillTx/>
                <a:latin typeface="QuaySansITCStd-Book"/>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15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381" y="88662"/>
            <a:ext cx="10143092" cy="334033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3NaAlH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4</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(s)     →    </a:t>
            </a:r>
            <a:r>
              <a:rPr kumimoji="0" lang="en-US" sz="2800" b="0" i="1"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Na</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AlH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6</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(s) + 2Al(s)   +  3H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yield: 3.6 per cent 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 by mass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2Na</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AlH</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(s)</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   →    6NaH(s) +   </a:t>
            </a:r>
            <a:r>
              <a:rPr kumimoji="0" lang="en-US" sz="2800" b="0" i="1"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2Al(s)   +    </a:t>
            </a:r>
            <a:r>
              <a:rPr kumimoji="0" lang="en-US" sz="2800" b="0" i="1"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3H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yield: 1.8 per cent 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by mass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2NaH(s)          →         2Na(s)   +  </a:t>
            </a:r>
            <a:r>
              <a:rPr kumimoji="0" lang="en-US" sz="2800" b="0" i="1"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2</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yield: 2.0 per cent H</a:t>
            </a:r>
            <a:r>
              <a:rPr kumimoji="0" lang="en-US" sz="2800" b="0" i="0" u="none" strike="noStrike" kern="1200" cap="none" spc="0" normalizeH="0" baseline="-2500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Times New Roman" panose="02020603050405020304" pitchFamily="18" charset="0"/>
              </a:rPr>
              <a:t> by mass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45327" y="3229908"/>
            <a:ext cx="11485756" cy="3539430"/>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مواد افزودنی متنوعی مانند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Zr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برای تهیه مواد دوپ شده استفاده شده است که در بعضی موارد میزان هیدروژناسیون و هیدروژن زدایی را افزایش داده است. بال- میلینگ برای تولید اندازه ذرات کوچکتر به نظر می رسد که باعث افزایش جذب هیدروژن می شود.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تترا هیدرو آلومینات های لیتیوم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LiAlH4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Li3AlH6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دارای درصد جرم بیشتری از هیدروژن نسبت به ترکیبات سدیم مربوطه هستند و برای ذخیره سازی هیدروژن جذاب هستند به جز عدم پایداری شیمیایی آنها،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LiAlH4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ابتدا به راحتی تجزیه می شود اما محصولات حاصل از تجزیه به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LiAlH4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نمی توانند دوباره هیدروژنه شوند. علاوه بر این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LiH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یکی از محصولات اولیه ، هیدروژن را فقط بالاتر از 680 درجه سانتیگراد از دست می دهد.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28535-84FE-467F-B056-A2A3F46BCE48}"/>
              </a:ext>
            </a:extLst>
          </p:cNvPr>
          <p:cNvPicPr>
            <a:picLocks noChangeAspect="1"/>
          </p:cNvPicPr>
          <p:nvPr/>
        </p:nvPicPr>
        <p:blipFill>
          <a:blip r:embed="rId2"/>
          <a:stretch>
            <a:fillRect/>
          </a:stretch>
        </p:blipFill>
        <p:spPr>
          <a:xfrm>
            <a:off x="1064118" y="758283"/>
            <a:ext cx="10811908" cy="4995746"/>
          </a:xfrm>
          <a:prstGeom prst="rect">
            <a:avLst/>
          </a:prstGeom>
        </p:spPr>
      </p:pic>
    </p:spTree>
    <p:extLst>
      <p:ext uri="{BB962C8B-B14F-4D97-AF65-F5344CB8AC3E}">
        <p14:creationId xmlns:p14="http://schemas.microsoft.com/office/powerpoint/2010/main" val="3121799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203" y="509013"/>
            <a:ext cx="11779593" cy="539141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نیترید لیتیم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Li3N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هیدروژن برای تشکیل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LiNH2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LiH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واکنش نشان می دهد: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Li</a:t>
            </a:r>
            <a:r>
              <a:rPr kumimoji="0" lang="en-US" sz="24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3</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N(s)   + </a:t>
            </a:r>
            <a:r>
              <a:rPr kumimoji="0" lang="en-US" sz="2400" b="0" i="1" u="none" strike="noStrike" kern="1200" cap="none" spc="0" normalizeH="0" baseline="0" noProof="0" dirty="0">
                <a:ln>
                  <a:noFill/>
                </a:ln>
                <a:solidFill>
                  <a:srgbClr val="231F20"/>
                </a:solidFill>
                <a:effectLst/>
                <a:uLnTx/>
                <a:uFillTx/>
                <a:latin typeface="SabonLTStd-Italic"/>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2H</a:t>
            </a:r>
            <a:r>
              <a:rPr kumimoji="0" lang="en-US" sz="24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(g)</a:t>
            </a: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Calibri" panose="020F0502020204030204" pitchFamily="34" charset="0"/>
                <a:cs typeface="Arial" panose="020B0604020202020204" pitchFamily="34" charset="0"/>
              </a:rPr>
              <a:t>   →  </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LiNH</a:t>
            </a:r>
            <a:r>
              <a:rPr kumimoji="0" lang="en-US" sz="2400" b="0" i="0" u="none" strike="noStrike" kern="1200" cap="none" spc="0" normalizeH="0" baseline="-25000" noProof="0" dirty="0">
                <a:ln>
                  <a:noFill/>
                </a:ln>
                <a:solidFill>
                  <a:srgbClr val="231F20"/>
                </a:solidFill>
                <a:effectLst/>
                <a:uLnTx/>
                <a:uFillTx/>
                <a:latin typeface="SabonLTStd-Roman"/>
                <a:ea typeface="Calibri" panose="020F0502020204030204" pitchFamily="34" charset="0"/>
                <a:cs typeface="Arial" panose="020B0604020202020204" pitchFamily="34" charset="0"/>
              </a:rPr>
              <a:t>2</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(s)  + </a:t>
            </a:r>
            <a:r>
              <a:rPr kumimoji="0" lang="en-US" sz="2400" b="0" i="1" u="none" strike="noStrike" kern="1200" cap="none" spc="0" normalizeH="0" baseline="0" noProof="0" dirty="0">
                <a:ln>
                  <a:noFill/>
                </a:ln>
                <a:solidFill>
                  <a:srgbClr val="231F20"/>
                </a:solidFill>
                <a:effectLst/>
                <a:uLnTx/>
                <a:uFillTx/>
                <a:latin typeface="SabonLTStd-Italic"/>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231F20"/>
                </a:solidFill>
                <a:effectLst/>
                <a:uLnTx/>
                <a:uFillTx/>
                <a:latin typeface="SabonLTStd-Roman"/>
                <a:ea typeface="Calibri" panose="020F0502020204030204" pitchFamily="34" charset="0"/>
                <a:cs typeface="Arial" panose="020B0604020202020204" pitchFamily="34" charset="0"/>
              </a:rPr>
              <a:t>2LiH(s)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این مخلوط، هیدروژن را بالاتر از 230 درجه سانتیگراد آزاد می کند ، همچنین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Li2NH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تولید می کند ، و از نظر جرم، ظرفیت ذخیره نظری هیدروژن 6 درصد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دارد. یکی از مشکلات نیتریدها این است که همراه با تجزیه جزئی برای تولید آمونیاک است.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لیتیم تتراهیدیدوبورات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LiBH4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لحاظ تئوری یک ماده بسیار امیدوارکننده برای ذخیره سازی هیدروژن با 18 درصد وزنی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  ، اما یک واکنش برگشت پذیر شامل جذب و واجذب هیدروژن را ندارد. ترکیب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Li3Be2H7</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برگشت پذیری عالی اما فقط بالاتر از 150 درجه سانتی گراد این برگشت پذیری را دارد. سایر ترکیبات لیتیم آمید بورانات ، مانند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Li3 (NH2) 2BH4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شکل 24.61) و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Li4 (NH2) 2 (BH4) 2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مواد ذخیره کننده هیدروژن پیشنهاد شده اند و به نظر می رسد که در مقایسه با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LiNH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آزادسازی آمونیاک کاهش یافته است اما با محدودیت برگشت پذیری</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روبروست. کمپکس های آمین فلزی مربوطه ، به عنوان مثال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Mg(NH</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6</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a-IR" sz="2400" b="0" i="0" u="none" strike="noStrike" kern="1200" cap="none" spc="0" normalizeH="0" baseline="-2500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همچنین به عنوان مواد ذخیره سازی "غیرمستقیم" هیدروژن (جایی که آمونیاک آزاد شده ممکن است در یک واکنش ثانویه به هیدروژن تبدیل شود) پیشنهاد شده است زیرا آنها دارای محتوی هیدروژن زیادی هستند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128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1574" y="0"/>
            <a:ext cx="5167391" cy="5702713"/>
          </a:xfrm>
          <a:prstGeom prst="rect">
            <a:avLst/>
          </a:prstGeom>
        </p:spPr>
      </p:pic>
    </p:spTree>
    <p:extLst>
      <p:ext uri="{BB962C8B-B14F-4D97-AF65-F5344CB8AC3E}">
        <p14:creationId xmlns:p14="http://schemas.microsoft.com/office/powerpoint/2010/main" val="2679224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897" y="335845"/>
            <a:ext cx="11560285"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595D1"/>
                </a:solidFill>
                <a:effectLst/>
                <a:uLnTx/>
                <a:uFillTx/>
                <a:latin typeface="QuaySansITCStd-Medium"/>
                <a:ea typeface="+mn-ea"/>
                <a:cs typeface="+mn-cs"/>
              </a:rPr>
              <a:t>Intermetallic compounds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انواع مختلفی از ترکیب بین فلزی به عنوان سیستم های احتمالی ذخیره سازی هیدروژن مورد بررسی قرار می گیرند ، به طور کلی ، آنها دارای جذب عالی هیدروژن قابل برگشت در فشارهای کم (20-20 بار) در تقریباً بالاتر از دمای اتاق هستند (جدول 24.7). با این حال ، درصد جرم هیدروژن قابل جذب توسط این مواد به دلیل جرم مولار زیاد فلزات نسبتاً کم است. یک سیستم ، از نوع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AB5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همانند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LaNi5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هیدروژن را جذب می کند و ترکیب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LaNi5H6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دهد  فقط 1.5 درصد جرمی هیدروژن دارد.</a:t>
            </a:r>
          </a:p>
          <a:p>
            <a:pPr lvl="0"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مجموعه ای از آلیاژهای تحت عنوان فازهای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Laves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توسط برخی از فلزات متداول با استوکیومتری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اتخاذ شده اند که </a:t>
            </a:r>
            <a:r>
              <a:rPr lang="en-US" sz="2800" dirty="0">
                <a:solidFill>
                  <a:prstClr val="black"/>
                </a:solidFill>
              </a:rPr>
              <a:t>Ln,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2800" dirty="0">
                <a:solidFill>
                  <a:prstClr val="black"/>
                </a:solidFill>
              </a:rPr>
              <a:t> </a:t>
            </a:r>
            <a:r>
              <a:rPr lang="en-US" sz="2800" dirty="0" err="1">
                <a:solidFill>
                  <a:prstClr val="black"/>
                </a:solidFill>
              </a:rPr>
              <a:t>Ti</a:t>
            </a:r>
            <a:r>
              <a:rPr lang="en-US" sz="2800" dirty="0">
                <a:solidFill>
                  <a:prstClr val="black"/>
                </a:solidFill>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Zr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یک فلز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 ، Cr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این مواد از ظرفیت های بالا و سینتیک مناسبی برای جذب هیدروژن برخوردار هستند و ترکیباتی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ZrFe2H3.5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ErFe2H5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حداکثر 2 درصد هیدروژن را تشکیل می دهند. با این حال ، هیدریدهای این فازهای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Laves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نظر ترمودینامیکی در دمای اتاق بسیار پایدار هستند و لذا واکنش  معکوس یعنی واجذب هیدروژن به کندی صورت می گیرد و لذا این یک محدودیت است.</a:t>
            </a:r>
          </a:p>
        </p:txBody>
      </p:sp>
    </p:spTree>
    <p:extLst>
      <p:ext uri="{BB962C8B-B14F-4D97-AF65-F5344CB8AC3E}">
        <p14:creationId xmlns:p14="http://schemas.microsoft.com/office/powerpoint/2010/main" val="316263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494" y="247284"/>
            <a:ext cx="11875625" cy="538609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ترکیب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Mg2NiH4 ،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حاوی 3.6 درصد جرمی هیدروژن است ، با گرم کردن آلیاژ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Mg2Ni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تا 300 درجه سانتیگراد در زیر 25 کیلوبار هیدروژن تشکیل می شود</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Mg</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2H</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       →          Mg</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NiH</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ساختار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Mg2NiH4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در دمای پایین ،  شامل یک آرایه منظم از منیزیم ، نیکل ، و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است ، اما ، در دمای بالا یا با آسیاب کردن با توپ ، به یک فاز مکعب تبدیل می شود که  در آن یون های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به طور تصادفی در سراسر  اتمهای آرایش یافته  منیزیم و نیکل توزیع می شود.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دسته سوم ترکیبات بین فلزی مورد مطالعه ، به اصطلاح "آلیاژهای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BCC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مبتنی بر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مانند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FeTi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و آلیاژهای ترکیب مشابه با مقادیر مختلف سایر فلزات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مانند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V / Cr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است. برای این آلیاژها می توان ظرفیت هیدروژن نزدیک به 2.5 درصد جرمی را بدست آورد اما برای رسیدن به اینها دما و فشار زیاد لازم است.</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17469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6771" y="171962"/>
            <a:ext cx="4368031" cy="5734464"/>
          </a:xfrm>
          <a:prstGeom prst="rect">
            <a:avLst/>
          </a:prstGeom>
        </p:spPr>
      </p:pic>
      <p:pic>
        <p:nvPicPr>
          <p:cNvPr id="3" name="Picture 2"/>
          <p:cNvPicPr>
            <a:picLocks noChangeAspect="1"/>
          </p:cNvPicPr>
          <p:nvPr/>
        </p:nvPicPr>
        <p:blipFill>
          <a:blip r:embed="rId3"/>
          <a:stretch>
            <a:fillRect/>
          </a:stretch>
        </p:blipFill>
        <p:spPr>
          <a:xfrm>
            <a:off x="4905295" y="2333626"/>
            <a:ext cx="7371649" cy="3899906"/>
          </a:xfrm>
          <a:prstGeom prst="rect">
            <a:avLst/>
          </a:prstGeom>
        </p:spPr>
      </p:pic>
    </p:spTree>
    <p:extLst>
      <p:ext uri="{BB962C8B-B14F-4D97-AF65-F5344CB8AC3E}">
        <p14:creationId xmlns:p14="http://schemas.microsoft.com/office/powerpoint/2010/main" val="6609989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478" y="267629"/>
            <a:ext cx="11612137"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Other inorganic hydrogen-storage materials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rtl="1">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ترکیبات معدنی </a:t>
            </a:r>
            <a:r>
              <a:rPr lang="fa-IR" sz="3200" dirty="0">
                <a:solidFill>
                  <a:prstClr val="black"/>
                </a:solidFill>
              </a:rPr>
              <a:t>متخلخل با مساحت سطح بالا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می توانند میزان بالایی از گاز هیدروژن را جذب کنند</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جذب فیزیکی برروی سطح مواد با مساحت سطحی بالا ، از جمله منافذ داخلی ، ظرفیت ذخیره بالای هیدروژن را ارائه می دهد. با این وجود ، این مقادیر بالا فقط با خنک کردن سیستم یا استفاده از فشارهای بسیار زیاد حاصل می شود ، که هیچ یک از این موارد برای کاربردهای نهایی قابل اجرا نیست. برخی از سیستم های معدنی که در حال حاضر مورد بررسی قرار می گیرند ، آلیاژهای فلزی که با استفاده از زئولیت ها ، قالب بندی شده اند، کلاتراتهای معدنی وچارچوبهای فلز- الی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MOFs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بخش 24.13</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همه ازساختارهای بسیار متخلخل از عناصر نسبتاً سبک تشکیل شده است، را شامل می شود.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83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502" y="260843"/>
            <a:ext cx="11562027" cy="4401205"/>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کربن در اشکال مختلف آن نیز به عنوان ماده ذخیره کننده هیدروژن مورد مطالعه قرار می گیرد. گرافیت به خودی خود به شکل نانوساختار (بخش 25.7) 7.4 جرم درصد هیدروژن را در زیر 1 مگاپاسکال (10 بار) هیدروژن جذب می کند ، اگرچه مواد کربن / گرافیتی که بیشتر فعال می شوند ، دارای لایه های سطح معادل 1.5 تا 2 درصد هیدروژن هستند. نانولوله های کربنی (بخش 25.7) با داشتن سطوح خمیده ، تمایل به جذب بهتر هیدروژن را در مقایسه با ورق های گرافیتی نشان می دهند ، با مقادیر گزارش شده تا 8 درصد جرمی در 77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Zeolites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بخش 24.12) نیز به عنوان مواد ذخیره کننده احتمالی هیدروژن پیشنهاد شده است و بسیاری از توپولوژی های مختلف مورد مطالعه قرار گرفته است. بهترین انواع چارچوب شامل موارد زیر است:فوجازیتها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FAU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زئولیت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زئولیت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(LTA)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چابازیت با حداکثر ظرفیت بین 2.5 تا 2.0 درصد جرمی هیدروژن.</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666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2526" y="228123"/>
            <a:ext cx="11258356" cy="64017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Inorganic pigments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بسیاری از مواد جامد معدنی به شدت رنگی هستند و به عنوان رنگدانه ها برای رنگ آمیزی جوهرها ، پلاستیک ها ، شیشه ها و لعاب ها مورد استفاده قرار می گیرند. در حالی که بسیاری از ترکیبات آلی نامحلول (به عنوان مثال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C.I.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رنگدانه قرمز 48 ، که کلسیم 4 - ((5-کلرو-4-متیل-2-سولفوفنیل))آزو) -3-هیدروکسی-2-نفتالن</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کربوکسیلیک اسید) است همچنین به عنوان رنگدانه مورد استفاده قرار می گیرد،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مواد معدنی اغلب از نظر کاربردهای مرتبط با ثبات شیمیایی ، و حرارتی و نیز سبک بودن آنها دارای مزایایی هستند</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رنگدانه ها از ابتدا ازترکیباتی که بطور طبیعی تشکیل می شوند توسع یافته اند، ترکیباتی مانند اکسیدهای آهن هیدراته ، اکسیدهای منگنز ، کربنات سرب ، ورمیلیون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HgS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Orpiment (As2S3)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کربناتهای مس. این ترکیبات حتی در نقاشی های غار ماقبل تاریخ نیز مورد استفاده قرار می گرفت. رنگدانه های مصنوعی ، که اغلب آنالوگ هایی از ترکیبات طبیعی هستند ، توسط برخی از اولین شیمیدان ها و کیمیاگران تولید شده اند و اولین شیمیدان های سنتزی احتمالاً کسانی بودند که در ساخت رنگدانه ها نقش داشتند. بنابراین ، رنگدانه آبی مصر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CaCuSi4O10)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از ماسه ، کربنات کلسیم و سنگ مس تا 3000 سال پیش ساخته شده است. این ترکیب و یک آنالوگ ساختاری ، آبی چینی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BaCuSi4O10)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برای اولین بار حدود 2500 سال پیش ساخته شده است ، دارای ساختاری است که حاوی یونهای مس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(II)</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مسطح مربع مسدود شده توسط گروه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Si4O10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(شکل 24.63). رنگدانه های معدنی همچنان به عنوان مواد مهم تجاری مورد استفاده قرار می گیرند و در این بخش خلاصه ای از پیشرفت های اخیر در این زمینه ارائه می شود.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557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494D2-0875-05F6-EB08-85B2D909B10D}"/>
              </a:ext>
            </a:extLst>
          </p:cNvPr>
          <p:cNvPicPr>
            <a:picLocks noChangeAspect="1"/>
          </p:cNvPicPr>
          <p:nvPr/>
        </p:nvPicPr>
        <p:blipFill>
          <a:blip r:embed="rId2"/>
          <a:stretch>
            <a:fillRect/>
          </a:stretch>
        </p:blipFill>
        <p:spPr>
          <a:xfrm>
            <a:off x="1689736" y="-1366383"/>
            <a:ext cx="6539864" cy="8125285"/>
          </a:xfrm>
          <a:prstGeom prst="rect">
            <a:avLst/>
          </a:prstGeom>
        </p:spPr>
      </p:pic>
      <p:sp>
        <p:nvSpPr>
          <p:cNvPr id="5" name="TextBox 4">
            <a:extLst>
              <a:ext uri="{FF2B5EF4-FFF2-40B4-BE49-F238E27FC236}">
                <a16:creationId xmlns:a16="http://schemas.microsoft.com/office/drawing/2014/main" id="{933CC9AB-EEE4-4024-ECF8-505A40F03114}"/>
              </a:ext>
            </a:extLst>
          </p:cNvPr>
          <p:cNvSpPr txBox="1"/>
          <p:nvPr/>
        </p:nvSpPr>
        <p:spPr>
          <a:xfrm>
            <a:off x="6096000" y="2696260"/>
            <a:ext cx="6096000" cy="646331"/>
          </a:xfrm>
          <a:prstGeom prst="rect">
            <a:avLst/>
          </a:prstGeom>
          <a:noFill/>
        </p:spPr>
        <p:txBody>
          <a:bodyPr wrap="square">
            <a:spAutoFit/>
          </a:bodyPr>
          <a:lstStyle/>
          <a:p>
            <a:pPr algn="r" rtl="1"/>
            <a:r>
              <a:rPr lang="fa-IR" dirty="0"/>
              <a:t>محیط مسطح مربعی مس/اکسیژن که توسط  گروه های </a:t>
            </a:r>
            <a:r>
              <a:rPr lang="en-US" dirty="0"/>
              <a:t>Si4O10 </a:t>
            </a:r>
            <a:r>
              <a:rPr lang="fa-IR" dirty="0"/>
              <a:t> در رنگ آبی مصری (</a:t>
            </a:r>
            <a:r>
              <a:rPr lang="en-US" dirty="0"/>
              <a:t>CaCuSi4 O10) </a:t>
            </a:r>
            <a:r>
              <a:rPr lang="fa-IR" dirty="0"/>
              <a:t>و آبی چینی (</a:t>
            </a:r>
            <a:r>
              <a:rPr lang="en-US" dirty="0"/>
              <a:t>BaCuSi4O10).</a:t>
            </a:r>
          </a:p>
        </p:txBody>
      </p:sp>
    </p:spTree>
    <p:extLst>
      <p:ext uri="{BB962C8B-B14F-4D97-AF65-F5344CB8AC3E}">
        <p14:creationId xmlns:p14="http://schemas.microsoft.com/office/powerpoint/2010/main" val="330324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442" y="189570"/>
            <a:ext cx="11612137" cy="569386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علاوه بر تولید رنگها، رنگدانه های معدنی در نتیجه جذب و بازتاب نور مرئی ، برخی از مواد جامد قادر به جذب انرژی سایر طول موج ها (یا انواع دیگر، به عنوان مثال پرتوهای الکترونی) هستند و در منطقه مرئی، نور ساطع می کنند. این لومینسانس مسئول خواص فسفورهای معدنی است (باکس 24.2).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solidFill>
                <a:effectLst/>
                <a:uLnTx/>
                <a:uFillTx/>
                <a:latin typeface="Calibri" panose="020F0502020204030204"/>
                <a:ea typeface="+mn-ea"/>
                <a:cs typeface="+mn-cs"/>
              </a:rPr>
              <a:t>Coloured</a:t>
            </a: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 solids</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رنگ شدید در مواد جامد معدنی می تواند از طریق انتقال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انتقال بار یا انتقال بار بین والانسی.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رنگ آبی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CoAl2O4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CaCuSi4O10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ناشی از وجود انتقال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ناحیه مرئی طیف الکترومغناطیسی است. رنگ شدید مشخصه آلومینات کبالت نتیجه ای است از داشتن یک سایت چهار وجهی غیر متقارن برای یون فلزی ، که محدودیت قانون انتخاب لاپورت از محیط های هشت وجهی را حذف می کند (بخش 20.6). پایداری شیمیایی و حرارتی به دلیل موقعیت قرار گرفتن یون+</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Co2</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درآرایش انباشتگی فشرده  اکسید است. سایر رنگدانه های معدنی با رنگهای مبتنی بر انتقال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 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شامل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TiO2- Ni-doped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(زرد) 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Cr2O3.nH2O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(سبز) هستند.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37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58F7C-8A29-44A6-A8CC-D516D8B740A9}"/>
              </a:ext>
            </a:extLst>
          </p:cNvPr>
          <p:cNvPicPr>
            <a:picLocks noChangeAspect="1"/>
          </p:cNvPicPr>
          <p:nvPr/>
        </p:nvPicPr>
        <p:blipFill>
          <a:blip r:embed="rId2"/>
          <a:stretch>
            <a:fillRect/>
          </a:stretch>
        </p:blipFill>
        <p:spPr>
          <a:xfrm>
            <a:off x="448425" y="903250"/>
            <a:ext cx="11125839" cy="5129560"/>
          </a:xfrm>
          <a:prstGeom prst="rect">
            <a:avLst/>
          </a:prstGeom>
        </p:spPr>
      </p:pic>
    </p:spTree>
    <p:extLst>
      <p:ext uri="{BB962C8B-B14F-4D97-AF65-F5344CB8AC3E}">
        <p14:creationId xmlns:p14="http://schemas.microsoft.com/office/powerpoint/2010/main" val="6303406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015" y="175388"/>
            <a:ext cx="11342484" cy="6494085"/>
          </a:xfrm>
          <a:prstGeom prst="rect">
            <a:avLst/>
          </a:prstGeom>
        </p:spPr>
        <p:txBody>
          <a:bodyPr wrap="square">
            <a:spAutoFit/>
          </a:bodyPr>
          <a:lstStyle/>
          <a:p>
            <a:pPr lvl="0" algn="just" rtl="1">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رنگ همچنین در بسیاری از ترکیبات معدنی از انتقال بار (بخش 20.5) یا آنچه اغلب به صورت الکترونیکی یک فرآیند معادل در مواد جامد است ، بوجود می آید  یعنی ارتقائ یک الکترون از یک باند ظرفیت (که عمدتا از اوربیتالهای لیگاند آنیونی حاصل می شود) به یک باند هدایت (مشتق شده عمدتا از اوربیتالهای  فلزی). رنگدانه های انتقال بار شامل ترکیباتی مانند کرومات سرب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PbCrO4)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حاوی آنیون کرومات زرد-نارنجی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BiVO4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آنیون وانادات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زرداست. ترکیبات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زرد و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CdSe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قرمز هر دو ساختار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wurtzite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را دارا هستند رنگ آنها از انتقال بار از باند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valence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پر (که عمدتا از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orbitals p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کلکوژنید مشتق شده است) به اوربیتالهای که عمدتا بر روی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Cd</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ناشی می شود. برای ماده ای با فاصله باند 2.4 ولت (همانند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300  کلوین) این انتقال ها به صورت جذب پهنی مربوط به طول موج های کوتاه تر از 515 نانومتر اتفاق می افتد. بنابراین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جذب قسمت آبی طیف مرئی، زرد روشن است. برای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CdSe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شکاف باند به دلیل انرژی بالاتر در مدارهای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(Se)4p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لبه جذب به انرژیهای پایین انتقال  می یابد. در نتیجه ، فقط نور قرمز توسط مواد جذب نمی شود. در برخی ترکیبات با ظرفیت مختلط ، انتقال الکترون بین مراکز فلزی با بار (حالت </a:t>
            </a:r>
            <a:r>
              <a:rPr lang="fa-IR" sz="2400" dirty="0">
                <a:solidFill>
                  <a:prstClr val="black"/>
                </a:solidFill>
              </a:rPr>
              <a:t>اکسایش) متفاوت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نیز می تواند در ناحیه مرئی اتفاق بیفتد و از آنجا که این انتقال ها به طور کامل مجاز است باعث ایجاد رنگ شدید می شوند. آبی پروسی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[Fe(III)]</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[Fe(II)(CN)</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fa-IR" sz="1800" b="0" i="0" u="none" strike="noStrike" kern="1200" cap="none" spc="0" normalizeH="0" baseline="-2500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شکل 24.64) یکی از این ترکیبات است و رنگ آبی تیره آن باعث شده است تا در جوهرها استفاده گسترده ای داشته باشد.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Ru compounds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شدت رنگی ، مانند کمپلکس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(carboxyl)-</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terpyridine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complex [Ru(2,2',2</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(COOH)</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-terpy)(NCS)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طور موثر نور مرئی و نزدیک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IR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طیف را جذب می کند و به عنوان حسگر نور در سلولهای خورشیدی از نوع گروتل استفاده می شود.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3029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2B311F-F1E8-921A-C3C8-D78DCC44D7C9}"/>
              </a:ext>
            </a:extLst>
          </p:cNvPr>
          <p:cNvSpPr>
            <a:spLocks noGrp="1"/>
          </p:cNvSpPr>
          <p:nvPr>
            <p:ph type="sldNum" sz="quarter" idx="10"/>
          </p:nvPr>
        </p:nvSpPr>
        <p:spPr/>
        <p:txBody>
          <a:bodyPr/>
          <a:lstStyle>
            <a:lvl1pPr algn="r" rtl="1">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rtl="0">
              <a:spcBef>
                <a:spcPct val="0"/>
              </a:spcBef>
              <a:buClrTx/>
              <a:buFontTx/>
              <a:buNone/>
              <a:defRPr/>
            </a:pPr>
            <a:fld id="{C54574CA-C21A-46CF-9289-90B741ADF8D2}" type="slidenum">
              <a:rPr lang="ar-SA" altLang="en-US" sz="1200"/>
              <a:pPr rtl="0">
                <a:spcBef>
                  <a:spcPct val="0"/>
                </a:spcBef>
                <a:buClrTx/>
                <a:buFontTx/>
                <a:buNone/>
                <a:defRPr/>
              </a:pPr>
              <a:t>81</a:t>
            </a:fld>
            <a:endParaRPr lang="en-US" altLang="en-US" sz="1200"/>
          </a:p>
        </p:txBody>
      </p:sp>
      <p:sp>
        <p:nvSpPr>
          <p:cNvPr id="6" name="TextBox 5">
            <a:extLst>
              <a:ext uri="{FF2B5EF4-FFF2-40B4-BE49-F238E27FC236}">
                <a16:creationId xmlns:a16="http://schemas.microsoft.com/office/drawing/2014/main" id="{936BF22C-ED22-58A6-D6CA-013FC58D385D}"/>
              </a:ext>
            </a:extLst>
          </p:cNvPr>
          <p:cNvSpPr txBox="1"/>
          <p:nvPr/>
        </p:nvSpPr>
        <p:spPr>
          <a:xfrm>
            <a:off x="1847851" y="765176"/>
            <a:ext cx="8640763" cy="6370975"/>
          </a:xfrm>
          <a:prstGeom prst="rect">
            <a:avLst/>
          </a:prstGeom>
          <a:noFill/>
        </p:spPr>
        <p:txBody>
          <a:bodyPr>
            <a:spAutoFit/>
          </a:bodyPr>
          <a:lstStyle/>
          <a:p>
            <a:pPr algn="ctr" rtl="1">
              <a:tabLst>
                <a:tab pos="1316038" algn="l"/>
                <a:tab pos="3709988" algn="l"/>
              </a:tabLst>
              <a:defRPr/>
            </a:pPr>
            <a:r>
              <a:rPr lang="fa-IR" altLang="en-US" sz="40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انواع جهشهاي الكتروني در ترکیبات کئوردیناسیون</a:t>
            </a:r>
          </a:p>
          <a:p>
            <a:pPr marL="571500" indent="-571500" algn="ctr" rtl="1">
              <a:buFontTx/>
              <a:buChar char="-"/>
              <a:tabLst>
                <a:tab pos="1316038" algn="l"/>
                <a:tab pos="3709988" algn="l"/>
              </a:tabLst>
              <a:defRPr/>
            </a:pPr>
            <a:r>
              <a:rPr lang="fa-IR" altLang="en-US" sz="3600" b="1" dirty="0">
                <a:solidFill>
                  <a:srgbClr val="FFC00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جهشهای  </a:t>
            </a:r>
            <a:r>
              <a:rPr lang="en-US" altLang="en-US" sz="3600" b="1" dirty="0">
                <a:solidFill>
                  <a:srgbClr val="FFC00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d-d</a:t>
            </a:r>
            <a:r>
              <a:rPr lang="fa-IR" altLang="en-US" sz="3600" b="1" dirty="0">
                <a:solidFill>
                  <a:srgbClr val="FFC00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  ( میدان لیگاندی)</a:t>
            </a:r>
          </a:p>
          <a:p>
            <a:pPr marL="571500" indent="-571500" algn="ctr" rtl="1">
              <a:buFontTx/>
              <a:buChar char="-"/>
              <a:tabLst>
                <a:tab pos="1316038" algn="l"/>
                <a:tab pos="3709988" algn="l"/>
              </a:tabLst>
              <a:defRPr/>
            </a:pPr>
            <a:r>
              <a:rPr lang="fa-IR" altLang="en-US" sz="3600" b="1" dirty="0">
                <a:solidFill>
                  <a:srgbClr val="7030A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جهشهای انتقال بار:</a:t>
            </a:r>
          </a:p>
          <a:p>
            <a:pPr marL="571500" indent="-571500" algn="ctr" rtl="1">
              <a:buFontTx/>
              <a:buChar char="-"/>
              <a:tabLst>
                <a:tab pos="1316038" algn="l"/>
                <a:tab pos="3709988" algn="l"/>
              </a:tabLst>
              <a:defRPr/>
            </a:pPr>
            <a:endParaRPr lang="fa-IR" altLang="en-US" sz="3600" b="1" dirty="0">
              <a:solidFill>
                <a:srgbClr val="7030A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endParaRPr>
          </a:p>
          <a:p>
            <a:pPr marL="571500" indent="-571500" algn="ctr" rtl="1">
              <a:buFontTx/>
              <a:buChar char="-"/>
              <a:tabLst>
                <a:tab pos="1316038" algn="l"/>
                <a:tab pos="3709988" algn="l"/>
              </a:tabLst>
              <a:defRPr/>
            </a:pPr>
            <a:r>
              <a:rPr lang="fa-IR" altLang="en-US" sz="36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فلز به لیگاند</a:t>
            </a:r>
            <a:r>
              <a:rPr lang="en-US" altLang="en-US" sz="36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MLCT</a:t>
            </a:r>
            <a:r>
              <a:rPr lang="fa-IR" altLang="en-US" sz="36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 لیگاند به فلز</a:t>
            </a:r>
            <a:r>
              <a:rPr lang="en-US" altLang="en-US" sz="36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LMCT</a:t>
            </a:r>
          </a:p>
          <a:p>
            <a:pPr marL="571500" indent="-571500" algn="ctr" rtl="1">
              <a:buFontTx/>
              <a:buChar char="-"/>
              <a:tabLst>
                <a:tab pos="1316038" algn="l"/>
                <a:tab pos="3709988" algn="l"/>
              </a:tabLst>
              <a:defRPr/>
            </a:pPr>
            <a:endParaRPr lang="fa-IR" altLang="en-US" sz="3600" b="1" dirty="0">
              <a:solidFill>
                <a:srgbClr val="7030A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endParaRPr>
          </a:p>
          <a:p>
            <a:pPr marL="571500" indent="-571500" algn="ctr" rtl="1">
              <a:buFontTx/>
              <a:buChar char="-"/>
              <a:tabLst>
                <a:tab pos="1316038" algn="l"/>
                <a:tab pos="3709988" algn="l"/>
              </a:tabLst>
              <a:defRPr/>
            </a:pPr>
            <a:r>
              <a:rPr lang="fa-IR" altLang="en-US" sz="3600" b="1" dirty="0">
                <a:solidFill>
                  <a:srgbClr val="92D05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جهشهای بین والانسی</a:t>
            </a:r>
            <a:endParaRPr lang="en-US" altLang="en-US" sz="3600" b="1" dirty="0">
              <a:solidFill>
                <a:srgbClr val="92D05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endParaRPr>
          </a:p>
          <a:p>
            <a:pPr marL="571500" indent="-571500" algn="ctr" rtl="1">
              <a:buFontTx/>
              <a:buChar char="-"/>
              <a:tabLst>
                <a:tab pos="1316038" algn="l"/>
                <a:tab pos="3709988" algn="l"/>
              </a:tabLst>
              <a:defRPr/>
            </a:pPr>
            <a:endParaRPr lang="fa-IR" altLang="en-US" sz="3600" b="1" dirty="0">
              <a:solidFill>
                <a:srgbClr val="92D05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endParaRPr>
          </a:p>
          <a:p>
            <a:pPr marL="571500" indent="-571500" algn="ctr" rtl="1">
              <a:buFontTx/>
              <a:buChar char="-"/>
              <a:tabLst>
                <a:tab pos="1316038" algn="l"/>
                <a:tab pos="3709988" algn="l"/>
              </a:tabLst>
              <a:defRPr/>
            </a:pPr>
            <a:r>
              <a:rPr lang="fa-IR" altLang="en-US" sz="3600" b="1" dirty="0">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a:t>
            </a:r>
            <a:r>
              <a:rPr lang="fa-IR" altLang="en-US" sz="3600" b="1" dirty="0">
                <a:solidFill>
                  <a:srgbClr val="FFFF00"/>
                </a:solidFill>
                <a:effectLst>
                  <a:outerShdw blurRad="38100" dist="38100" dir="2700000" algn="tl">
                    <a:srgbClr val="000000"/>
                  </a:outerShdw>
                </a:effectLst>
                <a:latin typeface="Times New Roman" panose="02020603050405020304" pitchFamily="18" charset="0"/>
                <a:ea typeface="Times New Roman" panose="02020603050405020304" pitchFamily="18" charset="0"/>
                <a:cs typeface="B Nazanin" panose="00000400000000000000" pitchFamily="2" charset="-78"/>
              </a:rPr>
              <a:t>جهشهای درون لیگاندی</a:t>
            </a:r>
          </a:p>
          <a:p>
            <a:pPr marL="571500" indent="-571500" algn="ctr" rtl="1">
              <a:buFontTx/>
              <a:buChar char="-"/>
              <a:tabLst>
                <a:tab pos="1316038" algn="l"/>
                <a:tab pos="3709988" algn="l"/>
              </a:tabLst>
              <a:defRPr/>
            </a:pPr>
            <a:endParaRPr lang="fa-IR" altLang="en-US" sz="4000" b="1" dirty="0">
              <a:effectLst>
                <a:outerShdw blurRad="38100" dist="38100" dir="2700000" algn="tl">
                  <a:srgbClr val="000000"/>
                </a:outerShdw>
              </a:effectLst>
              <a:ea typeface="Times New Roman" panose="02020603050405020304" pitchFamily="18" charset="0"/>
              <a:cs typeface="B Nazanin" panose="00000400000000000000" pitchFamily="2" charset="-7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810352B-4772-4778-8048-626FB08B96FD}" type="slidenum">
              <a:rPr lang="ar-SA" altLang="en-US" smtClean="0"/>
              <a:pPr/>
              <a:t>82</a:t>
            </a:fld>
            <a:endParaRPr lang="en-US" altLang="en-US"/>
          </a:p>
        </p:txBody>
      </p:sp>
      <p:pic>
        <p:nvPicPr>
          <p:cNvPr id="4" name="Picture 3"/>
          <p:cNvPicPr>
            <a:picLocks noChangeAspect="1"/>
          </p:cNvPicPr>
          <p:nvPr/>
        </p:nvPicPr>
        <p:blipFill>
          <a:blip r:embed="rId2"/>
          <a:stretch>
            <a:fillRect/>
          </a:stretch>
        </p:blipFill>
        <p:spPr>
          <a:xfrm>
            <a:off x="1852582" y="1772817"/>
            <a:ext cx="8815419" cy="2800885"/>
          </a:xfrm>
          <a:prstGeom prst="rect">
            <a:avLst/>
          </a:prstGeom>
        </p:spPr>
      </p:pic>
      <p:pic>
        <p:nvPicPr>
          <p:cNvPr id="5" name="Picture 4"/>
          <p:cNvPicPr>
            <a:picLocks noChangeAspect="1"/>
          </p:cNvPicPr>
          <p:nvPr/>
        </p:nvPicPr>
        <p:blipFill>
          <a:blip r:embed="rId3"/>
          <a:stretch>
            <a:fillRect/>
          </a:stretch>
        </p:blipFill>
        <p:spPr>
          <a:xfrm>
            <a:off x="3217053" y="5445225"/>
            <a:ext cx="6086475" cy="523875"/>
          </a:xfrm>
          <a:prstGeom prst="rect">
            <a:avLst/>
          </a:prstGeom>
        </p:spPr>
      </p:pic>
    </p:spTree>
    <p:extLst>
      <p:ext uri="{BB962C8B-B14F-4D97-AF65-F5344CB8AC3E}">
        <p14:creationId xmlns:p14="http://schemas.microsoft.com/office/powerpoint/2010/main" val="3738700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D5FB18-1D55-40D8-825F-AF714981C675}" type="slidenum">
              <a:rPr lang="ar-SA" altLang="en-US"/>
              <a:pPr/>
              <a:t>83</a:t>
            </a:fld>
            <a:endParaRPr lang="en-US" altLang="en-US"/>
          </a:p>
        </p:txBody>
      </p:sp>
      <p:sp>
        <p:nvSpPr>
          <p:cNvPr id="5" name="Rectangle 4"/>
          <p:cNvSpPr/>
          <p:nvPr/>
        </p:nvSpPr>
        <p:spPr>
          <a:xfrm>
            <a:off x="7210013" y="182143"/>
            <a:ext cx="4833546" cy="4845557"/>
          </a:xfrm>
          <a:prstGeom prst="rect">
            <a:avLst/>
          </a:prstGeom>
        </p:spPr>
        <p:txBody>
          <a:bodyPr wrap="square">
            <a:spAutoFit/>
          </a:bodyPr>
          <a:lstStyle/>
          <a:p>
            <a:pPr algn="just" rtl="1">
              <a:lnSpc>
                <a:spcPct val="107000"/>
              </a:lnSpc>
              <a:spcAft>
                <a:spcPts val="800"/>
              </a:spcAft>
            </a:pPr>
            <a:r>
              <a:rPr lang="fa-IR" dirty="0">
                <a:latin typeface="Calibri" panose="020F0502020204030204" pitchFamily="34" charset="0"/>
                <a:ea typeface="Calibri" panose="020F0502020204030204" pitchFamily="34" charset="0"/>
              </a:rPr>
              <a:t>در کمپلکس هایی که دارای لیگاند های دهنده – </a:t>
            </a:r>
            <a:r>
              <a:rPr lang="fa-IR" dirty="0">
                <a:latin typeface="Calibri" panose="020F0502020204030204" pitchFamily="34" charset="0"/>
                <a:ea typeface="Calibri" panose="020F0502020204030204" pitchFamily="34" charset="0"/>
                <a:cs typeface="Times New Roman" panose="02020603050405020304" pitchFamily="18" charset="0"/>
              </a:rPr>
              <a:t>π هستند نظیر لیگاند های</a:t>
            </a:r>
            <a:endParaRPr lang="en-US"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latin typeface="Calibri" panose="020F0502020204030204" pitchFamily="34" charset="0"/>
                <a:ea typeface="Calibri" panose="020F0502020204030204" pitchFamily="34" charset="0"/>
                <a:cs typeface="Times New Roman" panose="02020603050405020304" pitchFamily="18" charset="0"/>
              </a:rPr>
              <a:t>  ( </a:t>
            </a:r>
            <a:r>
              <a:rPr lang="en-US" dirty="0">
                <a:latin typeface="Times New Roman" panose="02020603050405020304" pitchFamily="18" charset="0"/>
                <a:ea typeface="Calibri" panose="020F0502020204030204" pitchFamily="34" charset="0"/>
              </a:rPr>
              <a:t>H</a:t>
            </a:r>
            <a:r>
              <a:rPr lang="en-US" baseline="-25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O, OH</a:t>
            </a:r>
            <a:r>
              <a:rPr lang="en-US" baseline="30000"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O</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 NH</a:t>
            </a:r>
            <a:r>
              <a:rPr lang="en-US" baseline="-25000" dirty="0">
                <a:latin typeface="Times New Roman" panose="02020603050405020304" pitchFamily="18" charset="0"/>
                <a:ea typeface="Calibri" panose="020F0502020204030204" pitchFamily="34" charset="0"/>
              </a:rPr>
              <a:t>2</a:t>
            </a:r>
            <a:r>
              <a:rPr lang="en-US" baseline="30000"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NH</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 N</a:t>
            </a:r>
            <a:r>
              <a:rPr lang="en-US" baseline="30000" dirty="0">
                <a:latin typeface="Times New Roman" panose="02020603050405020304" pitchFamily="18" charset="0"/>
                <a:ea typeface="Calibri" panose="020F0502020204030204" pitchFamily="34" charset="0"/>
              </a:rPr>
              <a:t>3-</a:t>
            </a:r>
            <a:r>
              <a:rPr lang="en-US" dirty="0">
                <a:latin typeface="Times New Roman" panose="02020603050405020304" pitchFamily="18" charset="0"/>
                <a:ea typeface="Calibri" panose="020F0502020204030204" pitchFamily="34" charset="0"/>
              </a:rPr>
              <a:t>, X= F</a:t>
            </a:r>
            <a:r>
              <a:rPr lang="en-US" baseline="30000"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Cl</a:t>
            </a:r>
            <a:r>
              <a:rPr lang="en-US" baseline="30000"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a:t>
            </a:r>
            <a:r>
              <a:rPr lang="fa-IR"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latin typeface="Calibri" panose="020F0502020204030204" pitchFamily="34" charset="0"/>
                <a:ea typeface="Calibri" panose="020F0502020204030204" pitchFamily="34" charset="0"/>
                <a:cs typeface="Times New Roman" panose="02020603050405020304" pitchFamily="18" charset="0"/>
              </a:rPr>
              <a:t>اتم دهنده یک اتم الکترونگاتیو است و لذا اوربیتالهایی از آن که در پیوند π شرکت می کند دارای سطح انر ژی پائین است و در تشکیل اوربیتال های مولکولی کمپلکس، سطح انرژی این اوربیتالهای گروه لیگاند  پائین تر از اوربیتالهای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fa-IR" dirty="0">
                <a:latin typeface="Calibri" panose="020F0502020204030204" pitchFamily="34" charset="0"/>
                <a:ea typeface="Calibri" panose="020F0502020204030204" pitchFamily="34" charset="0"/>
                <a:cs typeface="Times New Roman" panose="02020603050405020304" pitchFamily="18" charset="0"/>
              </a:rPr>
              <a:t>  فلز قرار دارند و بنابر این، دراوربیتال های مولکولی کمپلکس سطح انرژی اوربیتالهای (</a:t>
            </a:r>
            <a:r>
              <a:rPr lang="en-US" dirty="0">
                <a:latin typeface="Times New Roman" panose="02020603050405020304" pitchFamily="18" charset="0"/>
                <a:ea typeface="Calibri" panose="020F0502020204030204" pitchFamily="34" charset="0"/>
              </a:rPr>
              <a:t>*</a:t>
            </a:r>
            <a:r>
              <a:rPr lang="fa-IR" dirty="0">
                <a:latin typeface="Calibri" panose="020F0502020204030204" pitchFamily="34" charset="0"/>
                <a:ea typeface="Calibri" panose="020F0502020204030204" pitchFamily="34" charset="0"/>
                <a:cs typeface="Times New Roman" panose="02020603050405020304" pitchFamily="18" charset="0"/>
              </a:rPr>
              <a:t>π)  یا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en-US" baseline="30000" dirty="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fa-IR" dirty="0">
                <a:latin typeface="Times New Roman" panose="02020603050405020304" pitchFamily="18" charset="0"/>
                <a:ea typeface="Calibri" panose="020F0502020204030204" pitchFamily="34" charset="0"/>
              </a:rPr>
              <a:t>که بیشتر ماهیت اوربیتالهای </a:t>
            </a:r>
            <a:r>
              <a:rPr lang="fa-IR"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en-US" dirty="0">
                <a:latin typeface="Times New Roman" panose="02020603050405020304" pitchFamily="18" charset="0"/>
                <a:ea typeface="Calibri" panose="020F0502020204030204" pitchFamily="34" charset="0"/>
              </a:rPr>
              <a:t> </a:t>
            </a:r>
            <a:r>
              <a:rPr lang="fa-IR" dirty="0">
                <a:latin typeface="Times New Roman" panose="02020603050405020304" pitchFamily="18" charset="0"/>
                <a:ea typeface="Calibri" panose="020F0502020204030204" pitchFamily="34" charset="0"/>
              </a:rPr>
              <a:t>فلز دارند  نسبت به زمانی که لیگاند فاقد توانایی تشکیل  کمپلکس است افزایش می یابد لذا فاصله اوربیتال های شکافته شده  </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e</a:t>
            </a:r>
            <a:r>
              <a:rPr lang="en-US" baseline="-25000" dirty="0" err="1">
                <a:latin typeface="Times New Roman" panose="02020603050405020304" pitchFamily="18" charset="0"/>
                <a:ea typeface="Calibri" panose="020F0502020204030204" pitchFamily="34" charset="0"/>
              </a:rPr>
              <a:t>g</a:t>
            </a:r>
            <a:r>
              <a:rPr lang="en-US" dirty="0">
                <a:latin typeface="Times New Roman" panose="02020603050405020304" pitchFamily="18" charset="0"/>
                <a:ea typeface="Calibri" panose="020F0502020204030204" pitchFamily="34" charset="0"/>
              </a:rPr>
              <a:t>- t</a:t>
            </a:r>
            <a:r>
              <a:rPr lang="en-US" baseline="-25000" dirty="0">
                <a:latin typeface="Times New Roman" panose="02020603050405020304" pitchFamily="18" charset="0"/>
                <a:ea typeface="Calibri" panose="020F0502020204030204" pitchFamily="34" charset="0"/>
              </a:rPr>
              <a:t>2g</a:t>
            </a:r>
            <a:r>
              <a:rPr lang="en-US" dirty="0">
                <a:latin typeface="Times New Roman" panose="02020603050405020304" pitchFamily="18" charset="0"/>
                <a:ea typeface="Calibri" panose="020F0502020204030204" pitchFamily="34" charset="0"/>
              </a:rPr>
              <a:t>(10dq)</a:t>
            </a:r>
            <a:r>
              <a:rPr lang="fa-IR" dirty="0">
                <a:latin typeface="Calibri" panose="020F0502020204030204" pitchFamily="34" charset="0"/>
                <a:ea typeface="Calibri" panose="020F0502020204030204" pitchFamily="34" charset="0"/>
                <a:cs typeface="Times New Roman" panose="02020603050405020304" pitchFamily="18" charset="0"/>
              </a:rPr>
              <a:t> کم می شود  وبنابراین  </a:t>
            </a:r>
            <a:r>
              <a:rPr lang="en-US" dirty="0">
                <a:latin typeface="Times New Roman" panose="02020603050405020304" pitchFamily="18" charset="0"/>
                <a:ea typeface="Calibri" panose="020F0502020204030204" pitchFamily="34" charset="0"/>
              </a:rPr>
              <a:t>10dq</a:t>
            </a:r>
            <a:r>
              <a:rPr lang="fa-IR" dirty="0">
                <a:latin typeface="Calibri" panose="020F0502020204030204" pitchFamily="34" charset="0"/>
                <a:ea typeface="Calibri" panose="020F0502020204030204" pitchFamily="34" charset="0"/>
                <a:cs typeface="Times New Roman" panose="02020603050405020304" pitchFamily="18" charset="0"/>
              </a:rPr>
              <a:t> کاهش می یابد.</a:t>
            </a:r>
            <a:endParaRPr lang="en-US"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solidFill>
                  <a:srgbClr val="FF0000"/>
                </a:solidFill>
                <a:latin typeface="Calibri" panose="020F0502020204030204" pitchFamily="34" charset="0"/>
                <a:ea typeface="Calibri" panose="020F0502020204030204" pitchFamily="34" charset="0"/>
                <a:cs typeface="Times New Roman" panose="02020603050405020304" pitchFamily="18" charset="0"/>
              </a:rPr>
              <a:t>پس بطور کلی لیگاند های دهنده- π قدرت میدان ضعیفتری دارند ومقدار  </a:t>
            </a:r>
            <a:r>
              <a:rPr lang="en-US" dirty="0">
                <a:solidFill>
                  <a:srgbClr val="FF0000"/>
                </a:solidFill>
                <a:latin typeface="Times New Roman" panose="02020603050405020304" pitchFamily="18" charset="0"/>
                <a:ea typeface="Calibri" panose="020F0502020204030204" pitchFamily="34" charset="0"/>
              </a:rPr>
              <a:t>10dq</a:t>
            </a:r>
            <a:r>
              <a:rPr lang="fa-IR" dirty="0">
                <a:solidFill>
                  <a:srgbClr val="FF0000"/>
                </a:solidFill>
                <a:latin typeface="Calibri" panose="020F0502020204030204" pitchFamily="34" charset="0"/>
                <a:ea typeface="Calibri" panose="020F0502020204030204" pitchFamily="34" charset="0"/>
                <a:cs typeface="Times New Roman" panose="02020603050405020304" pitchFamily="18" charset="0"/>
              </a:rPr>
              <a:t> را کاهش می دهند. </a:t>
            </a:r>
            <a:endParaRPr lang="en-US" dirty="0">
              <a:latin typeface="Calibri" panose="020F0502020204030204" pitchFamily="34" charset="0"/>
              <a:ea typeface="Calibri" panose="020F0502020204030204" pitchFamily="34" charset="0"/>
            </a:endParaRPr>
          </a:p>
        </p:txBody>
      </p:sp>
      <p:pic>
        <p:nvPicPr>
          <p:cNvPr id="4" name="Picture 3"/>
          <p:cNvPicPr>
            <a:picLocks noChangeAspect="1"/>
          </p:cNvPicPr>
          <p:nvPr/>
        </p:nvPicPr>
        <p:blipFill>
          <a:blip r:embed="rId2"/>
          <a:stretch>
            <a:fillRect/>
          </a:stretch>
        </p:blipFill>
        <p:spPr>
          <a:xfrm>
            <a:off x="828675" y="-165328"/>
            <a:ext cx="5505450" cy="6143625"/>
          </a:xfrm>
          <a:prstGeom prst="rect">
            <a:avLst/>
          </a:prstGeom>
        </p:spPr>
      </p:pic>
    </p:spTree>
    <p:extLst>
      <p:ext uri="{BB962C8B-B14F-4D97-AF65-F5344CB8AC3E}">
        <p14:creationId xmlns:p14="http://schemas.microsoft.com/office/powerpoint/2010/main" val="695099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147AE7-67A4-410C-867C-D3B44327C8F8}" type="slidenum">
              <a:rPr lang="ar-SA" altLang="en-US"/>
              <a:pPr/>
              <a:t>84</a:t>
            </a:fld>
            <a:endParaRPr lang="en-US" altLang="en-US"/>
          </a:p>
        </p:txBody>
      </p:sp>
      <p:sp>
        <p:nvSpPr>
          <p:cNvPr id="7" name="Rectangle 6"/>
          <p:cNvSpPr/>
          <p:nvPr/>
        </p:nvSpPr>
        <p:spPr>
          <a:xfrm>
            <a:off x="7349712" y="117388"/>
            <a:ext cx="4537487" cy="5734647"/>
          </a:xfrm>
          <a:prstGeom prst="rect">
            <a:avLst/>
          </a:prstGeom>
        </p:spPr>
        <p:txBody>
          <a:bodyPr wrap="square">
            <a:spAutoFit/>
          </a:bodyPr>
          <a:lstStyle/>
          <a:p>
            <a:pPr algn="just" rtl="1">
              <a:lnSpc>
                <a:spcPct val="107000"/>
              </a:lnSpc>
              <a:spcAft>
                <a:spcPts val="800"/>
              </a:spcAft>
            </a:pPr>
            <a:r>
              <a:rPr lang="fa-IR" dirty="0">
                <a:latin typeface="Calibri" panose="020F0502020204030204" pitchFamily="34" charset="0"/>
                <a:ea typeface="Calibri" panose="020F0502020204030204" pitchFamily="34" charset="0"/>
              </a:rPr>
              <a:t>در کمپلکس هایی که دارای لیگاند های پذیرنده – </a:t>
            </a:r>
            <a:r>
              <a:rPr lang="fa-IR" dirty="0">
                <a:latin typeface="Calibri" panose="020F0502020204030204" pitchFamily="34" charset="0"/>
                <a:ea typeface="Calibri" panose="020F0502020204030204" pitchFamily="34" charset="0"/>
                <a:cs typeface="Times New Roman" panose="02020603050405020304" pitchFamily="18" charset="0"/>
              </a:rPr>
              <a:t>π هستند نظیر لیگاند های</a:t>
            </a:r>
            <a:endParaRPr lang="en-US" sz="1400"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rPr>
              <a:t>CO, C</a:t>
            </a:r>
            <a:r>
              <a:rPr lang="en-US" baseline="-25000" dirty="0">
                <a:latin typeface="Times New Roman" panose="02020603050405020304" pitchFamily="18" charset="0"/>
                <a:ea typeface="Calibri" panose="020F0502020204030204" pitchFamily="34" charset="0"/>
              </a:rPr>
              <a:t>6</a:t>
            </a:r>
            <a:r>
              <a:rPr lang="en-US" dirty="0">
                <a:latin typeface="Times New Roman" panose="02020603050405020304" pitchFamily="18" charset="0"/>
                <a:ea typeface="Calibri" panose="020F0502020204030204" pitchFamily="34" charset="0"/>
              </a:rPr>
              <a:t>H</a:t>
            </a:r>
            <a:r>
              <a:rPr lang="en-US" baseline="-25000" dirty="0">
                <a:latin typeface="Times New Roman" panose="02020603050405020304" pitchFamily="18" charset="0"/>
                <a:ea typeface="Calibri" panose="020F0502020204030204" pitchFamily="34" charset="0"/>
              </a:rPr>
              <a:t>6</a:t>
            </a:r>
            <a:r>
              <a:rPr lang="en-US" dirty="0">
                <a:latin typeface="Times New Roman" panose="02020603050405020304" pitchFamily="18" charset="0"/>
                <a:ea typeface="Calibri" panose="020F0502020204030204" pitchFamily="34" charset="0"/>
              </a:rPr>
              <a:t>, C</a:t>
            </a:r>
            <a:r>
              <a:rPr lang="en-US" baseline="-25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H</a:t>
            </a:r>
            <a:r>
              <a:rPr lang="en-US" baseline="-25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 …, PR</a:t>
            </a:r>
            <a:r>
              <a:rPr lang="en-US" baseline="-25000" dirty="0">
                <a:latin typeface="Times New Roman" panose="02020603050405020304" pitchFamily="18" charset="0"/>
                <a:ea typeface="Calibri" panose="020F0502020204030204" pitchFamily="34" charset="0"/>
              </a:rPr>
              <a:t>3</a:t>
            </a:r>
            <a:r>
              <a:rPr lang="en-US" dirty="0">
                <a:latin typeface="Times New Roman" panose="02020603050405020304" pitchFamily="18" charset="0"/>
                <a:ea typeface="Calibri" panose="020F0502020204030204" pitchFamily="34" charset="0"/>
              </a:rPr>
              <a:t>, …</a:t>
            </a:r>
            <a:r>
              <a:rPr lang="fa-IR" dirty="0">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latin typeface="Calibri" panose="020F0502020204030204" pitchFamily="34" charset="0"/>
                <a:ea typeface="Calibri" panose="020F0502020204030204" pitchFamily="34" charset="0"/>
                <a:cs typeface="Times New Roman" panose="02020603050405020304" pitchFamily="18" charset="0"/>
              </a:rPr>
              <a:t>اتم دهنده یک اتم  کربن و یا یک اتم با الکترونگاتیویته پائین است . این گونه لیگاند ها معمولا اوربیتالهای ضد پیوند </a:t>
            </a:r>
            <a:r>
              <a:rPr lang="en-US" dirty="0">
                <a:latin typeface="Times New Roman" panose="02020603050405020304" pitchFamily="18" charset="0"/>
                <a:ea typeface="Calibri" panose="020F0502020204030204" pitchFamily="34" charset="0"/>
              </a:rPr>
              <a:t>* </a:t>
            </a:r>
            <a:r>
              <a:rPr lang="fa-IR" dirty="0">
                <a:latin typeface="Times New Roman" panose="02020603050405020304" pitchFamily="18" charset="0"/>
                <a:ea typeface="Calibri" panose="020F0502020204030204" pitchFamily="34" charset="0"/>
              </a:rPr>
              <a:t>π</a:t>
            </a:r>
            <a:r>
              <a:rPr lang="fa-IR" dirty="0">
                <a:latin typeface="Calibri" panose="020F0502020204030204" pitchFamily="34" charset="0"/>
                <a:ea typeface="Calibri" panose="020F0502020204030204" pitchFamily="34" charset="0"/>
                <a:cs typeface="Times New Roman" panose="02020603050405020304" pitchFamily="18" charset="0"/>
              </a:rPr>
              <a:t> (یا </a:t>
            </a:r>
            <a:r>
              <a:rPr lang="en-US" dirty="0">
                <a:latin typeface="Times New Roman" panose="02020603050405020304" pitchFamily="18" charset="0"/>
                <a:ea typeface="Calibri" panose="020F0502020204030204" pitchFamily="34" charset="0"/>
              </a:rPr>
              <a:t>* σ</a:t>
            </a:r>
            <a:r>
              <a:rPr lang="fa-IR" dirty="0">
                <a:latin typeface="Calibri" panose="020F0502020204030204" pitchFamily="34" charset="0"/>
                <a:ea typeface="Calibri" panose="020F0502020204030204" pitchFamily="34" charset="0"/>
                <a:cs typeface="Times New Roman" panose="02020603050405020304" pitchFamily="18" charset="0"/>
              </a:rPr>
              <a:t>) خالی دارند و یا حاوی اوربیتالهای </a:t>
            </a:r>
            <a:r>
              <a:rPr lang="en-US" dirty="0">
                <a:latin typeface="Times New Roman" panose="02020603050405020304" pitchFamily="18" charset="0"/>
                <a:ea typeface="Calibri" panose="020F0502020204030204" pitchFamily="34" charset="0"/>
              </a:rPr>
              <a:t>d</a:t>
            </a:r>
            <a:r>
              <a:rPr lang="fa-IR" dirty="0">
                <a:latin typeface="Calibri" panose="020F0502020204030204" pitchFamily="34" charset="0"/>
                <a:ea typeface="Calibri" panose="020F0502020204030204" pitchFamily="34" charset="0"/>
                <a:cs typeface="Times New Roman" panose="02020603050405020304" pitchFamily="18" charset="0"/>
              </a:rPr>
              <a:t> در لایه والانس اتم مرکزی هستند و لذا اوربیتالهایی از آن که در پیوند π شرکت می کند دارای سطح انر ژی </a:t>
            </a:r>
            <a:r>
              <a:rPr lang="fa-IR" dirty="0">
                <a:solidFill>
                  <a:srgbClr val="70AD47"/>
                </a:solidFill>
                <a:latin typeface="Calibri" panose="020F0502020204030204" pitchFamily="34" charset="0"/>
                <a:ea typeface="Calibri" panose="020F0502020204030204" pitchFamily="34" charset="0"/>
                <a:cs typeface="Times New Roman" panose="02020603050405020304" pitchFamily="18" charset="0"/>
              </a:rPr>
              <a:t>بالاتر</a:t>
            </a:r>
            <a:r>
              <a:rPr lang="fa-IR" dirty="0">
                <a:latin typeface="Calibri" panose="020F0502020204030204" pitchFamily="34" charset="0"/>
                <a:ea typeface="Calibri" panose="020F0502020204030204" pitchFamily="34" charset="0"/>
                <a:cs typeface="Times New Roman" panose="02020603050405020304" pitchFamily="18" charset="0"/>
              </a:rPr>
              <a:t>است و در تشکیل اوربیتال های مولکولی کمپلکس، سطح انرژی این اوربیتالهای گروه لیگاند  </a:t>
            </a:r>
            <a:r>
              <a:rPr lang="fa-IR" dirty="0">
                <a:solidFill>
                  <a:srgbClr val="70AD47"/>
                </a:solidFill>
                <a:latin typeface="Calibri" panose="020F0502020204030204" pitchFamily="34" charset="0"/>
                <a:ea typeface="Calibri" panose="020F0502020204030204" pitchFamily="34" charset="0"/>
                <a:cs typeface="Times New Roman" panose="02020603050405020304" pitchFamily="18" charset="0"/>
              </a:rPr>
              <a:t>بالاتر</a:t>
            </a:r>
            <a:r>
              <a:rPr lang="fa-IR" dirty="0">
                <a:latin typeface="Calibri" panose="020F0502020204030204" pitchFamily="34" charset="0"/>
                <a:ea typeface="Calibri" panose="020F0502020204030204" pitchFamily="34" charset="0"/>
                <a:cs typeface="Times New Roman" panose="02020603050405020304" pitchFamily="18" charset="0"/>
              </a:rPr>
              <a:t> از اوربیتالهای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fa-IR" dirty="0">
                <a:latin typeface="Calibri" panose="020F0502020204030204" pitchFamily="34" charset="0"/>
                <a:ea typeface="Calibri" panose="020F0502020204030204" pitchFamily="34" charset="0"/>
                <a:cs typeface="Times New Roman" panose="02020603050405020304" pitchFamily="18" charset="0"/>
              </a:rPr>
              <a:t>  فلز قرار دارند و بنابر این، دراوربیتال های مولکولی کمپلکس سطح انرژی اوربیتالهای (π)  یا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en-US" dirty="0">
                <a:latin typeface="Times New Roman" panose="02020603050405020304" pitchFamily="18" charset="0"/>
                <a:ea typeface="Calibri" panose="020F0502020204030204" pitchFamily="34" charset="0"/>
              </a:rPr>
              <a:t> </a:t>
            </a:r>
            <a:r>
              <a:rPr lang="fa-IR" dirty="0">
                <a:latin typeface="Times New Roman" panose="02020603050405020304" pitchFamily="18" charset="0"/>
                <a:ea typeface="Calibri" panose="020F0502020204030204" pitchFamily="34" charset="0"/>
              </a:rPr>
              <a:t>که بیشتر ماهیت اوربیتالهای </a:t>
            </a:r>
            <a:r>
              <a:rPr lang="fa-IR"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rPr>
              <a:t>t</a:t>
            </a:r>
            <a:r>
              <a:rPr lang="en-US" baseline="-25000" dirty="0">
                <a:latin typeface="Times New Roman" panose="02020603050405020304" pitchFamily="18" charset="0"/>
                <a:ea typeface="Calibri" panose="020F0502020204030204" pitchFamily="34" charset="0"/>
              </a:rPr>
              <a:t>2g</a:t>
            </a:r>
            <a:r>
              <a:rPr lang="en-US" dirty="0">
                <a:latin typeface="Times New Roman" panose="02020603050405020304" pitchFamily="18" charset="0"/>
                <a:ea typeface="Calibri" panose="020F0502020204030204" pitchFamily="34" charset="0"/>
              </a:rPr>
              <a:t> </a:t>
            </a:r>
            <a:r>
              <a:rPr lang="fa-IR" dirty="0">
                <a:latin typeface="Times New Roman" panose="02020603050405020304" pitchFamily="18" charset="0"/>
                <a:ea typeface="Calibri" panose="020F0502020204030204" pitchFamily="34" charset="0"/>
              </a:rPr>
              <a:t>فلز دارند  نسبت به زمانی که لیگاند فاقد توانایی تشکیل  کمپلکس است </a:t>
            </a:r>
            <a:r>
              <a:rPr lang="fa-IR" dirty="0">
                <a:solidFill>
                  <a:srgbClr val="70AD47"/>
                </a:solidFill>
                <a:latin typeface="Times New Roman" panose="02020603050405020304" pitchFamily="18" charset="0"/>
                <a:ea typeface="Calibri" panose="020F0502020204030204" pitchFamily="34" charset="0"/>
              </a:rPr>
              <a:t>کاهش</a:t>
            </a:r>
            <a:r>
              <a:rPr lang="fa-IR" dirty="0">
                <a:latin typeface="Times New Roman" panose="02020603050405020304" pitchFamily="18" charset="0"/>
                <a:ea typeface="Calibri" panose="020F0502020204030204" pitchFamily="34" charset="0"/>
              </a:rPr>
              <a:t> می یابد لذا فاصله اوربیتال های شکافته شده  </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e</a:t>
            </a:r>
            <a:r>
              <a:rPr lang="en-US" baseline="-25000" dirty="0" err="1">
                <a:latin typeface="Times New Roman" panose="02020603050405020304" pitchFamily="18" charset="0"/>
                <a:ea typeface="Calibri" panose="020F0502020204030204" pitchFamily="34" charset="0"/>
              </a:rPr>
              <a:t>g</a:t>
            </a:r>
            <a:r>
              <a:rPr lang="en-US" dirty="0">
                <a:latin typeface="Times New Roman" panose="02020603050405020304" pitchFamily="18" charset="0"/>
                <a:ea typeface="Calibri" panose="020F0502020204030204" pitchFamily="34" charset="0"/>
              </a:rPr>
              <a:t>- t</a:t>
            </a:r>
            <a:r>
              <a:rPr lang="en-US" baseline="-25000" dirty="0">
                <a:latin typeface="Times New Roman" panose="02020603050405020304" pitchFamily="18" charset="0"/>
                <a:ea typeface="Calibri" panose="020F0502020204030204" pitchFamily="34" charset="0"/>
              </a:rPr>
              <a:t>2g</a:t>
            </a:r>
            <a:r>
              <a:rPr lang="en-US" dirty="0">
                <a:latin typeface="Times New Roman" panose="02020603050405020304" pitchFamily="18" charset="0"/>
                <a:ea typeface="Calibri" panose="020F0502020204030204" pitchFamily="34" charset="0"/>
              </a:rPr>
              <a:t>(10dq) </a:t>
            </a:r>
            <a:r>
              <a:rPr lang="fa-IR" dirty="0">
                <a:solidFill>
                  <a:srgbClr val="FF0000"/>
                </a:solidFill>
                <a:latin typeface="Times New Roman" panose="02020603050405020304" pitchFamily="18" charset="0"/>
                <a:ea typeface="Calibri" panose="020F0502020204030204" pitchFamily="34" charset="0"/>
              </a:rPr>
              <a:t>زیاد</a:t>
            </a:r>
            <a:r>
              <a:rPr lang="fa-IR" dirty="0">
                <a:latin typeface="Times New Roman" panose="02020603050405020304" pitchFamily="18" charset="0"/>
                <a:ea typeface="Calibri" panose="020F0502020204030204" pitchFamily="34" charset="0"/>
              </a:rPr>
              <a:t> می شود  وبنابراین  </a:t>
            </a:r>
            <a:r>
              <a:rPr lang="en-US" dirty="0">
                <a:latin typeface="Times New Roman" panose="02020603050405020304" pitchFamily="18" charset="0"/>
                <a:ea typeface="Calibri" panose="020F0502020204030204" pitchFamily="34" charset="0"/>
              </a:rPr>
              <a:t>10dq </a:t>
            </a:r>
            <a:r>
              <a:rPr lang="fa-IR" dirty="0">
                <a:solidFill>
                  <a:srgbClr val="70AD47"/>
                </a:solidFill>
                <a:latin typeface="Times New Roman" panose="02020603050405020304" pitchFamily="18" charset="0"/>
                <a:ea typeface="Calibri" panose="020F0502020204030204" pitchFamily="34" charset="0"/>
              </a:rPr>
              <a:t>افزایش</a:t>
            </a:r>
            <a:r>
              <a:rPr lang="fa-IR" dirty="0">
                <a:latin typeface="Times New Roman" panose="02020603050405020304" pitchFamily="18" charset="0"/>
                <a:ea typeface="Calibri" panose="020F0502020204030204" pitchFamily="34" charset="0"/>
              </a:rPr>
              <a:t> می یابد.</a:t>
            </a:r>
            <a:endParaRPr lang="en-US" sz="1400" dirty="0">
              <a:latin typeface="Calibri" panose="020F0502020204030204" pitchFamily="34" charset="0"/>
              <a:ea typeface="Calibri" panose="020F0502020204030204" pitchFamily="34" charset="0"/>
            </a:endParaRPr>
          </a:p>
          <a:p>
            <a:pPr algn="just" rtl="1">
              <a:lnSpc>
                <a:spcPct val="107000"/>
              </a:lnSpc>
              <a:spcAft>
                <a:spcPts val="800"/>
              </a:spcAft>
            </a:pPr>
            <a:r>
              <a:rPr lang="fa-IR" dirty="0">
                <a:solidFill>
                  <a:srgbClr val="FF0000"/>
                </a:solidFill>
                <a:latin typeface="Calibri" panose="020F0502020204030204" pitchFamily="34" charset="0"/>
                <a:ea typeface="Calibri" panose="020F0502020204030204" pitchFamily="34" charset="0"/>
                <a:cs typeface="Times New Roman" panose="02020603050405020304" pitchFamily="18" charset="0"/>
              </a:rPr>
              <a:t>پس بطور کلی لیگاند های پذیرنده- π مقدار  </a:t>
            </a:r>
            <a:r>
              <a:rPr lang="en-US" dirty="0">
                <a:solidFill>
                  <a:srgbClr val="FF0000"/>
                </a:solidFill>
                <a:latin typeface="Times New Roman" panose="02020603050405020304" pitchFamily="18" charset="0"/>
                <a:ea typeface="Calibri" panose="020F0502020204030204" pitchFamily="34" charset="0"/>
              </a:rPr>
              <a:t>10dq</a:t>
            </a:r>
            <a:r>
              <a:rPr lang="fa-IR" dirty="0">
                <a:solidFill>
                  <a:srgbClr val="FF0000"/>
                </a:solidFill>
                <a:latin typeface="Calibri" panose="020F0502020204030204" pitchFamily="34" charset="0"/>
                <a:ea typeface="Calibri" panose="020F0502020204030204" pitchFamily="34" charset="0"/>
                <a:cs typeface="Times New Roman" panose="02020603050405020304" pitchFamily="18" charset="0"/>
              </a:rPr>
              <a:t> را افزایش می دهند و قدرت میدان قوی تری دارند</a:t>
            </a:r>
            <a:endParaRPr lang="en-US" sz="1400" dirty="0">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611703" y="651385"/>
            <a:ext cx="5695950" cy="5200650"/>
          </a:xfrm>
          <a:prstGeom prst="rect">
            <a:avLst/>
          </a:prstGeom>
        </p:spPr>
      </p:pic>
    </p:spTree>
    <p:extLst>
      <p:ext uri="{BB962C8B-B14F-4D97-AF65-F5344CB8AC3E}">
        <p14:creationId xmlns:p14="http://schemas.microsoft.com/office/powerpoint/2010/main" val="590036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781197-14B8-4526-A944-3C55DD3E0F43}" type="slidenum">
              <a:rPr lang="ar-SA" altLang="en-US"/>
              <a:pPr/>
              <a:t>85</a:t>
            </a:fld>
            <a:endParaRPr lang="en-US" altLang="en-US"/>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9" y="381000"/>
            <a:ext cx="78200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712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74B0406-76A0-FA4B-923D-2AA80828500A}"/>
              </a:ext>
            </a:extLst>
          </p:cNvPr>
          <p:cNvSpPr>
            <a:spLocks noGrp="1"/>
          </p:cNvSpPr>
          <p:nvPr>
            <p:ph type="sldNum" sz="quarter" idx="10"/>
          </p:nvPr>
        </p:nvSpPr>
        <p:spPr/>
        <p:txBody>
          <a:bodyPr/>
          <a:lstStyle>
            <a:lvl1pPr algn="r" rtl="1">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rtl="0">
              <a:spcBef>
                <a:spcPct val="0"/>
              </a:spcBef>
              <a:buClrTx/>
              <a:buFontTx/>
              <a:buNone/>
              <a:defRPr/>
            </a:pPr>
            <a:fld id="{E8182BCC-37D9-48CE-8EC0-6D54A1EC6522}" type="slidenum">
              <a:rPr lang="ar-SA" altLang="en-US" sz="1200"/>
              <a:pPr rtl="0">
                <a:spcBef>
                  <a:spcPct val="0"/>
                </a:spcBef>
                <a:buClrTx/>
                <a:buFontTx/>
                <a:buNone/>
                <a:defRPr/>
              </a:pPr>
              <a:t>86</a:t>
            </a:fld>
            <a:endParaRPr lang="en-US" altLang="en-US" sz="1200"/>
          </a:p>
        </p:txBody>
      </p:sp>
      <p:sp>
        <p:nvSpPr>
          <p:cNvPr id="94211" name="Text Box 2">
            <a:extLst>
              <a:ext uri="{FF2B5EF4-FFF2-40B4-BE49-F238E27FC236}">
                <a16:creationId xmlns:a16="http://schemas.microsoft.com/office/drawing/2014/main" id="{F8820C19-889E-B6A7-0857-14686B72D4D5}"/>
              </a:ext>
            </a:extLst>
          </p:cNvPr>
          <p:cNvSpPr txBox="1">
            <a:spLocks noChangeArrowheads="1"/>
          </p:cNvSpPr>
          <p:nvPr/>
        </p:nvSpPr>
        <p:spPr bwMode="auto">
          <a:xfrm>
            <a:off x="1992313" y="549276"/>
            <a:ext cx="828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50000"/>
              </a:spcBef>
              <a:buClrTx/>
              <a:buFontTx/>
              <a:buNone/>
            </a:pPr>
            <a:r>
              <a:rPr lang="fa-IR" altLang="en-US" sz="2400">
                <a:latin typeface="Times New Roman" panose="02020603050405020304" pitchFamily="18" charset="0"/>
                <a:cs typeface="B Nazanin" panose="00000400000000000000" pitchFamily="2" charset="-78"/>
              </a:rPr>
              <a:t>ارتباط بين نورهاي جذب شده و رنگ نور باقيمانده (رنگ ماده جذب كننده نور) بر اساس نظريه رنگهاي مكمل، قابل درك و توجيه است.</a:t>
            </a:r>
            <a:endParaRPr lang="en-US" altLang="en-US" sz="2400">
              <a:latin typeface="Times New Roman" panose="02020603050405020304" pitchFamily="18" charset="0"/>
              <a:cs typeface="B Nazanin" panose="00000400000000000000" pitchFamily="2" charset="-78"/>
            </a:endParaRPr>
          </a:p>
        </p:txBody>
      </p:sp>
      <p:pic>
        <p:nvPicPr>
          <p:cNvPr id="174084" name="Picture 4">
            <a:extLst>
              <a:ext uri="{FF2B5EF4-FFF2-40B4-BE49-F238E27FC236}">
                <a16:creationId xmlns:a16="http://schemas.microsoft.com/office/drawing/2014/main" id="{9BBD6B7F-1DBA-7583-4D10-EDAA1B3C6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628776"/>
            <a:ext cx="6192838" cy="4824413"/>
          </a:xfrm>
          <a:prstGeom prst="rect">
            <a:avLst/>
          </a:prstGeom>
          <a:noFill/>
          <a:ln w="57150">
            <a:solidFill>
              <a:srgbClr val="FF66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wheel(4)">
                                      <p:cBhvr>
                                        <p:cTn id="7" dur="20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79B22-D08F-169D-0506-ACEA57D86AEA}"/>
              </a:ext>
            </a:extLst>
          </p:cNvPr>
          <p:cNvSpPr>
            <a:spLocks noGrp="1"/>
          </p:cNvSpPr>
          <p:nvPr>
            <p:ph type="sldNum" sz="quarter" idx="10"/>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4DF2F123-4D61-4576-BCB7-E8572864236C}" type="slidenum">
              <a:rPr lang="ar-SA" altLang="en-US" smtClean="0"/>
              <a:pPr>
                <a:defRPr/>
              </a:pPr>
              <a:t>87</a:t>
            </a:fld>
            <a:endParaRPr lang="en-US" altLang="en-US"/>
          </a:p>
        </p:txBody>
      </p:sp>
      <p:pic>
        <p:nvPicPr>
          <p:cNvPr id="95235" name="Picture 4">
            <a:extLst>
              <a:ext uri="{FF2B5EF4-FFF2-40B4-BE49-F238E27FC236}">
                <a16:creationId xmlns:a16="http://schemas.microsoft.com/office/drawing/2014/main" id="{7AB24F7D-4821-779A-DCB2-CB9773631E0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164" y="1325563"/>
            <a:ext cx="6161087" cy="403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Rectangle 5">
            <a:extLst>
              <a:ext uri="{FF2B5EF4-FFF2-40B4-BE49-F238E27FC236}">
                <a16:creationId xmlns:a16="http://schemas.microsoft.com/office/drawing/2014/main" id="{556DCEBD-ABEC-FD24-25A3-9B8D37AFCCD0}"/>
              </a:ext>
            </a:extLst>
          </p:cNvPr>
          <p:cNvSpPr>
            <a:spLocks noChangeArrowheads="1"/>
          </p:cNvSpPr>
          <p:nvPr/>
        </p:nvSpPr>
        <p:spPr bwMode="auto">
          <a:xfrm>
            <a:off x="1765301" y="5259388"/>
            <a:ext cx="187801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lgn="r" rtl="1">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l" rtl="0">
              <a:spcBef>
                <a:spcPct val="50000"/>
              </a:spcBef>
              <a:buClrTx/>
              <a:buFontTx/>
              <a:buNone/>
            </a:pPr>
            <a:r>
              <a:rPr lang="en-US" altLang="en-US" sz="2400" b="1"/>
              <a:t>[Fe(H</a:t>
            </a:r>
            <a:r>
              <a:rPr lang="en-US" altLang="en-US" sz="2400" b="1" baseline="-25000"/>
              <a:t>2</a:t>
            </a:r>
            <a:r>
              <a:rPr lang="en-US" altLang="en-US" sz="2400" b="1"/>
              <a:t>O)</a:t>
            </a:r>
            <a:r>
              <a:rPr lang="en-US" altLang="en-US" sz="2400" b="1" baseline="-25000"/>
              <a:t>6</a:t>
            </a:r>
            <a:r>
              <a:rPr lang="en-US" altLang="en-US" sz="2400" b="1"/>
              <a:t>]</a:t>
            </a:r>
            <a:r>
              <a:rPr lang="en-US" altLang="en-US" sz="2400" b="1" baseline="30000"/>
              <a:t>3+</a:t>
            </a:r>
          </a:p>
        </p:txBody>
      </p:sp>
      <p:sp>
        <p:nvSpPr>
          <p:cNvPr id="95237" name="Rectangle 6">
            <a:extLst>
              <a:ext uri="{FF2B5EF4-FFF2-40B4-BE49-F238E27FC236}">
                <a16:creationId xmlns:a16="http://schemas.microsoft.com/office/drawing/2014/main" id="{F6A35163-1A89-9B85-D7D1-09ADC92CDF7A}"/>
              </a:ext>
            </a:extLst>
          </p:cNvPr>
          <p:cNvSpPr>
            <a:spLocks noChangeArrowheads="1"/>
          </p:cNvSpPr>
          <p:nvPr/>
        </p:nvSpPr>
        <p:spPr bwMode="auto">
          <a:xfrm>
            <a:off x="3068639" y="5748338"/>
            <a:ext cx="194468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lgn="r" rtl="1">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l" rtl="0">
              <a:spcBef>
                <a:spcPct val="50000"/>
              </a:spcBef>
              <a:buClrTx/>
              <a:buFontTx/>
              <a:buNone/>
            </a:pPr>
            <a:r>
              <a:rPr lang="en-US" altLang="en-US" sz="2400" b="1"/>
              <a:t>[Co(H</a:t>
            </a:r>
            <a:r>
              <a:rPr lang="en-US" altLang="en-US" sz="2400" b="1" baseline="-25000"/>
              <a:t>2</a:t>
            </a:r>
            <a:r>
              <a:rPr lang="en-US" altLang="en-US" sz="2400" b="1"/>
              <a:t>O)</a:t>
            </a:r>
            <a:r>
              <a:rPr lang="en-US" altLang="en-US" sz="2400" b="1" baseline="-25000"/>
              <a:t>6</a:t>
            </a:r>
            <a:r>
              <a:rPr lang="en-US" altLang="en-US" sz="2400" b="1"/>
              <a:t>]</a:t>
            </a:r>
            <a:r>
              <a:rPr lang="en-US" altLang="en-US" sz="2400" b="1" baseline="30000"/>
              <a:t>2+</a:t>
            </a:r>
          </a:p>
        </p:txBody>
      </p:sp>
      <p:sp>
        <p:nvSpPr>
          <p:cNvPr id="95238" name="Rectangle 7">
            <a:extLst>
              <a:ext uri="{FF2B5EF4-FFF2-40B4-BE49-F238E27FC236}">
                <a16:creationId xmlns:a16="http://schemas.microsoft.com/office/drawing/2014/main" id="{59D7CF91-4779-E1FF-7738-C45F7861FC0B}"/>
              </a:ext>
            </a:extLst>
          </p:cNvPr>
          <p:cNvSpPr>
            <a:spLocks noChangeArrowheads="1"/>
          </p:cNvSpPr>
          <p:nvPr/>
        </p:nvSpPr>
        <p:spPr bwMode="auto">
          <a:xfrm>
            <a:off x="4541839" y="5292725"/>
            <a:ext cx="194468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lgn="r" rtl="1">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l" rtl="0">
              <a:spcBef>
                <a:spcPct val="50000"/>
              </a:spcBef>
              <a:buClrTx/>
              <a:buFontTx/>
              <a:buNone/>
            </a:pPr>
            <a:r>
              <a:rPr lang="en-US" altLang="en-US" sz="2400" b="1"/>
              <a:t>[Ni(H</a:t>
            </a:r>
            <a:r>
              <a:rPr lang="en-US" altLang="en-US" sz="2400" b="1" baseline="-25000"/>
              <a:t>2</a:t>
            </a:r>
            <a:r>
              <a:rPr lang="en-US" altLang="en-US" sz="2400" b="1"/>
              <a:t>O)</a:t>
            </a:r>
            <a:r>
              <a:rPr lang="en-US" altLang="en-US" sz="2400" b="1" baseline="-25000"/>
              <a:t>6</a:t>
            </a:r>
            <a:r>
              <a:rPr lang="en-US" altLang="en-US" sz="2400" b="1"/>
              <a:t>]</a:t>
            </a:r>
            <a:r>
              <a:rPr lang="en-US" altLang="en-US" sz="2400" b="1" baseline="30000"/>
              <a:t>2+</a:t>
            </a:r>
          </a:p>
        </p:txBody>
      </p:sp>
      <p:sp>
        <p:nvSpPr>
          <p:cNvPr id="95239" name="Rectangle 8">
            <a:extLst>
              <a:ext uri="{FF2B5EF4-FFF2-40B4-BE49-F238E27FC236}">
                <a16:creationId xmlns:a16="http://schemas.microsoft.com/office/drawing/2014/main" id="{1C928784-C764-A913-1FD5-F0371463146A}"/>
              </a:ext>
            </a:extLst>
          </p:cNvPr>
          <p:cNvSpPr>
            <a:spLocks noChangeArrowheads="1"/>
          </p:cNvSpPr>
          <p:nvPr/>
        </p:nvSpPr>
        <p:spPr bwMode="auto">
          <a:xfrm>
            <a:off x="5811838" y="5765800"/>
            <a:ext cx="203041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lgn="r" rtl="1">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l" rtl="0">
              <a:spcBef>
                <a:spcPct val="50000"/>
              </a:spcBef>
              <a:buClrTx/>
              <a:buFontTx/>
              <a:buNone/>
            </a:pPr>
            <a:r>
              <a:rPr lang="en-US" altLang="en-US" sz="2400" b="1"/>
              <a:t>[Cu(H</a:t>
            </a:r>
            <a:r>
              <a:rPr lang="en-US" altLang="en-US" sz="2400" b="1" baseline="-25000"/>
              <a:t>2</a:t>
            </a:r>
            <a:r>
              <a:rPr lang="en-US" altLang="en-US" sz="2400" b="1"/>
              <a:t>O)</a:t>
            </a:r>
            <a:r>
              <a:rPr lang="en-US" altLang="en-US" sz="2400" b="1" baseline="-25000"/>
              <a:t>6</a:t>
            </a:r>
            <a:r>
              <a:rPr lang="en-US" altLang="en-US" sz="2400" b="1"/>
              <a:t>]</a:t>
            </a:r>
            <a:r>
              <a:rPr lang="en-US" altLang="en-US" sz="2400" b="1" baseline="30000"/>
              <a:t>2+</a:t>
            </a:r>
          </a:p>
        </p:txBody>
      </p:sp>
      <p:sp>
        <p:nvSpPr>
          <p:cNvPr id="95240" name="Rectangle 9">
            <a:extLst>
              <a:ext uri="{FF2B5EF4-FFF2-40B4-BE49-F238E27FC236}">
                <a16:creationId xmlns:a16="http://schemas.microsoft.com/office/drawing/2014/main" id="{6A4493FB-A67D-721B-6EE6-33197313F083}"/>
              </a:ext>
            </a:extLst>
          </p:cNvPr>
          <p:cNvSpPr>
            <a:spLocks noChangeArrowheads="1"/>
          </p:cNvSpPr>
          <p:nvPr/>
        </p:nvSpPr>
        <p:spPr bwMode="auto">
          <a:xfrm>
            <a:off x="7115175" y="5343525"/>
            <a:ext cx="194468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lgn="r" rtl="1">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cs typeface="Arial" panose="020B0604020202020204" pitchFamily="34" charset="0"/>
              </a:defRPr>
            </a:lvl9pPr>
          </a:lstStyle>
          <a:p>
            <a:pPr algn="l" rtl="0">
              <a:spcBef>
                <a:spcPct val="50000"/>
              </a:spcBef>
              <a:buClrTx/>
              <a:buFontTx/>
              <a:buNone/>
            </a:pPr>
            <a:r>
              <a:rPr lang="en-US" altLang="en-US" sz="2400" b="1"/>
              <a:t>[Zn(H</a:t>
            </a:r>
            <a:r>
              <a:rPr lang="en-US" altLang="en-US" sz="2400" b="1" baseline="-25000"/>
              <a:t>2</a:t>
            </a:r>
            <a:r>
              <a:rPr lang="en-US" altLang="en-US" sz="2400" b="1"/>
              <a:t>O)</a:t>
            </a:r>
            <a:r>
              <a:rPr lang="en-US" altLang="en-US" sz="2400" b="1" baseline="-25000"/>
              <a:t>6</a:t>
            </a:r>
            <a:r>
              <a:rPr lang="en-US" altLang="en-US" sz="2400" b="1"/>
              <a:t>]</a:t>
            </a:r>
            <a:r>
              <a:rPr lang="en-US" altLang="en-US" sz="2400" b="1" baseline="30000"/>
              <a:t>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A5D93-9E12-C198-10DE-52893BE185ED}"/>
              </a:ext>
            </a:extLst>
          </p:cNvPr>
          <p:cNvSpPr>
            <a:spLocks noGrp="1"/>
          </p:cNvSpPr>
          <p:nvPr>
            <p:ph type="sldNum" sz="quarter" idx="10"/>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9579B04B-92D0-4510-8CA1-6F21E99CBD38}" type="slidenum">
              <a:rPr lang="ar-SA" altLang="en-US" smtClean="0"/>
              <a:pPr>
                <a:defRPr/>
              </a:pPr>
              <a:t>88</a:t>
            </a:fld>
            <a:endParaRPr lang="en-US" altLang="en-US"/>
          </a:p>
        </p:txBody>
      </p:sp>
      <p:sp>
        <p:nvSpPr>
          <p:cNvPr id="4" name="Text Box 218">
            <a:extLst>
              <a:ext uri="{FF2B5EF4-FFF2-40B4-BE49-F238E27FC236}">
                <a16:creationId xmlns:a16="http://schemas.microsoft.com/office/drawing/2014/main" id="{EAB7315E-6C18-A696-E86C-27558F59D071}"/>
              </a:ext>
            </a:extLst>
          </p:cNvPr>
          <p:cNvSpPr txBox="1">
            <a:spLocks noChangeArrowheads="1"/>
          </p:cNvSpPr>
          <p:nvPr/>
        </p:nvSpPr>
        <p:spPr bwMode="auto">
          <a:xfrm>
            <a:off x="2043113" y="1666875"/>
            <a:ext cx="7904162" cy="3378200"/>
          </a:xfrm>
          <a:prstGeom prst="rect">
            <a:avLst/>
          </a:prstGeom>
          <a:noFill/>
          <a:ln w="12700">
            <a:solidFill>
              <a:srgbClr val="FF0000"/>
            </a:solidFill>
            <a:miter lim="800000"/>
            <a:headEnd/>
            <a:tailEnd/>
          </a:ln>
          <a:effectLst/>
        </p:spPr>
        <p:txBody>
          <a:bodyPr>
            <a:spAutoFit/>
          </a:bodyPr>
          <a:lstStyle>
            <a:lvl1pPr>
              <a:tabLst>
                <a:tab pos="801688" algn="ctr"/>
                <a:tab pos="2624138" algn="ctr"/>
                <a:tab pos="4578350" algn="ctr"/>
                <a:tab pos="6567488" algn="ctr"/>
              </a:tabLst>
              <a:defRPr sz="2400">
                <a:solidFill>
                  <a:schemeClr val="tx1"/>
                </a:solidFill>
                <a:latin typeface="Times" panose="02020603050405020304" pitchFamily="18" charset="0"/>
              </a:defRPr>
            </a:lvl1pPr>
            <a:lvl2pPr>
              <a:tabLst>
                <a:tab pos="801688" algn="ctr"/>
                <a:tab pos="2624138" algn="ctr"/>
                <a:tab pos="4578350" algn="ctr"/>
                <a:tab pos="6567488" algn="ctr"/>
              </a:tabLst>
              <a:defRPr sz="2400">
                <a:solidFill>
                  <a:schemeClr val="tx1"/>
                </a:solidFill>
                <a:latin typeface="Times" panose="02020603050405020304" pitchFamily="18" charset="0"/>
              </a:defRPr>
            </a:lvl2pPr>
            <a:lvl3pPr>
              <a:tabLst>
                <a:tab pos="801688" algn="ctr"/>
                <a:tab pos="2624138" algn="ctr"/>
                <a:tab pos="4578350" algn="ctr"/>
                <a:tab pos="6567488" algn="ctr"/>
              </a:tabLst>
              <a:defRPr sz="2400">
                <a:solidFill>
                  <a:schemeClr val="tx1"/>
                </a:solidFill>
                <a:latin typeface="Times" panose="02020603050405020304" pitchFamily="18" charset="0"/>
              </a:defRPr>
            </a:lvl3pPr>
            <a:lvl4pPr>
              <a:tabLst>
                <a:tab pos="801688" algn="ctr"/>
                <a:tab pos="2624138" algn="ctr"/>
                <a:tab pos="4578350" algn="ctr"/>
                <a:tab pos="6567488" algn="ctr"/>
              </a:tabLst>
              <a:defRPr sz="2400">
                <a:solidFill>
                  <a:schemeClr val="tx1"/>
                </a:solidFill>
                <a:latin typeface="Times" panose="02020603050405020304" pitchFamily="18" charset="0"/>
              </a:defRPr>
            </a:lvl4pPr>
            <a:lvl5pPr>
              <a:tabLst>
                <a:tab pos="801688" algn="ctr"/>
                <a:tab pos="2624138" algn="ctr"/>
                <a:tab pos="4578350" algn="ctr"/>
                <a:tab pos="6567488" algn="ctr"/>
              </a:tabLst>
              <a:defRPr sz="2400">
                <a:solidFill>
                  <a:schemeClr val="tx1"/>
                </a:solidFill>
                <a:latin typeface="Times" panose="02020603050405020304" pitchFamily="18" charset="0"/>
              </a:defRPr>
            </a:lvl5pPr>
            <a:lvl6pPr eaLnBrk="0" fontAlgn="base" hangingPunct="0">
              <a:spcBef>
                <a:spcPct val="0"/>
              </a:spcBef>
              <a:spcAft>
                <a:spcPct val="0"/>
              </a:spcAft>
              <a:tabLst>
                <a:tab pos="801688" algn="ctr"/>
                <a:tab pos="2624138" algn="ctr"/>
                <a:tab pos="4578350" algn="ctr"/>
                <a:tab pos="6567488" algn="ctr"/>
              </a:tabLst>
              <a:defRPr sz="2400">
                <a:solidFill>
                  <a:schemeClr val="tx1"/>
                </a:solidFill>
                <a:latin typeface="Times" panose="02020603050405020304" pitchFamily="18" charset="0"/>
              </a:defRPr>
            </a:lvl6pPr>
            <a:lvl7pPr eaLnBrk="0" fontAlgn="base" hangingPunct="0">
              <a:spcBef>
                <a:spcPct val="0"/>
              </a:spcBef>
              <a:spcAft>
                <a:spcPct val="0"/>
              </a:spcAft>
              <a:tabLst>
                <a:tab pos="801688" algn="ctr"/>
                <a:tab pos="2624138" algn="ctr"/>
                <a:tab pos="4578350" algn="ctr"/>
                <a:tab pos="6567488" algn="ctr"/>
              </a:tabLst>
              <a:defRPr sz="2400">
                <a:solidFill>
                  <a:schemeClr val="tx1"/>
                </a:solidFill>
                <a:latin typeface="Times" panose="02020603050405020304" pitchFamily="18" charset="0"/>
              </a:defRPr>
            </a:lvl7pPr>
            <a:lvl8pPr eaLnBrk="0" fontAlgn="base" hangingPunct="0">
              <a:spcBef>
                <a:spcPct val="0"/>
              </a:spcBef>
              <a:spcAft>
                <a:spcPct val="0"/>
              </a:spcAft>
              <a:tabLst>
                <a:tab pos="801688" algn="ctr"/>
                <a:tab pos="2624138" algn="ctr"/>
                <a:tab pos="4578350" algn="ctr"/>
                <a:tab pos="6567488" algn="ctr"/>
              </a:tabLst>
              <a:defRPr sz="2400">
                <a:solidFill>
                  <a:schemeClr val="tx1"/>
                </a:solidFill>
                <a:latin typeface="Times" panose="02020603050405020304" pitchFamily="18" charset="0"/>
              </a:defRPr>
            </a:lvl8pPr>
            <a:lvl9pPr eaLnBrk="0" fontAlgn="base" hangingPunct="0">
              <a:spcBef>
                <a:spcPct val="0"/>
              </a:spcBef>
              <a:spcAft>
                <a:spcPct val="0"/>
              </a:spcAft>
              <a:tabLst>
                <a:tab pos="801688" algn="ctr"/>
                <a:tab pos="2624138" algn="ctr"/>
                <a:tab pos="4578350" algn="ctr"/>
                <a:tab pos="6567488" algn="ctr"/>
              </a:tabLst>
              <a:defRPr sz="2400">
                <a:solidFill>
                  <a:schemeClr val="tx1"/>
                </a:solidFill>
                <a:latin typeface="Times" panose="02020603050405020304" pitchFamily="18" charset="0"/>
              </a:defRPr>
            </a:lvl9pPr>
          </a:lstStyle>
          <a:p>
            <a:pPr>
              <a:lnSpc>
                <a:spcPct val="30000"/>
              </a:lnSpc>
              <a:spcBef>
                <a:spcPct val="50000"/>
              </a:spcBef>
              <a:defRPr/>
            </a:pPr>
            <a:endParaRPr lang="en-US" altLang="en-US" sz="900" b="1" kern="0" dirty="0">
              <a:solidFill>
                <a:srgbClr val="6E0043"/>
              </a:solidFill>
              <a:effectLst>
                <a:outerShdw blurRad="38100" dist="38100" dir="2700000" algn="tl">
                  <a:srgbClr val="C0C0C0"/>
                </a:outerShdw>
              </a:effectLst>
            </a:endParaRPr>
          </a:p>
          <a:p>
            <a:pPr>
              <a:lnSpc>
                <a:spcPct val="30000"/>
              </a:lnSpc>
              <a:spcBef>
                <a:spcPct val="50000"/>
              </a:spcBef>
              <a:defRPr/>
            </a:pPr>
            <a:r>
              <a:rPr lang="en-US" altLang="en-US" sz="2000" b="1" kern="0" dirty="0">
                <a:solidFill>
                  <a:srgbClr val="6E0043"/>
                </a:solidFill>
                <a:effectLst>
                  <a:outerShdw blurRad="38100" dist="38100" dir="2700000" algn="tl">
                    <a:srgbClr val="C0C0C0"/>
                  </a:outerShdw>
                </a:effectLst>
              </a:rPr>
              <a:t>Complex Ion	Wavelength of 	Color of Light 	Color of Complex</a:t>
            </a:r>
          </a:p>
          <a:p>
            <a:pPr>
              <a:lnSpc>
                <a:spcPct val="30000"/>
              </a:lnSpc>
              <a:spcBef>
                <a:spcPct val="50000"/>
              </a:spcBef>
              <a:defRPr/>
            </a:pPr>
            <a:r>
              <a:rPr lang="en-US" altLang="en-US" sz="2000" b="1" kern="0" dirty="0">
                <a:solidFill>
                  <a:srgbClr val="6E0043"/>
                </a:solidFill>
                <a:effectLst>
                  <a:outerShdw blurRad="38100" dist="38100" dir="2700000" algn="tl">
                    <a:srgbClr val="C0C0C0"/>
                  </a:outerShdw>
                </a:effectLst>
              </a:rPr>
              <a:t>		 light absorbed 	 Absorbed</a:t>
            </a:r>
            <a:endParaRPr lang="en-US" altLang="en-US" kern="0" dirty="0">
              <a:solidFill>
                <a:srgbClr val="6E0043"/>
              </a:solidFill>
            </a:endParaRPr>
          </a:p>
          <a:p>
            <a:pPr>
              <a:spcBef>
                <a:spcPct val="50000"/>
              </a:spcBef>
              <a:defRPr/>
            </a:pPr>
            <a:r>
              <a:rPr lang="en-US" altLang="en-US" sz="2000" kern="0" dirty="0">
                <a:solidFill>
                  <a:srgbClr val="6E0043"/>
                </a:solidFill>
                <a:effectLst>
                  <a:outerShdw blurRad="38100" dist="38100" dir="2700000" algn="tl">
                    <a:srgbClr val="C0C0C0"/>
                  </a:outerShdw>
                </a:effectLst>
              </a:rPr>
              <a:t>	[CoF</a:t>
            </a:r>
            <a:r>
              <a:rPr lang="en-US" altLang="en-US" sz="2000" kern="0" baseline="-25000" dirty="0">
                <a:solidFill>
                  <a:srgbClr val="6E0043"/>
                </a:solidFill>
                <a:effectLst>
                  <a:outerShdw blurRad="38100" dist="38100" dir="2700000" algn="tl">
                    <a:srgbClr val="C0C0C0"/>
                  </a:outerShdw>
                </a:effectLst>
              </a:rPr>
              <a:t>6</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700 (nm)	Red	Green</a:t>
            </a:r>
          </a:p>
          <a:p>
            <a:pPr>
              <a:spcBef>
                <a:spcPct val="50000"/>
              </a:spcBef>
              <a:defRPr/>
            </a:pPr>
            <a:r>
              <a:rPr lang="en-US" altLang="en-US" sz="2000" kern="0" dirty="0">
                <a:solidFill>
                  <a:srgbClr val="6E0043"/>
                </a:solidFill>
                <a:effectLst>
                  <a:outerShdw blurRad="38100" dist="38100" dir="2700000" algn="tl">
                    <a:srgbClr val="C0C0C0"/>
                  </a:outerShdw>
                </a:effectLst>
              </a:rPr>
              <a:t>	[Co(C</a:t>
            </a:r>
            <a:r>
              <a:rPr lang="en-US" altLang="en-US" sz="2000" kern="0" baseline="-25000" dirty="0">
                <a:solidFill>
                  <a:srgbClr val="6E0043"/>
                </a:solidFill>
                <a:effectLst>
                  <a:outerShdw blurRad="38100" dist="38100" dir="2700000" algn="tl">
                    <a:srgbClr val="C0C0C0"/>
                  </a:outerShdw>
                </a:effectLst>
              </a:rPr>
              <a:t>2</a:t>
            </a:r>
            <a:r>
              <a:rPr lang="en-US" altLang="en-US" sz="2000" kern="0" dirty="0">
                <a:solidFill>
                  <a:srgbClr val="6E0043"/>
                </a:solidFill>
                <a:effectLst>
                  <a:outerShdw blurRad="38100" dist="38100" dir="2700000" algn="tl">
                    <a:srgbClr val="C0C0C0"/>
                  </a:outerShdw>
                </a:effectLst>
              </a:rPr>
              <a:t>O</a:t>
            </a:r>
            <a:r>
              <a:rPr lang="en-US" altLang="en-US" sz="2000" kern="0" baseline="-25000" dirty="0">
                <a:solidFill>
                  <a:srgbClr val="6E0043"/>
                </a:solidFill>
                <a:effectLst>
                  <a:outerShdw blurRad="38100" dist="38100" dir="2700000" algn="tl">
                    <a:srgbClr val="C0C0C0"/>
                  </a:outerShdw>
                </a:effectLst>
              </a:rPr>
              <a:t>4</a:t>
            </a:r>
            <a:r>
              <a:rPr lang="en-US" altLang="en-US" sz="2000" kern="0" dirty="0">
                <a:solidFill>
                  <a:srgbClr val="6E0043"/>
                </a:solidFill>
                <a:effectLst>
                  <a:outerShdw blurRad="38100" dist="38100" dir="2700000" algn="tl">
                    <a:srgbClr val="C0C0C0"/>
                  </a:outerShdw>
                </a:effectLst>
              </a:rPr>
              <a:t>)</a:t>
            </a:r>
            <a:r>
              <a:rPr lang="en-US" altLang="en-US" sz="2000" kern="0" baseline="-25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600, 420	Yellow, violet	Dark green</a:t>
            </a:r>
          </a:p>
          <a:p>
            <a:pPr>
              <a:spcBef>
                <a:spcPct val="50000"/>
              </a:spcBef>
              <a:defRPr/>
            </a:pPr>
            <a:r>
              <a:rPr lang="en-US" altLang="en-US" sz="2000" kern="0" dirty="0">
                <a:solidFill>
                  <a:srgbClr val="6E0043"/>
                </a:solidFill>
                <a:effectLst>
                  <a:outerShdw blurRad="38100" dist="38100" dir="2700000" algn="tl">
                    <a:srgbClr val="C0C0C0"/>
                  </a:outerShdw>
                </a:effectLst>
              </a:rPr>
              <a:t>	[Co(H</a:t>
            </a:r>
            <a:r>
              <a:rPr lang="en-US" altLang="en-US" sz="2000" kern="0" baseline="-25000" dirty="0">
                <a:solidFill>
                  <a:srgbClr val="6E0043"/>
                </a:solidFill>
                <a:effectLst>
                  <a:outerShdw blurRad="38100" dist="38100" dir="2700000" algn="tl">
                    <a:srgbClr val="C0C0C0"/>
                  </a:outerShdw>
                </a:effectLst>
              </a:rPr>
              <a:t>2</a:t>
            </a:r>
            <a:r>
              <a:rPr lang="en-US" altLang="en-US" sz="2000" kern="0" dirty="0">
                <a:solidFill>
                  <a:srgbClr val="6E0043"/>
                </a:solidFill>
                <a:effectLst>
                  <a:outerShdw blurRad="38100" dist="38100" dir="2700000" algn="tl">
                    <a:srgbClr val="C0C0C0"/>
                  </a:outerShdw>
                </a:effectLst>
              </a:rPr>
              <a:t>O)</a:t>
            </a:r>
            <a:r>
              <a:rPr lang="en-US" altLang="en-US" sz="2000" kern="0" baseline="-25000" dirty="0">
                <a:solidFill>
                  <a:srgbClr val="6E0043"/>
                </a:solidFill>
                <a:effectLst>
                  <a:outerShdw blurRad="38100" dist="38100" dir="2700000" algn="tl">
                    <a:srgbClr val="C0C0C0"/>
                  </a:outerShdw>
                </a:effectLst>
              </a:rPr>
              <a:t>6</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600, 400	Yellow, violet	Blue-green</a:t>
            </a:r>
          </a:p>
          <a:p>
            <a:pPr>
              <a:spcBef>
                <a:spcPct val="50000"/>
              </a:spcBef>
              <a:defRPr/>
            </a:pPr>
            <a:r>
              <a:rPr lang="en-US" altLang="en-US" sz="2000" kern="0" dirty="0">
                <a:solidFill>
                  <a:srgbClr val="6E0043"/>
                </a:solidFill>
                <a:effectLst>
                  <a:outerShdw blurRad="38100" dist="38100" dir="2700000" algn="tl">
                    <a:srgbClr val="C0C0C0"/>
                  </a:outerShdw>
                </a:effectLst>
              </a:rPr>
              <a:t>	[Co(NH</a:t>
            </a:r>
            <a:r>
              <a:rPr lang="en-US" altLang="en-US" sz="2000" kern="0" baseline="-25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a:t>
            </a:r>
            <a:r>
              <a:rPr lang="en-US" altLang="en-US" sz="2000" kern="0" baseline="-25000" dirty="0">
                <a:solidFill>
                  <a:srgbClr val="6E0043"/>
                </a:solidFill>
                <a:effectLst>
                  <a:outerShdw blurRad="38100" dist="38100" dir="2700000" algn="tl">
                    <a:srgbClr val="C0C0C0"/>
                  </a:outerShdw>
                </a:effectLst>
              </a:rPr>
              <a:t>6</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475, 340	Blue, violet	Yellow-orange</a:t>
            </a:r>
          </a:p>
          <a:p>
            <a:pPr>
              <a:spcBef>
                <a:spcPct val="50000"/>
              </a:spcBef>
              <a:defRPr/>
            </a:pPr>
            <a:r>
              <a:rPr lang="en-US" altLang="en-US" sz="2000" kern="0" dirty="0">
                <a:solidFill>
                  <a:srgbClr val="6E0043"/>
                </a:solidFill>
                <a:effectLst>
                  <a:outerShdw blurRad="38100" dist="38100" dir="2700000" algn="tl">
                    <a:srgbClr val="C0C0C0"/>
                  </a:outerShdw>
                </a:effectLst>
              </a:rPr>
              <a:t>	[Co(</a:t>
            </a:r>
            <a:r>
              <a:rPr lang="en-US" altLang="en-US" sz="2000" kern="0" dirty="0" err="1">
                <a:solidFill>
                  <a:srgbClr val="6E0043"/>
                </a:solidFill>
                <a:effectLst>
                  <a:outerShdw blurRad="38100" dist="38100" dir="2700000" algn="tl">
                    <a:srgbClr val="C0C0C0"/>
                  </a:outerShdw>
                </a:effectLst>
              </a:rPr>
              <a:t>en</a:t>
            </a:r>
            <a:r>
              <a:rPr lang="en-US" altLang="en-US" sz="2000" kern="0" dirty="0">
                <a:solidFill>
                  <a:srgbClr val="6E0043"/>
                </a:solidFill>
                <a:effectLst>
                  <a:outerShdw blurRad="38100" dist="38100" dir="2700000" algn="tl">
                    <a:srgbClr val="C0C0C0"/>
                  </a:outerShdw>
                </a:effectLst>
              </a:rPr>
              <a:t>)</a:t>
            </a:r>
            <a:r>
              <a:rPr lang="en-US" altLang="en-US" sz="2000" kern="0" baseline="-25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470, 340	 Blue, ultraviolet	Yellow-orange</a:t>
            </a:r>
          </a:p>
          <a:p>
            <a:pPr>
              <a:spcBef>
                <a:spcPct val="50000"/>
              </a:spcBef>
              <a:defRPr/>
            </a:pPr>
            <a:r>
              <a:rPr lang="en-US" altLang="en-US" sz="2000" kern="0" dirty="0">
                <a:solidFill>
                  <a:srgbClr val="6E0043"/>
                </a:solidFill>
                <a:effectLst>
                  <a:outerShdw blurRad="38100" dist="38100" dir="2700000" algn="tl">
                    <a:srgbClr val="C0C0C0"/>
                  </a:outerShdw>
                </a:effectLst>
              </a:rPr>
              <a:t>	[Co(CN)</a:t>
            </a:r>
            <a:r>
              <a:rPr lang="en-US" altLang="en-US" sz="2000" kern="0" baseline="-25000" dirty="0">
                <a:solidFill>
                  <a:srgbClr val="6E0043"/>
                </a:solidFill>
                <a:effectLst>
                  <a:outerShdw blurRad="38100" dist="38100" dir="2700000" algn="tl">
                    <a:srgbClr val="C0C0C0"/>
                  </a:outerShdw>
                </a:effectLst>
              </a:rPr>
              <a:t>6</a:t>
            </a:r>
            <a:r>
              <a:rPr lang="en-US" altLang="en-US" sz="2000" kern="0" dirty="0">
                <a:solidFill>
                  <a:srgbClr val="6E0043"/>
                </a:solidFill>
                <a:effectLst>
                  <a:outerShdw blurRad="38100" dist="38100" dir="2700000" algn="tl">
                    <a:srgbClr val="C0C0C0"/>
                  </a:outerShdw>
                </a:effectLst>
              </a:rPr>
              <a:t>] </a:t>
            </a:r>
            <a:r>
              <a:rPr lang="en-US" altLang="en-US" sz="2000" kern="0" baseline="30000" dirty="0">
                <a:solidFill>
                  <a:srgbClr val="6E0043"/>
                </a:solidFill>
                <a:effectLst>
                  <a:outerShdw blurRad="38100" dist="38100" dir="2700000" algn="tl">
                    <a:srgbClr val="C0C0C0"/>
                  </a:outerShdw>
                </a:effectLst>
              </a:rPr>
              <a:t>3+</a:t>
            </a:r>
            <a:r>
              <a:rPr lang="en-US" altLang="en-US" sz="2000" kern="0" dirty="0">
                <a:solidFill>
                  <a:srgbClr val="6E0043"/>
                </a:solidFill>
                <a:effectLst>
                  <a:outerShdw blurRad="38100" dist="38100" dir="2700000" algn="tl">
                    <a:srgbClr val="C0C0C0"/>
                  </a:outerShdw>
                </a:effectLst>
              </a:rPr>
              <a:t>	310	 Ultraviolet	Pale Yellow</a:t>
            </a:r>
            <a:endParaRPr lang="en-US" altLang="en-US" sz="2000" kern="0" dirty="0">
              <a:solidFill>
                <a:srgbClr val="6E0043"/>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646" y="307859"/>
            <a:ext cx="4677192" cy="5998393"/>
          </a:xfrm>
          <a:prstGeom prst="rect">
            <a:avLst/>
          </a:prstGeom>
        </p:spPr>
      </p:pic>
      <p:pic>
        <p:nvPicPr>
          <p:cNvPr id="3" name="Picture 2"/>
          <p:cNvPicPr>
            <a:picLocks noChangeAspect="1"/>
          </p:cNvPicPr>
          <p:nvPr/>
        </p:nvPicPr>
        <p:blipFill>
          <a:blip r:embed="rId3"/>
          <a:stretch>
            <a:fillRect/>
          </a:stretch>
        </p:blipFill>
        <p:spPr>
          <a:xfrm>
            <a:off x="6637489" y="185196"/>
            <a:ext cx="4277438" cy="6121056"/>
          </a:xfrm>
          <a:prstGeom prst="rect">
            <a:avLst/>
          </a:prstGeom>
        </p:spPr>
      </p:pic>
    </p:spTree>
    <p:extLst>
      <p:ext uri="{BB962C8B-B14F-4D97-AF65-F5344CB8AC3E}">
        <p14:creationId xmlns:p14="http://schemas.microsoft.com/office/powerpoint/2010/main" val="340090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637F00-2B14-418E-B299-AE7E48E7C53F}"/>
              </a:ext>
            </a:extLst>
          </p:cNvPr>
          <p:cNvPicPr>
            <a:picLocks noChangeAspect="1"/>
          </p:cNvPicPr>
          <p:nvPr/>
        </p:nvPicPr>
        <p:blipFill>
          <a:blip r:embed="rId2"/>
          <a:stretch>
            <a:fillRect/>
          </a:stretch>
        </p:blipFill>
        <p:spPr>
          <a:xfrm>
            <a:off x="526546" y="-85608"/>
            <a:ext cx="4636468" cy="5711229"/>
          </a:xfrm>
          <a:prstGeom prst="rect">
            <a:avLst/>
          </a:prstGeom>
        </p:spPr>
      </p:pic>
      <p:pic>
        <p:nvPicPr>
          <p:cNvPr id="3" name="Picture 2">
            <a:extLst>
              <a:ext uri="{FF2B5EF4-FFF2-40B4-BE49-F238E27FC236}">
                <a16:creationId xmlns:a16="http://schemas.microsoft.com/office/drawing/2014/main" id="{618703CB-EB44-4A97-9BFE-EC6F5E220F72}"/>
              </a:ext>
            </a:extLst>
          </p:cNvPr>
          <p:cNvPicPr>
            <a:picLocks noChangeAspect="1"/>
          </p:cNvPicPr>
          <p:nvPr/>
        </p:nvPicPr>
        <p:blipFill>
          <a:blip r:embed="rId3"/>
          <a:stretch>
            <a:fillRect/>
          </a:stretch>
        </p:blipFill>
        <p:spPr>
          <a:xfrm>
            <a:off x="5490929" y="198747"/>
            <a:ext cx="5883314" cy="4592213"/>
          </a:xfrm>
          <a:prstGeom prst="rect">
            <a:avLst/>
          </a:prstGeom>
        </p:spPr>
      </p:pic>
      <p:pic>
        <p:nvPicPr>
          <p:cNvPr id="4" name="Picture 3">
            <a:extLst>
              <a:ext uri="{FF2B5EF4-FFF2-40B4-BE49-F238E27FC236}">
                <a16:creationId xmlns:a16="http://schemas.microsoft.com/office/drawing/2014/main" id="{146AF962-9BBD-4C16-B005-9088DF4C618E}"/>
              </a:ext>
            </a:extLst>
          </p:cNvPr>
          <p:cNvPicPr>
            <a:picLocks noChangeAspect="1"/>
          </p:cNvPicPr>
          <p:nvPr/>
        </p:nvPicPr>
        <p:blipFill>
          <a:blip r:embed="rId4"/>
          <a:stretch>
            <a:fillRect/>
          </a:stretch>
        </p:blipFill>
        <p:spPr>
          <a:xfrm>
            <a:off x="5490929" y="5118410"/>
            <a:ext cx="6712171" cy="1452634"/>
          </a:xfrm>
          <a:prstGeom prst="rect">
            <a:avLst/>
          </a:prstGeom>
        </p:spPr>
      </p:pic>
    </p:spTree>
    <p:extLst>
      <p:ext uri="{BB962C8B-B14F-4D97-AF65-F5344CB8AC3E}">
        <p14:creationId xmlns:p14="http://schemas.microsoft.com/office/powerpoint/2010/main" val="39089822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867" y="457251"/>
            <a:ext cx="11563108" cy="3662541"/>
          </a:xfrm>
          <a:prstGeom prst="rect">
            <a:avLst/>
          </a:prstGeom>
        </p:spPr>
        <p:txBody>
          <a:bodyPr wrap="square">
            <a:spAutoFit/>
          </a:bodyPr>
          <a:lstStyle/>
          <a:p>
            <a:pPr algn="just" rtl="1">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رادیکالهای معدنی غالباً دارای انتقالهای الکترونی با انرژی کم هستند که می توانند در ناحیه مرئی اتفاق بیفتند. دو نمونه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(قهوه ای) 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ClO2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(زرد) هستند. یک رنگدانه معدنی مبتنی بر یک رادیکال معدنی به دلیل واکنش پذیری زیاد به طور معمول با ترکیبات گروه اصلی حاوی الکترون های غیر منفرد همراه است ، که این گونه ها معمولادر قفس زئولیت به دام می افتد. بنابراین ، اولترامارین رنگدانه سلطنتی و آبی ، یک آنالوگ مصنوعی از لاجوردهای سنگی نیمه قیمتی که به طور طبیعی در آن وجود دارد ، فرمول ایده آل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8</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[SiAlO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a-IR" sz="2800" b="0" i="0" u="none" strike="noStrike" kern="1200" cap="none" spc="0" normalizeH="0" baseline="-25000" noProof="0" dirty="0">
                <a:ln>
                  <a:noFill/>
                </a:ln>
                <a:solidFill>
                  <a:prstClr val="black"/>
                </a:solidFill>
                <a:effectLst/>
                <a:uLnTx/>
                <a:uFillTx/>
                <a:latin typeface="Calibri" panose="020F0502020204030204"/>
                <a:ea typeface="+mn-ea"/>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دارد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حاوی آنیون رادیکال پلی سولفید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که یک قفس سودالیت را که توسط چارچوب آلومینوسیلیات تشکیل شده است را اشغال می کند (شکل 24.65)</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472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21" y="725674"/>
            <a:ext cx="11592611" cy="4401205"/>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تحولات کنونی در شیمی رنگدانه معدنی بر یافتن جایگزینی برای برخی از مواد زرد و قرمز که حاوی فلزات سنگین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Cd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متمرکز شده است. اگرچه این مواد به خودی خود سمی نیستند ، زیرا ترکیبات بسیار پایدار هستند و جذب فلز به محیط زیست دشوار است ، سنتز و دفع آنها می تواند مشکل ساز باشد. ترکیباتی که برای جایگزین کردن کالکوژنیدهای کادمیوم و رنگدانه های مبتنی بر سرب مورد بررسی قرار گرفته اند ، سولفیدهای لانتانوئید ،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Ce2S3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(قرمز) ، و اکسید نیتریدهای فلزات اولیه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Ca0.5La0.5Ta (O1.5N1.5)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(نارنجی) هستند. در هر دو مورد ، جایگزینی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توسط یون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اثر باریک بودن باند گپ در این مواد جامد وآوردن انرژی تحریک الکترون به ناحیه مرئی را دارد (در مقایسه با مواد جامد بی رنگ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CeO2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Ca2Ta2O7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که دارای شکاف باند بزرگی هستند و فقط در ناحیه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UV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جذب می شوند). با این حال ، هیچ یک از این مواد پایداری رنگدانه های بر پایه کادمیوم و سرب را ندارند.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3319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140" y="200590"/>
            <a:ext cx="11496909"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White and black pigments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برخی از مهمترین ترکیبات مورد استفاده برای تغییر خصوصیات بصری پلیمرها و رنگها دارای طیف جذب ناحیه  مرئی هستند که منجر به ظاهر شدن آنها به صورت سفید (در حالت ایده آل  بدون هیچ جذب در ناحیه مرئی) یا سیاه  می شود(جذب کامل بین380 و 800 نانومتر).</a:t>
            </a: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solidFill>
                <a:effectLst/>
                <a:uLnTx/>
                <a:uFillTx/>
                <a:latin typeface="Calibri" panose="020F0502020204030204"/>
                <a:ea typeface="+mn-ea"/>
                <a:cs typeface="+mn-cs"/>
              </a:rPr>
              <a:t>White pigments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دی اکسید تیتانیوم تقریباً به صورت جهانی به عنوان یک رنگدانه سفید مورد استفاده قرار می گیرد.</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133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444" y="173449"/>
            <a:ext cx="11701111" cy="600164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مواد معدنی سفید همچنین می توانند به عنوان رنگدانه ها دسته بندی شوند و مقادیر زیادی از این ترکیبات برای کاربردهایی مانند تولید پلاستیک سفید و رنگ ها سنتز می شوند. ترکیبات تجاری مهم این کلاس که از لحاظ تاریخی بسیار مورد استفاده قرار گرفته اند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TiO2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ZnO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کربنات سرب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لیتوپون (ترکیبی از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ZnOand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BaSO4)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هستند. توجه داشته باشید که همه فلزات موجود در این مواد دارای آرایش</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کامل هستند و ممکن است رنگ را از طرق غیر از  انتقال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انجام دهند. دی اکسید تیتانیوم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TiO2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به فرم های روتیل یا آناتاز آن (شکل 24.66) ، از سنگ معدن تیتانیوم ، اغلب ایلمنیت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FeTiO3 ،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توسط فرآیندهای سولفات (که شامل انحلال در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H2SO4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غلیظ است و متعاقب آن انجام فرایند هیدرولیز)یا فرآیند های کلرید (که براساس واکنش مخلوط اکسیدهای تیتانیوم  با کلر برای تولید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TiCl4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وسپس احتراق آن با اکسیژن در بیش از 1000 درجه سانتیگراد) تولید می شود. این مسیرها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TiO2</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باکیفیت بسیار بالایی که عاری از ناخالصی ها بوده (که برای یک رنگدانه سفید روشن ضروری است) و از نظر اندازه ذرات کنترل شده است را تولید می کنند . کیفیت مطلوب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TiO2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یک رنگدانه سفید از قدرت پراکندگی بسیار عالی نور ناشی می شود ، که به نوبه خود نتیجه ای از ضریب شکست بالا (شماره 2.70) است و  توانایی تولید مواد بسیار خالص با اندازه ذرات مورد نظر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و مقاومت بالا در برابر نور و مقاومت در برابر آب و هوا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را بوجود می آورد. استفاده از دی اکسید تیتانیوم ، که امروزه در بازار رنگدانه های سفید یکه تاز است ، شامل رنگ ها ، روکش ها و جوهر چاپ (در جایی که اغلب در ترکیب با رنگدانه های رنگی برای افزایش روشنایی و قدرت پوشانندگی  آنها استفاده می شود) ، پلاستیک ، الیاف ، کاغذ ، سیمان های سفید و ... است( حتی مواد غذایی که در آن می توان به شکر ، شیرینی و آرد یخ زده برای بهبود درخشندگی آنها اضافه کرد)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7192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156" y="100361"/>
            <a:ext cx="11775688"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595D1"/>
                </a:solidFill>
                <a:effectLst/>
                <a:uLnTx/>
                <a:uFillTx/>
                <a:latin typeface="QuaySansITCStd-Medium"/>
                <a:ea typeface="+mn-ea"/>
                <a:cs typeface="+mn-cs"/>
              </a:rPr>
              <a:t>Black, absorbing, and specialist pigments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در مواد معدنی که به عنوان رنگدانه مورد استفاده قرار می گیرند ، می توان اثر خاص ، جذب نور و اثرات تداخل ایجاد کرد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مهمترین رنگدانه سیاه رنگ کربن سیاه است که که در صنعت دوده نامیده می شود. کربن سیاه با احتراق جزئی هیدروکربن ها یا تجزیه در اثر حرارت (گرمایشی در غیاب هوا) بدست می آید. این ماده از جذب بسیار خوبی درست در ناحیه مرئی طیف برخوردار است و </a:t>
            </a:r>
            <a:r>
              <a:rPr kumimoji="0" lang="fa-IR" sz="28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دارای کاربردهایی شامل چاپ جوهر ، رنگ ، پلاستیک و لاستیک</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است. کرومیت مس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CuCr2O4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 ساختار اسپینل</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(شکل 24.18) ، کمتر به عنوان رنگدانه سیاه مورد استفاده قرار می گیرد. این رنگدانه های سیاه همچنین نور را در خارج از منطقه مرئی ، از جمله مادون قرمز جذب می کنند ، به این معنی که آنها به راحتی در معرض نور خورشید گرم می شوند. بدلیل اینکه این گرمایش می تواند اشکالاتی در کاربرد آنها در برخی از موارد داشته باشد، علاقه مندی به تولید مواد جدیدی  وجود دارد که در ناحیه  مرئی نور را جذب کنند اما طول موج مادون قرمز را منعکس کنند نظیر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Bi2Mn4O10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که ترکیبی است که این خصوصیات را نشان می دهد.</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8271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1979797" cy="3108543"/>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نمونه هایی از رنگدانه های معدنی خاص تر، رنگدانه های مغناطیسی مبتنی بر ترکیبات فرومغناطیسی رنگی مانند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Fe3O4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رنگدانه های ضد خوردگی مانند فسفات روی هستند. ترسیب رنگدانه های معدنی به عنوان لایه های نازک روی سطوح می تواند اثرات نوری اضافی فراتر از جذب نور ایجاد کند. بنابراین ترسیب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TiO2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 3O4 ،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به عنوان لایه های نازک چند صد نانومتر ضخامت ، بر روی پوسته های میکا باعث ایجاد  رنگدانه های درخشان یا رنگدانه های مرواریدی که در آنجا اثر تداخل بین نور پراکنده از سطوح و لایه های مختلف ایجاد می شود و رنگ های درخشان وبا تلولو زیاد ایجاد می شود.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122744" y="2765505"/>
            <a:ext cx="3041526" cy="3010262"/>
          </a:xfrm>
          <a:prstGeom prst="rect">
            <a:avLst/>
          </a:prstGeom>
        </p:spPr>
      </p:pic>
      <p:pic>
        <p:nvPicPr>
          <p:cNvPr id="4" name="Picture 3"/>
          <p:cNvPicPr>
            <a:picLocks noChangeAspect="1"/>
          </p:cNvPicPr>
          <p:nvPr/>
        </p:nvPicPr>
        <p:blipFill>
          <a:blip r:embed="rId3"/>
          <a:stretch>
            <a:fillRect/>
          </a:stretch>
        </p:blipFill>
        <p:spPr>
          <a:xfrm>
            <a:off x="5434935" y="2669210"/>
            <a:ext cx="1828800" cy="2810518"/>
          </a:xfrm>
          <a:prstGeom prst="rect">
            <a:avLst/>
          </a:prstGeom>
        </p:spPr>
      </p:pic>
      <p:sp>
        <p:nvSpPr>
          <p:cNvPr id="6" name="Rectangle 5"/>
          <p:cNvSpPr/>
          <p:nvPr/>
        </p:nvSpPr>
        <p:spPr>
          <a:xfrm>
            <a:off x="85751" y="5775767"/>
            <a:ext cx="1180829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1272D"/>
                </a:solidFill>
                <a:effectLst/>
                <a:uLnTx/>
                <a:uFillTx/>
                <a:latin typeface="QuaySansITCStd-Black"/>
                <a:ea typeface="+mn-ea"/>
                <a:cs typeface="+mn-cs"/>
              </a:rPr>
              <a:t>Figure 24.66 </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TiO</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2 </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exists as several polymorphs that can be described in terms of linked </a:t>
            </a:r>
            <a:r>
              <a:rPr kumimoji="0" lang="en-US" sz="1800" b="0" i="0" u="none" strike="noStrike" kern="1200" cap="none" spc="0" normalizeH="0" baseline="0" noProof="0" dirty="0" err="1">
                <a:ln>
                  <a:noFill/>
                </a:ln>
                <a:solidFill>
                  <a:srgbClr val="231F20"/>
                </a:solidFill>
                <a:effectLst/>
                <a:uLnTx/>
                <a:uFillTx/>
                <a:latin typeface="QuaySansITCStd-Book"/>
                <a:ea typeface="+mn-ea"/>
                <a:cs typeface="+mn-cs"/>
              </a:rPr>
              <a:t>TiO</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 </a:t>
            </a:r>
            <a:r>
              <a:rPr kumimoji="0" lang="en-US" sz="800" b="0" i="0" u="none" strike="noStrike" kern="1200" cap="none" spc="0" normalizeH="0" baseline="0" noProof="0" dirty="0">
                <a:ln>
                  <a:noFill/>
                </a:ln>
                <a:solidFill>
                  <a:srgbClr val="231F20"/>
                </a:solidFill>
                <a:effectLst/>
                <a:uLnTx/>
                <a:uFillTx/>
                <a:latin typeface="QuaySansITCStd-Book"/>
                <a:ea typeface="+mn-ea"/>
                <a:cs typeface="+mn-cs"/>
              </a:rPr>
              <a:t>6 </a:t>
            </a:r>
            <a:r>
              <a:rPr kumimoji="0" lang="en-US" sz="1800" b="0" i="0" u="none" strike="noStrike" kern="1200" cap="none" spc="0" normalizeH="0" baseline="0" noProof="0" dirty="0" err="1">
                <a:ln>
                  <a:noFill/>
                </a:ln>
                <a:solidFill>
                  <a:srgbClr val="231F20"/>
                </a:solidFill>
                <a:effectLst/>
                <a:uLnTx/>
                <a:uFillTx/>
                <a:latin typeface="QuaySansITCStd-Book"/>
                <a:ea typeface="+mn-ea"/>
                <a:cs typeface="+mn-cs"/>
              </a:rPr>
              <a:t>octahedra</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 including the (a) rutile and (b) </a:t>
            </a:r>
            <a:r>
              <a:rPr kumimoji="0" lang="en-US" sz="1800" b="0" i="0" u="none" strike="noStrike" kern="1200" cap="none" spc="0" normalizeH="0" baseline="0" noProof="0" dirty="0" err="1">
                <a:ln>
                  <a:noFill/>
                </a:ln>
                <a:solidFill>
                  <a:srgbClr val="231F20"/>
                </a:solidFill>
                <a:effectLst/>
                <a:uLnTx/>
                <a:uFillTx/>
                <a:latin typeface="QuaySansITCStd-Book"/>
                <a:ea typeface="+mn-ea"/>
                <a:cs typeface="+mn-cs"/>
              </a:rPr>
              <a:t>anatase</a:t>
            </a:r>
            <a:r>
              <a:rPr kumimoji="0" lang="en-US" sz="1800" b="0" i="0" u="none" strike="noStrike" kern="1200" cap="none" spc="0" normalizeH="0" baseline="0" noProof="0" dirty="0">
                <a:ln>
                  <a:noFill/>
                </a:ln>
                <a:solidFill>
                  <a:srgbClr val="231F20"/>
                </a:solidFill>
                <a:effectLst/>
                <a:uLnTx/>
                <a:uFillTx/>
                <a:latin typeface="QuaySansITCStd-Book"/>
                <a:ea typeface="+mn-ea"/>
                <a:cs typeface="+mn-cs"/>
              </a:rPr>
              <a:t> forms.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1481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823" y="379142"/>
            <a:ext cx="11566354"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595D1"/>
                </a:solidFill>
                <a:effectLst/>
                <a:uLnTx/>
                <a:uFillTx/>
                <a:latin typeface="QuaySansITCStd-Black"/>
                <a:ea typeface="+mn-ea"/>
                <a:cs typeface="+mn-cs"/>
              </a:rPr>
              <a:t>Molecular materials and </a:t>
            </a:r>
            <a:r>
              <a:rPr kumimoji="0" lang="en-US" sz="3200" b="1" i="0" u="none" strike="noStrike" kern="1200" cap="none" spc="0" normalizeH="0" baseline="0" noProof="0" dirty="0" err="1">
                <a:ln>
                  <a:noFill/>
                </a:ln>
                <a:solidFill>
                  <a:schemeClr val="accent6"/>
                </a:solidFill>
                <a:effectLst/>
                <a:uLnTx/>
                <a:uFillTx/>
                <a:latin typeface="QuaySansITCStd-Black"/>
                <a:ea typeface="+mn-ea"/>
                <a:cs typeface="+mn-cs"/>
              </a:rPr>
              <a:t>fullerides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اکثرترکیباتی که تاکنون در این فصل مورد بحث قرار گرفته اند مواد با ساختارهای گسترده بوده اند که در آنها برهمکنش های یونی یا کووالانسی تمام اتم ها و یون ها را با هم به یک ساختار سه بعدی پیوند می دهند. نمونه ها شامل ساختارهای نامتناهی یونی ، مانند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NaCl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یا برهم کنش های کووالانسی ، مانند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SiO2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این مواد به دلیل پایداری شیمیایی و حرارتی ناشی از ساختارهای پیوندی آنها ، در حیطه های مختلفی مانند کاتالیز ناهمگن ، باتریهای قابل شارژ و دستگاههای الکترونیکی کاربرد زیادی دارند. اغلب می توان خواص بسیاری از مواد جامد را بطور دقیق تنظیم کرد ، به عنوان مثال با دوپینگ ، ایجاد نقص یا تشکیل دادن محلول های جامد. </a:t>
            </a:r>
            <a:r>
              <a:rPr kumimoji="0" lang="fa-IR" sz="24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با این حال ، کنترل ترتیب اتمها به یک ساختار خاص برای جامدات همانند سیستمهای مولکولی نمی تواند به همان اندازه انجام شود</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بنابراین یک شیمیدان کئوردیناسیونی ویا یک شیمی دان آلی- فلزی  می تواند با معرفی طیف گسترده ای از لیگاندها ، اغلب از طریق واکنش های جایگزینی ساده ، یک مولکول را تغییر دهد</a:t>
            </a:r>
            <a:r>
              <a:rPr kumimoji="0" lang="fa-IR" sz="2400" b="0" i="0" u="none" strike="noStrike" kern="1200" cap="none" spc="0" normalizeH="0" baseline="0" noProof="0" dirty="0">
                <a:ln>
                  <a:noFill/>
                </a:ln>
                <a:solidFill>
                  <a:schemeClr val="accent2"/>
                </a:solidFill>
                <a:effectLst/>
                <a:uLnTx/>
                <a:uFillTx/>
                <a:latin typeface="Calibri" panose="020F0502020204030204"/>
                <a:ea typeface="+mn-ea"/>
                <a:cs typeface="Arial" panose="020B0604020202020204" pitchFamily="34" charset="0"/>
              </a:rPr>
              <a:t>. تمایل به ترکیب انعطاف پذیری مصنوعی و شیمیایی شیمی مولکولی با خاصیت مواد جامد حالت کلاسیک منجر به ظهور سریع حیطه شیمی مواد مولکولی شده است ، جایی که مواد جامد عامل دار ازبرهم  کنش و اتصال مولکولهای یا یونهای مولکولی ساخته می شوند</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61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883" y="423747"/>
            <a:ext cx="11742234"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595D1"/>
                </a:solidFill>
                <a:effectLst/>
                <a:uLnTx/>
                <a:uFillTx/>
                <a:latin typeface="QuaySansITCStd-Black"/>
                <a:ea typeface="+mn-ea"/>
                <a:cs typeface="+mn-cs"/>
              </a:rPr>
              <a:t>Fullerides</a:t>
            </a:r>
            <a:endParaRPr kumimoji="0" lang="en-US" sz="3200" b="1" i="0" u="none" strike="noStrike" kern="1200" cap="none" spc="0" normalizeH="0" baseline="0" noProof="0" dirty="0">
              <a:ln>
                <a:noFill/>
              </a:ln>
              <a:solidFill>
                <a:srgbClr val="4595D1"/>
              </a:solidFill>
              <a:effectLst/>
              <a:uLnTx/>
              <a:uFillTx/>
              <a:latin typeface="QuaySansITCStd-Black"/>
              <a:ea typeface="+mn-ea"/>
              <a:cs typeface="+mn-cs"/>
            </a:endParaRPr>
          </a:p>
          <a:p>
            <a:pPr algn="just" rtl="1">
              <a:defRPr/>
            </a:pP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جامد </a:t>
            </a:r>
            <a:r>
              <a:rPr lang="en-US" sz="4800" dirty="0">
                <a:effectLst/>
                <a:latin typeface="Calibri" panose="020F0502020204030204" pitchFamily="34" charset="0"/>
                <a:ea typeface="Calibri" panose="020F0502020204030204" pitchFamily="34" charset="0"/>
                <a:cs typeface="Arial" panose="020B0604020202020204" pitchFamily="34" charset="0"/>
              </a:rPr>
              <a:t>C</a:t>
            </a:r>
            <a:r>
              <a:rPr lang="en-US" sz="4800" baseline="-25000" dirty="0">
                <a:effectLst/>
                <a:latin typeface="Calibri" panose="020F0502020204030204" pitchFamily="34" charset="0"/>
                <a:ea typeface="Calibri" panose="020F0502020204030204" pitchFamily="34" charset="0"/>
                <a:cs typeface="Arial" panose="020B0604020202020204" pitchFamily="34" charset="0"/>
              </a:rPr>
              <a:t>60</a:t>
            </a:r>
            <a:r>
              <a:rPr lang="fa-IR" sz="4800" baseline="-25000" dirty="0">
                <a:effectLst/>
                <a:latin typeface="Calibri" panose="020F050202020403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را می توان به عنوان یک آرایه ای از انباشتگی فشرده از مولکولهای فولرن در نظر گرفت که تنها با نیروهای ون </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der Waals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ضعیف باهمدیگر برهمکنش دارند. حفرات در آرایه های مولکول های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ممکن است توسط کاتیون های ساده و حل شده و مولکول های معدنی کوچک پر شود.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خواص شیمیایی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بسیاری از مرزهای مرسوم شیمی را شامل می شود و شامل شیمی </a:t>
            </a:r>
            <a:r>
              <a:rPr lang="en-US" sz="2800" dirty="0">
                <a:effectLst/>
                <a:latin typeface="Calibri" panose="020F0502020204030204" pitchFamily="34" charset="0"/>
                <a:ea typeface="Calibri" panose="020F0502020204030204" pitchFamily="34" charset="0"/>
                <a:cs typeface="Arial" panose="020B0604020202020204" pitchFamily="34" charset="0"/>
              </a:rPr>
              <a:t>C</a:t>
            </a:r>
            <a:r>
              <a:rPr lang="en-US" sz="2800" baseline="-25000" dirty="0">
                <a:effectLst/>
                <a:latin typeface="Calibri" panose="020F0502020204030204" pitchFamily="34" charset="0"/>
                <a:ea typeface="Calibri" panose="020F0502020204030204" pitchFamily="34" charset="0"/>
                <a:cs typeface="Arial" panose="020B0604020202020204" pitchFamily="34" charset="0"/>
              </a:rPr>
              <a:t>60</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به عنوان لیگاند (بخش 14.6) است. در این بخش شیمی جامد فولرن ها ،(</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C60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ها) ، و مشتقات فولرید </a:t>
            </a:r>
          </a:p>
          <a:p>
            <a:pPr algn="just" rtl="1">
              <a:defRPr/>
            </a:pPr>
            <a:r>
              <a:rPr kumimoji="0" lang="en-US" sz="3600" b="0" i="0" u="none" strike="noStrike" kern="1200" cap="none" spc="0" normalizeH="0" baseline="0" noProof="0" dirty="0">
                <a:ln>
                  <a:noFill/>
                </a:ln>
                <a:solidFill>
                  <a:prstClr val="black"/>
                </a:solidFill>
                <a:effectLst/>
                <a:uLnTx/>
                <a:uFillTx/>
                <a:latin typeface="QuaySansITCStd-Black"/>
                <a:ea typeface="+mn-ea"/>
                <a:cs typeface="+mn-cs"/>
              </a:rPr>
              <a:t>Mn</a:t>
            </a:r>
            <a:r>
              <a:rPr lang="en-US" sz="3600" dirty="0">
                <a:effectLst/>
                <a:latin typeface="Calibri" panose="020F0502020204030204" pitchFamily="34" charset="0"/>
                <a:ea typeface="Calibri" panose="020F0502020204030204" pitchFamily="34" charset="0"/>
                <a:cs typeface="Arial" panose="020B0604020202020204" pitchFamily="34" charset="0"/>
              </a:rPr>
              <a:t> C</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60</a:t>
            </a:r>
            <a:r>
              <a:rPr lang="fa-IR" sz="3600" baseline="-25000" dirty="0">
                <a:effectLst/>
                <a:latin typeface="Calibri" panose="020F0502020204030204" pitchFamily="34" charset="0"/>
                <a:ea typeface="Calibri" panose="020F0502020204030204" pitchFamily="34" charset="0"/>
                <a:cs typeface="Arial" panose="020B0604020202020204" pitchFamily="34" charset="0"/>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را که حاوی آنیونهای مولکولی </a:t>
            </a:r>
            <a:r>
              <a:rPr lang="en-US" sz="4000" dirty="0">
                <a:effectLst/>
                <a:latin typeface="Calibri" panose="020F0502020204030204" pitchFamily="34" charset="0"/>
                <a:ea typeface="Calibri" panose="020F0502020204030204" pitchFamily="34" charset="0"/>
                <a:cs typeface="Arial" panose="020B0604020202020204" pitchFamily="34" charset="0"/>
              </a:rPr>
              <a:t>C</a:t>
            </a:r>
            <a:r>
              <a:rPr lang="en-US" sz="4000" baseline="-25000" dirty="0">
                <a:effectLst/>
                <a:latin typeface="Calibri" panose="020F0502020204030204" pitchFamily="34" charset="0"/>
                <a:ea typeface="Calibri" panose="020F0502020204030204" pitchFamily="34" charset="0"/>
                <a:cs typeface="Arial" panose="020B0604020202020204" pitchFamily="34" charset="0"/>
              </a:rPr>
              <a:t>60</a:t>
            </a:r>
            <a:r>
              <a:rPr lang="en-US" sz="4000" baseline="30000" dirty="0">
                <a:effectLst/>
                <a:latin typeface="Calibri" panose="020F0502020204030204" pitchFamily="34" charset="0"/>
                <a:ea typeface="Calibri" panose="020F0502020204030204" pitchFamily="34" charset="0"/>
                <a:cs typeface="Arial" panose="020B0604020202020204" pitchFamily="34" charset="0"/>
              </a:rPr>
              <a:t>n-</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QuaySansITCStd-Black"/>
                <a:ea typeface="+mn-ea"/>
                <a:cs typeface="+mn-cs"/>
              </a:rPr>
              <a:t>- </a:t>
            </a:r>
            <a:r>
              <a:rPr kumimoji="0" lang="fa-IR" sz="2800" b="0" i="0" u="none" strike="noStrike" kern="1200" cap="none" spc="0" normalizeH="0" baseline="0" noProof="0" dirty="0">
                <a:ln>
                  <a:noFill/>
                </a:ln>
                <a:solidFill>
                  <a:prstClr val="black"/>
                </a:solidFill>
                <a:effectLst/>
                <a:uLnTx/>
                <a:uFillTx/>
                <a:latin typeface="QuaySansITCStd-Black"/>
                <a:ea typeface="+mn-ea"/>
                <a:cs typeface="Arial" panose="020B0604020202020204" pitchFamily="34" charset="0"/>
              </a:rPr>
              <a:t>مجزا است ، توصیف می کنیم. </a:t>
            </a:r>
            <a:endParaRPr kumimoji="0" lang="en-US" sz="2800" b="0" i="0" u="none" strike="noStrike" kern="1200" cap="none" spc="0" normalizeH="0" baseline="0" noProof="0" dirty="0" err="1">
              <a:ln>
                <a:noFill/>
              </a:ln>
              <a:solidFill>
                <a:prstClr val="black"/>
              </a:solidFill>
              <a:effectLst/>
              <a:uLnTx/>
              <a:uFillTx/>
              <a:latin typeface="QuaySansITCStd-Black"/>
              <a:ea typeface="+mn-ea"/>
              <a:cs typeface="+mn-cs"/>
            </a:endParaRPr>
          </a:p>
        </p:txBody>
      </p:sp>
    </p:spTree>
    <p:extLst>
      <p:ext uri="{BB962C8B-B14F-4D97-AF65-F5344CB8AC3E}">
        <p14:creationId xmlns:p14="http://schemas.microsoft.com/office/powerpoint/2010/main" val="1886726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477BF-7808-96F0-6E95-315064AD936A}"/>
              </a:ext>
            </a:extLst>
          </p:cNvPr>
          <p:cNvPicPr>
            <a:picLocks noChangeAspect="1"/>
          </p:cNvPicPr>
          <p:nvPr/>
        </p:nvPicPr>
        <p:blipFill>
          <a:blip r:embed="rId2"/>
          <a:stretch>
            <a:fillRect/>
          </a:stretch>
        </p:blipFill>
        <p:spPr>
          <a:xfrm>
            <a:off x="2462671" y="0"/>
            <a:ext cx="7266657" cy="6858000"/>
          </a:xfrm>
          <a:prstGeom prst="rect">
            <a:avLst/>
          </a:prstGeom>
        </p:spPr>
      </p:pic>
    </p:spTree>
    <p:extLst>
      <p:ext uri="{BB962C8B-B14F-4D97-AF65-F5344CB8AC3E}">
        <p14:creationId xmlns:p14="http://schemas.microsoft.com/office/powerpoint/2010/main" val="4201295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40B10-E290-753E-D6D0-DFF19D31B8F0}"/>
              </a:ext>
            </a:extLst>
          </p:cNvPr>
          <p:cNvPicPr>
            <a:picLocks noChangeAspect="1"/>
          </p:cNvPicPr>
          <p:nvPr/>
        </p:nvPicPr>
        <p:blipFill>
          <a:blip r:embed="rId2"/>
          <a:stretch>
            <a:fillRect/>
          </a:stretch>
        </p:blipFill>
        <p:spPr>
          <a:xfrm>
            <a:off x="2832970" y="0"/>
            <a:ext cx="6526060" cy="6858000"/>
          </a:xfrm>
          <a:prstGeom prst="rect">
            <a:avLst/>
          </a:prstGeom>
        </p:spPr>
      </p:pic>
    </p:spTree>
    <p:extLst>
      <p:ext uri="{BB962C8B-B14F-4D97-AF65-F5344CB8AC3E}">
        <p14:creationId xmlns:p14="http://schemas.microsoft.com/office/powerpoint/2010/main" val="332400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TotalTime>
  <Words>9205</Words>
  <Application>Microsoft Office PowerPoint</Application>
  <PresentationFormat>Widescreen</PresentationFormat>
  <Paragraphs>207</Paragraphs>
  <Slides>123</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123</vt:i4>
      </vt:variant>
    </vt:vector>
  </HeadingPairs>
  <TitlesOfParts>
    <vt:vector size="138" baseType="lpstr">
      <vt:lpstr>Arial</vt:lpstr>
      <vt:lpstr>B Nazanin</vt:lpstr>
      <vt:lpstr>Calibri</vt:lpstr>
      <vt:lpstr>Calibri Light</vt:lpstr>
      <vt:lpstr>MathematicalPi-One</vt:lpstr>
      <vt:lpstr>QuaySansITCStd-Black</vt:lpstr>
      <vt:lpstr>QuaySansITCStd-Book</vt:lpstr>
      <vt:lpstr>QuaySansITCStd-Medium</vt:lpstr>
      <vt:lpstr>SabonLTStd-Italic</vt:lpstr>
      <vt:lpstr>SabonLTStd-Roman</vt:lpstr>
      <vt:lpstr>Symbol</vt:lpstr>
      <vt:lpstr>Times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grivani</dc:creator>
  <cp:lastModifiedBy>ab2613</cp:lastModifiedBy>
  <cp:revision>107</cp:revision>
  <dcterms:created xsi:type="dcterms:W3CDTF">2020-11-04T08:08:41Z</dcterms:created>
  <dcterms:modified xsi:type="dcterms:W3CDTF">2024-04-15T04:46:19Z</dcterms:modified>
</cp:coreProperties>
</file>