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72" r:id="rId5"/>
    <p:sldId id="273" r:id="rId6"/>
    <p:sldId id="258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59" r:id="rId15"/>
    <p:sldId id="268" r:id="rId16"/>
    <p:sldId id="281" r:id="rId17"/>
    <p:sldId id="282" r:id="rId18"/>
    <p:sldId id="265" r:id="rId19"/>
    <p:sldId id="267" r:id="rId20"/>
    <p:sldId id="260" r:id="rId21"/>
    <p:sldId id="266" r:id="rId22"/>
    <p:sldId id="269" r:id="rId23"/>
    <p:sldId id="261" r:id="rId24"/>
    <p:sldId id="262" r:id="rId25"/>
    <p:sldId id="263" r:id="rId26"/>
    <p:sldId id="270" r:id="rId27"/>
    <p:sldId id="26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368D4-F526-480A-8194-B1B5E421F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268CC9-7423-4B4F-BB5C-B517C264F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FB64F-0A22-43F9-8E76-B8439E137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E380-64F7-4E53-A447-266A151468D8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753F9-AEAC-4DCA-A3F3-D26AB20CE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E97D0-7513-4B45-B1AB-FE67C7D88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8A2C-D8FB-47AB-86B2-F030EC04D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9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1A552-287D-4039-B046-8E7F2495B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6088F9-E4B9-4FFC-8026-7E5B27782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9DED4-983E-4E87-B7DF-31BF6AF37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E380-64F7-4E53-A447-266A151468D8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12D8D-2E3C-46C8-89C8-3F7CB36CA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C1C4D-E24B-4258-A576-CE184552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8A2C-D8FB-47AB-86B2-F030EC04D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6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EFD31D-840C-4900-922F-A0F48E9458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7AD4D0-0C34-4A14-AFA4-D531904D7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45A91-63E0-4214-81BF-C380693E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E380-64F7-4E53-A447-266A151468D8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7B00C-380E-4D9F-9AF1-95AF889C3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18BF7-BEFC-4833-B710-D76D12145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8A2C-D8FB-47AB-86B2-F030EC04D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8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BEC62-FF24-4DA0-9D9C-1B539FCA2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13DD6-FD73-4930-BA70-0CF8AAAA8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E8E6A-977C-48E0-AF27-88BE6761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E380-64F7-4E53-A447-266A151468D8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C816C-7A86-4512-AEC4-9FF1C6BAA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CC00F-9566-4EBC-A9E4-B8EF0384B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8A2C-D8FB-47AB-86B2-F030EC04D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2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0A404-428C-46B6-BF10-9A44FE61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C6163-7BEA-423B-A891-CB9D4039C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44992-6377-42B6-9718-F482F9465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E380-64F7-4E53-A447-266A151468D8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D4E4C-4F3B-4AB9-87EB-F9E5434B3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02CF2-D3C8-4FED-A27C-8B37FC0AF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8A2C-D8FB-47AB-86B2-F030EC04D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5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6230F-5495-4B4E-9132-2B94A7197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56EEB-B4C0-46C7-BABC-03C52DF5C0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4EB280-9EA0-4483-A90D-897C42684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8CEF0-0673-4272-B10D-F7F4824BE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E380-64F7-4E53-A447-266A151468D8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9157B1-4DB6-458A-968D-36C5C6C74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7AEA0-EF8A-4EBD-BDDE-653D40293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8A2C-D8FB-47AB-86B2-F030EC04D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4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75B32-790A-489E-8AE8-B50D5DF3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CF813-BE51-4BAF-A93D-18F115019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95308-EA8E-4EE9-9590-DFC9FCE88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D0C6FC-16A6-4758-AFC4-5BD6FA8333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995D32-7426-4AF9-81F9-227F018357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0A451D-AD91-4E34-BCA8-59FD7784F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E380-64F7-4E53-A447-266A151468D8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3959A6-5DFA-4793-8511-EE9BB06F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6AECF2-4DB2-400E-A333-1DBAA1202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8A2C-D8FB-47AB-86B2-F030EC04D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4A75C-510C-4EE5-A81A-8D9CD7C33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E33EB8-6704-4ED4-B73B-05DC5BFDC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E380-64F7-4E53-A447-266A151468D8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4418F-7312-4CF7-B5BC-31ACB6EE0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2FE636-317A-4358-9567-8389E8356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8A2C-D8FB-47AB-86B2-F030EC04D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1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93911D-A51C-4FDD-A198-1D0BF8BBF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E380-64F7-4E53-A447-266A151468D8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C9698D-866A-4F28-BBCB-F2E48F5C2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DE3F4-78F5-4E85-8439-7F13E7CB9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8A2C-D8FB-47AB-86B2-F030EC04D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8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9563C-54D6-4EB3-B7D8-8F0E246E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19873-BF60-48B5-AEF8-2945DE771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09D06-D90A-49E5-A526-3862B7364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AB8C0-2F08-4CC1-8DDC-325CA7D85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E380-64F7-4E53-A447-266A151468D8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383C6-84D2-4B1A-9994-4CEB8FBC6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1C79F-90E9-483C-9899-00D4E74FE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8A2C-D8FB-47AB-86B2-F030EC04D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2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7A91C-5086-4B3D-B88D-4E665A77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82C86F-F01E-4CCF-B2B6-AF49EDF53B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7DD05E-1790-4ACC-BA6C-F835828C4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6B1D5-0C9B-4F7F-91B2-D98E852FA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E380-64F7-4E53-A447-266A151468D8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C69CD2-0E50-4AFF-9D6C-2500AF965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CC163-BE84-4D4E-A514-C00673DF7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8A2C-D8FB-47AB-86B2-F030EC04D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35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178230-E52B-43FD-A8E2-FB48D7010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A3BBD-5FC1-4DBD-AC0C-8D97C391F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67E7D-DBD2-494E-B797-C3B93028D0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8E380-64F7-4E53-A447-266A151468D8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A53E1-8370-4904-BAEE-CE06E676F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CC8AB-129B-473F-8F77-1C07627C2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78A2C-D8FB-47AB-86B2-F030EC04D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1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928169-F885-4479-ABD7-4F9AD7087702}"/>
              </a:ext>
            </a:extLst>
          </p:cNvPr>
          <p:cNvSpPr/>
          <p:nvPr/>
        </p:nvSpPr>
        <p:spPr>
          <a:xfrm>
            <a:off x="325121" y="1978968"/>
            <a:ext cx="1197864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1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</a:rPr>
              <a:t>محاسبه سهم اتم ها دریک سلول واحد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39111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EB1689-D0B0-4A63-903A-D1D8FEA21FE5}"/>
              </a:ext>
            </a:extLst>
          </p:cNvPr>
          <p:cNvSpPr/>
          <p:nvPr/>
        </p:nvSpPr>
        <p:spPr>
          <a:xfrm>
            <a:off x="2989925" y="369054"/>
            <a:ext cx="8792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>
              <a:defRPr/>
            </a:pPr>
            <a:r>
              <a:rPr lang="fa-IR" sz="3600" b="1" kern="0" dirty="0">
                <a:solidFill>
                  <a:schemeClr val="accent6"/>
                </a:solidFill>
              </a:rPr>
              <a:t>محاسبه سهم اتم ها در سلول واحد مکعبی مرکز پر</a:t>
            </a:r>
            <a:r>
              <a:rPr lang="en-US" sz="3600" b="1" kern="0" dirty="0">
                <a:solidFill>
                  <a:schemeClr val="accent6"/>
                </a:solidFill>
              </a:rPr>
              <a:t> bcc</a:t>
            </a:r>
            <a:endParaRPr lang="fa-IR" sz="3600" b="1" kern="0" dirty="0">
              <a:solidFill>
                <a:schemeClr val="accent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A4B085-0588-4015-B5B6-73D448659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328" y="1340505"/>
            <a:ext cx="3558223" cy="33280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365FDC-29C8-4869-9E38-594B72C14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69" y="1506231"/>
            <a:ext cx="3629201" cy="33280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9730F4-51A3-4FBD-A706-F81A5C1D78EC}"/>
              </a:ext>
            </a:extLst>
          </p:cNvPr>
          <p:cNvSpPr/>
          <p:nvPr/>
        </p:nvSpPr>
        <p:spPr>
          <a:xfrm>
            <a:off x="2845911" y="5325165"/>
            <a:ext cx="55739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6"/>
                </a:solidFill>
              </a:rPr>
              <a:t>8 ×  1/8 +1 × 1= 2</a:t>
            </a:r>
          </a:p>
        </p:txBody>
      </p:sp>
    </p:spTree>
    <p:extLst>
      <p:ext uri="{BB962C8B-B14F-4D97-AF65-F5344CB8AC3E}">
        <p14:creationId xmlns:p14="http://schemas.microsoft.com/office/powerpoint/2010/main" val="409483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1577D0-B518-497D-8C89-7C9C177BE479}"/>
              </a:ext>
            </a:extLst>
          </p:cNvPr>
          <p:cNvSpPr/>
          <p:nvPr/>
        </p:nvSpPr>
        <p:spPr>
          <a:xfrm>
            <a:off x="1318248" y="419854"/>
            <a:ext cx="10673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>
              <a:defRPr/>
            </a:pPr>
            <a:r>
              <a:rPr lang="fa-IR" sz="3600" b="1" kern="0" dirty="0">
                <a:solidFill>
                  <a:schemeClr val="accent5"/>
                </a:solidFill>
              </a:rPr>
              <a:t>محاسبه سهم اتم ها در سلول واحد مکعبی با وجوه مرکز پر</a:t>
            </a:r>
            <a:r>
              <a:rPr lang="en-US" sz="3600" b="1" kern="0" dirty="0">
                <a:solidFill>
                  <a:schemeClr val="accent5"/>
                </a:solidFill>
              </a:rPr>
              <a:t> </a:t>
            </a:r>
            <a:r>
              <a:rPr lang="en-US" sz="3600" b="1" kern="0" dirty="0" err="1">
                <a:solidFill>
                  <a:schemeClr val="accent5"/>
                </a:solidFill>
              </a:rPr>
              <a:t>fcc</a:t>
            </a:r>
            <a:r>
              <a:rPr lang="en-US" sz="3600" b="1" kern="0" dirty="0">
                <a:solidFill>
                  <a:schemeClr val="accent5"/>
                </a:solidFill>
              </a:rPr>
              <a:t>(</a:t>
            </a:r>
            <a:r>
              <a:rPr lang="en-US" sz="3600" b="1" kern="0" dirty="0" err="1">
                <a:solidFill>
                  <a:schemeClr val="accent5"/>
                </a:solidFill>
              </a:rPr>
              <a:t>ccp</a:t>
            </a:r>
            <a:r>
              <a:rPr lang="en-US" sz="3600" b="1" kern="0" dirty="0">
                <a:solidFill>
                  <a:schemeClr val="accent5"/>
                </a:solidFill>
              </a:rPr>
              <a:t>)</a:t>
            </a:r>
            <a:endParaRPr lang="fa-IR" sz="3600" b="1" kern="0" dirty="0">
              <a:solidFill>
                <a:schemeClr val="accent5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79734D-5F78-455C-A58F-6745D7A95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62" y="1773872"/>
            <a:ext cx="3532441" cy="28340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E7581D-0482-4EBD-BC7A-66E685D32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812" y="2154872"/>
            <a:ext cx="3415348" cy="28340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984FE6-3BB2-4D11-9FC7-8DE33CADA1AF}"/>
              </a:ext>
            </a:extLst>
          </p:cNvPr>
          <p:cNvSpPr/>
          <p:nvPr/>
        </p:nvSpPr>
        <p:spPr>
          <a:xfrm>
            <a:off x="1828002" y="5676889"/>
            <a:ext cx="64347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5"/>
                </a:solidFill>
              </a:rPr>
              <a:t>8 × 1/8 + 6 × 1/2 = 4</a:t>
            </a:r>
          </a:p>
        </p:txBody>
      </p:sp>
    </p:spTree>
    <p:extLst>
      <p:ext uri="{BB962C8B-B14F-4D97-AF65-F5344CB8AC3E}">
        <p14:creationId xmlns:p14="http://schemas.microsoft.com/office/powerpoint/2010/main" val="2271482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DF7DFE-B473-41A9-B8FD-D99A5C1DD555}"/>
              </a:ext>
            </a:extLst>
          </p:cNvPr>
          <p:cNvSpPr/>
          <p:nvPr/>
        </p:nvSpPr>
        <p:spPr>
          <a:xfrm>
            <a:off x="1084566" y="318254"/>
            <a:ext cx="10673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>
              <a:defRPr/>
            </a:pPr>
            <a:r>
              <a:rPr lang="fa-IR" sz="3600" b="1" kern="0" dirty="0">
                <a:solidFill>
                  <a:srgbClr val="7030A0"/>
                </a:solidFill>
              </a:rPr>
              <a:t>محاسبه سهم اتم ها در سلول واحد مکعبی شش گوشه ای فشرده </a:t>
            </a:r>
            <a:r>
              <a:rPr lang="en-US" sz="3600" b="1" kern="0" dirty="0">
                <a:solidFill>
                  <a:srgbClr val="7030A0"/>
                </a:solidFill>
              </a:rPr>
              <a:t>hcp</a:t>
            </a:r>
            <a:endParaRPr lang="fa-IR" sz="3600" b="1" kern="0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217908-F908-4E7E-9A23-EC2D6FAE2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964585"/>
            <a:ext cx="7202488" cy="24164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DEF0B3-C733-4950-AD7D-ACED25B9A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8230" y="1380805"/>
            <a:ext cx="1562100" cy="20002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C85B112-4566-4754-9978-942297097A4B}"/>
              </a:ext>
            </a:extLst>
          </p:cNvPr>
          <p:cNvSpPr/>
          <p:nvPr/>
        </p:nvSpPr>
        <p:spPr>
          <a:xfrm>
            <a:off x="386060" y="4309132"/>
            <a:ext cx="109857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7030A0"/>
                </a:solidFill>
              </a:rPr>
              <a:t>(6+6) × 1/6+ (1+1) × 1/2 + 3 × 1 = 6</a:t>
            </a:r>
          </a:p>
        </p:txBody>
      </p:sp>
    </p:spTree>
    <p:extLst>
      <p:ext uri="{BB962C8B-B14F-4D97-AF65-F5344CB8AC3E}">
        <p14:creationId xmlns:p14="http://schemas.microsoft.com/office/powerpoint/2010/main" val="1535832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AFAD12-ED7E-487C-B06E-4689358A16B1}"/>
              </a:ext>
            </a:extLst>
          </p:cNvPr>
          <p:cNvSpPr/>
          <p:nvPr/>
        </p:nvSpPr>
        <p:spPr>
          <a:xfrm>
            <a:off x="3001423" y="2065774"/>
            <a:ext cx="64972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4400" b="1" kern="0" dirty="0">
                <a:solidFill>
                  <a:srgbClr val="00FF00"/>
                </a:solidFill>
              </a:rPr>
              <a:t>رابطه طول سلول واحد و </a:t>
            </a:r>
          </a:p>
          <a:p>
            <a:pPr algn="ctr"/>
            <a:r>
              <a:rPr lang="fa-IR" sz="4400" b="1" kern="0" dirty="0">
                <a:solidFill>
                  <a:srgbClr val="00FF00"/>
                </a:solidFill>
              </a:rPr>
              <a:t>شعاع اتم تشکیل دهنده سلول واحد</a:t>
            </a:r>
            <a:endParaRPr lang="en-US" sz="44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82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380112-C0B1-4DC9-BAC0-C55EDF6B1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8640"/>
            <a:ext cx="6675797" cy="6258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F47873-AC23-4147-90BB-9838CB4CE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15" y="3916362"/>
            <a:ext cx="4514850" cy="2581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0C9449-CC59-4821-ACFA-9D04A6C38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142" y="586422"/>
            <a:ext cx="3114675" cy="29622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FE82A5-69F4-4CC9-9F77-30893D9BDB23}"/>
              </a:ext>
            </a:extLst>
          </p:cNvPr>
          <p:cNvSpPr/>
          <p:nvPr/>
        </p:nvSpPr>
        <p:spPr>
          <a:xfrm>
            <a:off x="1345343" y="5481974"/>
            <a:ext cx="18389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>
                <a:solidFill>
                  <a:srgbClr val="7030A0"/>
                </a:solidFill>
              </a:rPr>
              <a:t> </a:t>
            </a:r>
            <a:r>
              <a:rPr lang="en-US" sz="6000" b="1" kern="0" dirty="0">
                <a:solidFill>
                  <a:schemeClr val="accent2">
                    <a:lumMod val="50000"/>
                  </a:schemeClr>
                </a:solidFill>
              </a:rPr>
              <a:t>a= 2r</a:t>
            </a:r>
            <a:endParaRPr lang="en-US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14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AB8FEB-5DF4-4334-9D6A-1726367E5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29" y="508000"/>
            <a:ext cx="10660619" cy="580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12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F41FDB-0384-4832-B3A7-425270F29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95" y="484187"/>
            <a:ext cx="451485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91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A3D977-BEAA-473B-9011-F3EFE7A29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742950"/>
            <a:ext cx="94869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13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C7FF48-6386-4ECB-A46F-EBA182EE5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60" y="2790951"/>
            <a:ext cx="4648200" cy="42887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361D4D-1672-4AA0-B297-3A362BDCC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055" y="524827"/>
            <a:ext cx="4514850" cy="4162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13DFF7-212F-4382-8B71-6EBDDEB6DE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6" y="232409"/>
            <a:ext cx="3273213" cy="245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31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C3077D-BCE3-48CF-A11C-41FE49939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" y="0"/>
            <a:ext cx="10657840" cy="21315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6D7DB7-574B-47CD-BCD7-30A0EC911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267" y="2507897"/>
            <a:ext cx="2861733" cy="389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79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F7CB22-4BE3-4CB9-8946-B86226E25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474" y="3336558"/>
            <a:ext cx="2875610" cy="2987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43BC06-1F7F-4631-94C6-C14B48B79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7" y="3366615"/>
            <a:ext cx="2875610" cy="298704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B0B6E5F-BC7F-4C83-BFF0-5506B9CE255C}"/>
              </a:ext>
            </a:extLst>
          </p:cNvPr>
          <p:cNvSpPr/>
          <p:nvPr/>
        </p:nvSpPr>
        <p:spPr>
          <a:xfrm>
            <a:off x="3030640" y="3746716"/>
            <a:ext cx="11924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2E40C7C-8D5E-49B7-857C-6C6A61559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32" y="3970236"/>
            <a:ext cx="2875610" cy="29870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C3F401F-1E0D-470F-8990-6DE98C5C9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274" y="1396845"/>
            <a:ext cx="2875610" cy="29870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3C2B731-0F0A-494F-B999-6AEACBDC65FE}"/>
              </a:ext>
            </a:extLst>
          </p:cNvPr>
          <p:cNvSpPr/>
          <p:nvPr/>
        </p:nvSpPr>
        <p:spPr>
          <a:xfrm>
            <a:off x="3824005" y="112290"/>
            <a:ext cx="83679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defRPr/>
            </a:pPr>
            <a:r>
              <a:rPr lang="fa-IR" sz="3600" b="1" kern="0" dirty="0">
                <a:solidFill>
                  <a:schemeClr val="accent6"/>
                </a:solidFill>
              </a:rPr>
              <a:t>- سهم هر اتم در راس یک مکعب برابر 1/8 می باشد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1AC7EC-0264-40B6-91D7-083328534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33" y="4922520"/>
            <a:ext cx="2875610" cy="29870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576ED1-55CD-4ED0-9B1C-82C02A90D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52" y="133905"/>
            <a:ext cx="2875610" cy="2987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EF76F1-328E-4891-8FAD-C24017287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379" y="3257181"/>
            <a:ext cx="2875610" cy="29870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AF1E18-89A8-4AC5-AD3D-733604CFB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610" y="4019188"/>
            <a:ext cx="2875610" cy="29870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61E20A-51E9-44C3-BA02-6D08B0020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443" y="4750701"/>
            <a:ext cx="2875610" cy="29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2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619A8B-F316-4536-9303-B082B458F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63065"/>
            <a:ext cx="97536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37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7919A6-EEBC-44BA-869B-B7B26C24E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46350"/>
            <a:ext cx="4457700" cy="16230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0B76DB-12F1-4908-BD09-3193CE801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013142"/>
            <a:ext cx="292417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35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EBF340-3815-440C-8AC5-E6580E0A6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95" y="99695"/>
            <a:ext cx="4514850" cy="2533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BEAED1-C3F0-4C4A-B331-1CC9D077F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0" y="1465580"/>
            <a:ext cx="3810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8EB3D0-EE10-4BD1-A292-0669756E0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15" y="670560"/>
            <a:ext cx="8984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48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274214-2D9A-43DE-8FFC-6EDA9D70F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15" y="3952875"/>
            <a:ext cx="80962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69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0D7268-0998-47EF-B4DE-A917A4450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43050"/>
            <a:ext cx="97536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12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E4F387-062D-451D-80AA-7E34533F7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52400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41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342A1E-679F-479F-883D-FEE3E61FD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47" y="725010"/>
            <a:ext cx="4124325" cy="2238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E60720-D0E7-4616-BB3E-431E7230D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695" y="577372"/>
            <a:ext cx="4514850" cy="1266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BBE216-2D45-4E98-AA31-66AAFD7DF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792" y="2209799"/>
            <a:ext cx="50577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95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A4326D-1796-4039-A8A2-6EFF5EF56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37" y="3962400"/>
            <a:ext cx="2875610" cy="29870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6B10A2-6150-458D-8BCE-A3C9FB040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950" y="1181100"/>
            <a:ext cx="4000500" cy="3886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46ED0C-CABB-4378-9844-1C0FFB7F5729}"/>
              </a:ext>
            </a:extLst>
          </p:cNvPr>
          <p:cNvSpPr/>
          <p:nvPr/>
        </p:nvSpPr>
        <p:spPr>
          <a:xfrm>
            <a:off x="3046965" y="257294"/>
            <a:ext cx="89418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defRPr/>
            </a:pPr>
            <a:r>
              <a:rPr lang="fa-IR" sz="3600" b="1" kern="0" dirty="0">
                <a:solidFill>
                  <a:srgbClr val="70AD47"/>
                </a:solidFill>
              </a:rPr>
              <a:t>- سهم هر اتم در مرکز هر وجه مکعب برابر 1/2 می باشد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E1DF2E-9252-4E5C-BAF1-74C5D68F2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0" y="807720"/>
            <a:ext cx="2875610" cy="29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1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8C027D-C284-4D4E-833F-7577BE145102}"/>
              </a:ext>
            </a:extLst>
          </p:cNvPr>
          <p:cNvSpPr/>
          <p:nvPr/>
        </p:nvSpPr>
        <p:spPr>
          <a:xfrm>
            <a:off x="3007360" y="268516"/>
            <a:ext cx="8849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3600" b="1" kern="0" dirty="0">
                <a:solidFill>
                  <a:srgbClr val="70AD47"/>
                </a:solidFill>
              </a:rPr>
              <a:t>- سهم هر اتم  بر روی یال مکعب برابر 1/4 می باشد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7CF675-FF90-4F88-ADC8-D901AA693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77" y="1508033"/>
            <a:ext cx="2875610" cy="29870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F2F408-9F46-41F7-A76F-83F8B7325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336" y="2493553"/>
            <a:ext cx="2875610" cy="29870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7BC7BA-60DD-4961-9AB6-38931BF65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60" y="1305883"/>
            <a:ext cx="2875610" cy="29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1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FC46EB-9B29-4EC0-8DA4-233FBB5F1DE6}"/>
              </a:ext>
            </a:extLst>
          </p:cNvPr>
          <p:cNvSpPr/>
          <p:nvPr/>
        </p:nvSpPr>
        <p:spPr>
          <a:xfrm>
            <a:off x="4245834" y="470654"/>
            <a:ext cx="7318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defRPr/>
            </a:pPr>
            <a:r>
              <a:rPr lang="fa-IR" sz="3600" b="1" kern="0" dirty="0">
                <a:solidFill>
                  <a:srgbClr val="70AD47"/>
                </a:solidFill>
              </a:rPr>
              <a:t>- سهم هر اتم  در داخل مکعب برابر 1 می باشد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A0F527-58F6-4994-91DA-3DABEFBF4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24" y="1391707"/>
            <a:ext cx="4316875" cy="355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59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ABD469-244B-4FF8-B055-634F7B51A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86" y="1645805"/>
            <a:ext cx="2578325" cy="25460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A75C83-F03F-4BBD-B10B-A92F844E0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44" y="1877528"/>
            <a:ext cx="2578325" cy="25460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FE8441-71AA-4C82-B007-AB0972567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98" y="3304032"/>
            <a:ext cx="2578325" cy="25460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3BB307-D414-42FC-B625-D68D5F575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538" y="1564980"/>
            <a:ext cx="2578325" cy="25460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203B01-CDF8-4D33-8E1B-09EC98BCB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642" y="2030984"/>
            <a:ext cx="2578325" cy="25460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96BE64-3557-4A96-A841-95AD0EE82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463" y="2155952"/>
            <a:ext cx="2578325" cy="254609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291DA93-0ECA-4070-9624-B7D2A84B725A}"/>
              </a:ext>
            </a:extLst>
          </p:cNvPr>
          <p:cNvSpPr/>
          <p:nvPr/>
        </p:nvSpPr>
        <p:spPr>
          <a:xfrm>
            <a:off x="1845733" y="38974"/>
            <a:ext cx="10270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3600" b="1" kern="0" dirty="0">
                <a:solidFill>
                  <a:srgbClr val="70AD47"/>
                </a:solidFill>
              </a:rPr>
              <a:t>- سهم هر اتم  در راس یک شش ضلعی 1/6می باشد</a:t>
            </a:r>
          </a:p>
        </p:txBody>
      </p:sp>
    </p:spTree>
    <p:extLst>
      <p:ext uri="{BB962C8B-B14F-4D97-AF65-F5344CB8AC3E}">
        <p14:creationId xmlns:p14="http://schemas.microsoft.com/office/powerpoint/2010/main" val="377110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07ACB8-EF39-48A6-AA2F-603A581B1FF3}"/>
              </a:ext>
            </a:extLst>
          </p:cNvPr>
          <p:cNvSpPr/>
          <p:nvPr/>
        </p:nvSpPr>
        <p:spPr>
          <a:xfrm>
            <a:off x="3031067" y="365036"/>
            <a:ext cx="878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fa-IR" sz="3600" b="1" kern="0" dirty="0">
                <a:solidFill>
                  <a:srgbClr val="70AD47"/>
                </a:solidFill>
              </a:rPr>
              <a:t>- سهم هر اتم  در وسط یک شش ضلعی 1/2می باشد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29B55-FDB1-423D-97E4-E1F261920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904" y="3060646"/>
            <a:ext cx="2578325" cy="2546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5E5130-7DC7-43DD-A23A-500012E1D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416" y="2077530"/>
            <a:ext cx="2578325" cy="254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07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0C64E5-4C1B-4BA1-8826-A30FC4F06242}"/>
              </a:ext>
            </a:extLst>
          </p:cNvPr>
          <p:cNvSpPr/>
          <p:nvPr/>
        </p:nvSpPr>
        <p:spPr>
          <a:xfrm>
            <a:off x="2760686" y="0"/>
            <a:ext cx="88360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defRPr/>
            </a:pPr>
            <a:r>
              <a:rPr lang="fa-IR" sz="3600" b="1" kern="0" dirty="0">
                <a:solidFill>
                  <a:srgbClr val="70AD47"/>
                </a:solidFill>
              </a:rPr>
              <a:t>- سهم هر اتم  در وسط یک آرایش </a:t>
            </a:r>
            <a:r>
              <a:rPr lang="en-US" sz="3600" b="1" kern="0" dirty="0">
                <a:solidFill>
                  <a:srgbClr val="70AD47"/>
                </a:solidFill>
              </a:rPr>
              <a:t>hcp </a:t>
            </a:r>
            <a:r>
              <a:rPr lang="fa-IR" sz="3600" b="1" kern="0" dirty="0">
                <a:solidFill>
                  <a:srgbClr val="70AD47"/>
                </a:solidFill>
              </a:rPr>
              <a:t> برابر 1می باشد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C7D658-1357-4037-A9BB-7BFC24124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85" y="2045885"/>
            <a:ext cx="2578325" cy="2546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1EEBF7-A1F2-44B7-B5A1-6A4FA772B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29" y="1830295"/>
            <a:ext cx="2578325" cy="254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33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F21D85-6D76-4668-B1DA-DC52A94697AC}"/>
              </a:ext>
            </a:extLst>
          </p:cNvPr>
          <p:cNvSpPr/>
          <p:nvPr/>
        </p:nvSpPr>
        <p:spPr>
          <a:xfrm>
            <a:off x="4134769" y="145534"/>
            <a:ext cx="7295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>
              <a:defRPr/>
            </a:pPr>
            <a:r>
              <a:rPr lang="fa-IR" sz="3600" b="1" kern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محاسبه سهم اتم ها در سلول واحد مکعبی ساده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BD6049-789E-4BDE-BAE9-220BC01E7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2894"/>
            <a:ext cx="3411724" cy="28978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ED9318-2625-44C9-BB9F-510037685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607" y="1980088"/>
            <a:ext cx="3318476" cy="28978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64BFD1-FB03-4FC4-9F1B-99D3E5FBED5D}"/>
              </a:ext>
            </a:extLst>
          </p:cNvPr>
          <p:cNvSpPr/>
          <p:nvPr/>
        </p:nvSpPr>
        <p:spPr>
          <a:xfrm>
            <a:off x="8144287" y="1882894"/>
            <a:ext cx="29738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b="1" kern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b="1" kern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8 × 1/8 = 1</a:t>
            </a:r>
            <a:endParaRPr lang="fa-IR" sz="4800" b="1" kern="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02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195</Words>
  <Application>Microsoft Office PowerPoint</Application>
  <PresentationFormat>Widescreen</PresentationFormat>
  <Paragraphs>20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grivani</cp:lastModifiedBy>
  <cp:revision>28</cp:revision>
  <dcterms:created xsi:type="dcterms:W3CDTF">2020-09-15T01:29:30Z</dcterms:created>
  <dcterms:modified xsi:type="dcterms:W3CDTF">2023-10-02T07:22:37Z</dcterms:modified>
</cp:coreProperties>
</file>