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5"/>
  </p:notesMasterIdLst>
  <p:sldIdLst>
    <p:sldId id="272" r:id="rId2"/>
    <p:sldId id="370" r:id="rId3"/>
    <p:sldId id="286" r:id="rId4"/>
    <p:sldId id="287" r:id="rId5"/>
    <p:sldId id="288" r:id="rId6"/>
    <p:sldId id="290" r:id="rId7"/>
    <p:sldId id="291" r:id="rId8"/>
    <p:sldId id="292" r:id="rId9"/>
    <p:sldId id="390" r:id="rId10"/>
    <p:sldId id="293" r:id="rId11"/>
    <p:sldId id="294" r:id="rId12"/>
    <p:sldId id="349" r:id="rId13"/>
    <p:sldId id="328" r:id="rId14"/>
    <p:sldId id="329" r:id="rId15"/>
    <p:sldId id="410" r:id="rId16"/>
    <p:sldId id="330" r:id="rId17"/>
    <p:sldId id="382" r:id="rId18"/>
    <p:sldId id="383" r:id="rId19"/>
    <p:sldId id="384" r:id="rId20"/>
    <p:sldId id="385" r:id="rId21"/>
    <p:sldId id="386" r:id="rId22"/>
    <p:sldId id="387" r:id="rId23"/>
    <p:sldId id="331" r:id="rId24"/>
    <p:sldId id="334" r:id="rId25"/>
    <p:sldId id="348" r:id="rId26"/>
    <p:sldId id="388" r:id="rId27"/>
    <p:sldId id="332" r:id="rId28"/>
    <p:sldId id="333" r:id="rId29"/>
    <p:sldId id="336" r:id="rId30"/>
    <p:sldId id="341" r:id="rId31"/>
    <p:sldId id="335" r:id="rId32"/>
    <p:sldId id="337" r:id="rId33"/>
    <p:sldId id="338" r:id="rId34"/>
    <p:sldId id="339" r:id="rId35"/>
    <p:sldId id="340" r:id="rId36"/>
    <p:sldId id="342" r:id="rId37"/>
    <p:sldId id="350" r:id="rId38"/>
    <p:sldId id="351" r:id="rId39"/>
    <p:sldId id="352" r:id="rId40"/>
    <p:sldId id="353" r:id="rId41"/>
    <p:sldId id="355" r:id="rId42"/>
    <p:sldId id="356" r:id="rId43"/>
    <p:sldId id="357" r:id="rId44"/>
    <p:sldId id="354" r:id="rId45"/>
    <p:sldId id="358" r:id="rId46"/>
    <p:sldId id="359" r:id="rId47"/>
    <p:sldId id="363" r:id="rId48"/>
    <p:sldId id="360" r:id="rId49"/>
    <p:sldId id="411" r:id="rId50"/>
    <p:sldId id="366" r:id="rId51"/>
    <p:sldId id="367" r:id="rId52"/>
    <p:sldId id="368" r:id="rId53"/>
    <p:sldId id="369" r:id="rId54"/>
    <p:sldId id="408" r:id="rId55"/>
    <p:sldId id="409" r:id="rId56"/>
    <p:sldId id="361" r:id="rId57"/>
    <p:sldId id="364" r:id="rId58"/>
    <p:sldId id="365" r:id="rId59"/>
    <p:sldId id="327" r:id="rId60"/>
    <p:sldId id="371" r:id="rId61"/>
    <p:sldId id="391" r:id="rId62"/>
    <p:sldId id="372" r:id="rId63"/>
    <p:sldId id="374" r:id="rId64"/>
    <p:sldId id="375" r:id="rId65"/>
    <p:sldId id="376" r:id="rId66"/>
    <p:sldId id="377" r:id="rId67"/>
    <p:sldId id="378" r:id="rId68"/>
    <p:sldId id="379" r:id="rId69"/>
    <p:sldId id="381" r:id="rId70"/>
    <p:sldId id="256" r:id="rId71"/>
    <p:sldId id="392" r:id="rId72"/>
    <p:sldId id="373" r:id="rId73"/>
    <p:sldId id="257" r:id="rId74"/>
    <p:sldId id="273" r:id="rId75"/>
    <p:sldId id="393" r:id="rId76"/>
    <p:sldId id="258" r:id="rId77"/>
    <p:sldId id="394" r:id="rId78"/>
    <p:sldId id="260" r:id="rId79"/>
    <p:sldId id="259" r:id="rId80"/>
    <p:sldId id="261" r:id="rId81"/>
    <p:sldId id="262" r:id="rId82"/>
    <p:sldId id="267" r:id="rId83"/>
    <p:sldId id="263" r:id="rId84"/>
    <p:sldId id="264" r:id="rId85"/>
    <p:sldId id="296" r:id="rId86"/>
    <p:sldId id="297" r:id="rId87"/>
    <p:sldId id="299" r:id="rId88"/>
    <p:sldId id="265" r:id="rId89"/>
    <p:sldId id="304" r:id="rId90"/>
    <p:sldId id="308" r:id="rId91"/>
    <p:sldId id="306" r:id="rId92"/>
    <p:sldId id="309" r:id="rId93"/>
    <p:sldId id="310" r:id="rId94"/>
    <p:sldId id="407" r:id="rId95"/>
    <p:sldId id="311" r:id="rId96"/>
    <p:sldId id="312" r:id="rId97"/>
    <p:sldId id="314" r:id="rId98"/>
    <p:sldId id="315" r:id="rId99"/>
    <p:sldId id="313" r:id="rId100"/>
    <p:sldId id="395" r:id="rId101"/>
    <p:sldId id="401" r:id="rId102"/>
    <p:sldId id="403" r:id="rId103"/>
    <p:sldId id="402" r:id="rId104"/>
    <p:sldId id="316" r:id="rId105"/>
    <p:sldId id="317" r:id="rId106"/>
    <p:sldId id="405" r:id="rId107"/>
    <p:sldId id="318" r:id="rId108"/>
    <p:sldId id="396" r:id="rId109"/>
    <p:sldId id="398" r:id="rId110"/>
    <p:sldId id="399" r:id="rId111"/>
    <p:sldId id="400" r:id="rId112"/>
    <p:sldId id="319" r:id="rId113"/>
    <p:sldId id="406" r:id="rId114"/>
    <p:sldId id="320" r:id="rId115"/>
    <p:sldId id="321" r:id="rId116"/>
    <p:sldId id="322" r:id="rId117"/>
    <p:sldId id="323" r:id="rId118"/>
    <p:sldId id="325" r:id="rId119"/>
    <p:sldId id="324" r:id="rId120"/>
    <p:sldId id="326" r:id="rId121"/>
    <p:sldId id="298" r:id="rId122"/>
    <p:sldId id="300" r:id="rId123"/>
    <p:sldId id="301" r:id="rId124"/>
    <p:sldId id="302" r:id="rId125"/>
    <p:sldId id="303" r:id="rId126"/>
    <p:sldId id="307" r:id="rId127"/>
    <p:sldId id="270" r:id="rId128"/>
    <p:sldId id="274" r:id="rId129"/>
    <p:sldId id="268" r:id="rId130"/>
    <p:sldId id="269" r:id="rId131"/>
    <p:sldId id="266" r:id="rId132"/>
    <p:sldId id="271" r:id="rId133"/>
    <p:sldId id="295"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8EA8F-380D-48CE-8F97-DED6E1A1ACFA}"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90347-3FFA-4740-95F7-9D53DDF4B0B3}" type="slidenum">
              <a:rPr lang="en-US" smtClean="0"/>
              <a:t>‹#›</a:t>
            </a:fld>
            <a:endParaRPr lang="en-US"/>
          </a:p>
        </p:txBody>
      </p:sp>
    </p:spTree>
    <p:extLst>
      <p:ext uri="{BB962C8B-B14F-4D97-AF65-F5344CB8AC3E}">
        <p14:creationId xmlns:p14="http://schemas.microsoft.com/office/powerpoint/2010/main" val="306097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D90347-3FFA-4740-95F7-9D53DDF4B0B3}" type="slidenum">
              <a:rPr lang="en-US" smtClean="0"/>
              <a:t>66</a:t>
            </a:fld>
            <a:endParaRPr lang="en-US"/>
          </a:p>
        </p:txBody>
      </p:sp>
    </p:spTree>
    <p:extLst>
      <p:ext uri="{BB962C8B-B14F-4D97-AF65-F5344CB8AC3E}">
        <p14:creationId xmlns:p14="http://schemas.microsoft.com/office/powerpoint/2010/main" val="1276260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C7EA92-ACB4-4036-B553-CD31A26DC032}"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5BD26-66FD-428C-80B7-486F429F8F44}" type="slidenum">
              <a:rPr lang="en-US" smtClean="0"/>
              <a:t>‹#›</a:t>
            </a:fld>
            <a:endParaRPr lang="en-US"/>
          </a:p>
        </p:txBody>
      </p:sp>
    </p:spTree>
    <p:extLst>
      <p:ext uri="{BB962C8B-B14F-4D97-AF65-F5344CB8AC3E}">
        <p14:creationId xmlns:p14="http://schemas.microsoft.com/office/powerpoint/2010/main" val="166542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7EA92-ACB4-4036-B553-CD31A26DC032}"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5BD26-66FD-428C-80B7-486F429F8F44}" type="slidenum">
              <a:rPr lang="en-US" smtClean="0"/>
              <a:t>‹#›</a:t>
            </a:fld>
            <a:endParaRPr lang="en-US"/>
          </a:p>
        </p:txBody>
      </p:sp>
    </p:spTree>
    <p:extLst>
      <p:ext uri="{BB962C8B-B14F-4D97-AF65-F5344CB8AC3E}">
        <p14:creationId xmlns:p14="http://schemas.microsoft.com/office/powerpoint/2010/main" val="398078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7EA92-ACB4-4036-B553-CD31A26DC032}"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5BD26-66FD-428C-80B7-486F429F8F44}" type="slidenum">
              <a:rPr lang="en-US" smtClean="0"/>
              <a:t>‹#›</a:t>
            </a:fld>
            <a:endParaRPr lang="en-US"/>
          </a:p>
        </p:txBody>
      </p:sp>
    </p:spTree>
    <p:extLst>
      <p:ext uri="{BB962C8B-B14F-4D97-AF65-F5344CB8AC3E}">
        <p14:creationId xmlns:p14="http://schemas.microsoft.com/office/powerpoint/2010/main" val="271268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7EA92-ACB4-4036-B553-CD31A26DC032}"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5BD26-66FD-428C-80B7-486F429F8F44}" type="slidenum">
              <a:rPr lang="en-US" smtClean="0"/>
              <a:t>‹#›</a:t>
            </a:fld>
            <a:endParaRPr lang="en-US"/>
          </a:p>
        </p:txBody>
      </p:sp>
    </p:spTree>
    <p:extLst>
      <p:ext uri="{BB962C8B-B14F-4D97-AF65-F5344CB8AC3E}">
        <p14:creationId xmlns:p14="http://schemas.microsoft.com/office/powerpoint/2010/main" val="146893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C7EA92-ACB4-4036-B553-CD31A26DC032}"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5BD26-66FD-428C-80B7-486F429F8F44}" type="slidenum">
              <a:rPr lang="en-US" smtClean="0"/>
              <a:t>‹#›</a:t>
            </a:fld>
            <a:endParaRPr lang="en-US"/>
          </a:p>
        </p:txBody>
      </p:sp>
    </p:spTree>
    <p:extLst>
      <p:ext uri="{BB962C8B-B14F-4D97-AF65-F5344CB8AC3E}">
        <p14:creationId xmlns:p14="http://schemas.microsoft.com/office/powerpoint/2010/main" val="193991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C7EA92-ACB4-4036-B553-CD31A26DC032}"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5BD26-66FD-428C-80B7-486F429F8F44}" type="slidenum">
              <a:rPr lang="en-US" smtClean="0"/>
              <a:t>‹#›</a:t>
            </a:fld>
            <a:endParaRPr lang="en-US"/>
          </a:p>
        </p:txBody>
      </p:sp>
    </p:spTree>
    <p:extLst>
      <p:ext uri="{BB962C8B-B14F-4D97-AF65-F5344CB8AC3E}">
        <p14:creationId xmlns:p14="http://schemas.microsoft.com/office/powerpoint/2010/main" val="80618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C7EA92-ACB4-4036-B553-CD31A26DC032}"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D5BD26-66FD-428C-80B7-486F429F8F44}" type="slidenum">
              <a:rPr lang="en-US" smtClean="0"/>
              <a:t>‹#›</a:t>
            </a:fld>
            <a:endParaRPr lang="en-US"/>
          </a:p>
        </p:txBody>
      </p:sp>
    </p:spTree>
    <p:extLst>
      <p:ext uri="{BB962C8B-B14F-4D97-AF65-F5344CB8AC3E}">
        <p14:creationId xmlns:p14="http://schemas.microsoft.com/office/powerpoint/2010/main" val="85368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C7EA92-ACB4-4036-B553-CD31A26DC032}"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D5BD26-66FD-428C-80B7-486F429F8F44}" type="slidenum">
              <a:rPr lang="en-US" smtClean="0"/>
              <a:t>‹#›</a:t>
            </a:fld>
            <a:endParaRPr lang="en-US"/>
          </a:p>
        </p:txBody>
      </p:sp>
    </p:spTree>
    <p:extLst>
      <p:ext uri="{BB962C8B-B14F-4D97-AF65-F5344CB8AC3E}">
        <p14:creationId xmlns:p14="http://schemas.microsoft.com/office/powerpoint/2010/main" val="3705706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7EA92-ACB4-4036-B553-CD31A26DC032}"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D5BD26-66FD-428C-80B7-486F429F8F44}" type="slidenum">
              <a:rPr lang="en-US" smtClean="0"/>
              <a:t>‹#›</a:t>
            </a:fld>
            <a:endParaRPr lang="en-US"/>
          </a:p>
        </p:txBody>
      </p:sp>
    </p:spTree>
    <p:extLst>
      <p:ext uri="{BB962C8B-B14F-4D97-AF65-F5344CB8AC3E}">
        <p14:creationId xmlns:p14="http://schemas.microsoft.com/office/powerpoint/2010/main" val="158876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C7EA92-ACB4-4036-B553-CD31A26DC032}"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5BD26-66FD-428C-80B7-486F429F8F44}" type="slidenum">
              <a:rPr lang="en-US" smtClean="0"/>
              <a:t>‹#›</a:t>
            </a:fld>
            <a:endParaRPr lang="en-US"/>
          </a:p>
        </p:txBody>
      </p:sp>
    </p:spTree>
    <p:extLst>
      <p:ext uri="{BB962C8B-B14F-4D97-AF65-F5344CB8AC3E}">
        <p14:creationId xmlns:p14="http://schemas.microsoft.com/office/powerpoint/2010/main" val="3134076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C7EA92-ACB4-4036-B553-CD31A26DC032}"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5BD26-66FD-428C-80B7-486F429F8F44}" type="slidenum">
              <a:rPr lang="en-US" smtClean="0"/>
              <a:t>‹#›</a:t>
            </a:fld>
            <a:endParaRPr lang="en-US"/>
          </a:p>
        </p:txBody>
      </p:sp>
    </p:spTree>
    <p:extLst>
      <p:ext uri="{BB962C8B-B14F-4D97-AF65-F5344CB8AC3E}">
        <p14:creationId xmlns:p14="http://schemas.microsoft.com/office/powerpoint/2010/main" val="185110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7EA92-ACB4-4036-B553-CD31A26DC032}" type="datetimeFigureOut">
              <a:rPr lang="en-US" smtClean="0"/>
              <a:t>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5BD26-66FD-428C-80B7-486F429F8F44}" type="slidenum">
              <a:rPr lang="en-US" smtClean="0"/>
              <a:t>‹#›</a:t>
            </a:fld>
            <a:endParaRPr lang="en-US"/>
          </a:p>
        </p:txBody>
      </p:sp>
    </p:spTree>
    <p:extLst>
      <p:ext uri="{BB962C8B-B14F-4D97-AF65-F5344CB8AC3E}">
        <p14:creationId xmlns:p14="http://schemas.microsoft.com/office/powerpoint/2010/main" val="2983653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10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blog.faradars.org/triangle/" TargetMode="External"/><Relationship Id="rId2" Type="http://schemas.openxmlformats.org/officeDocument/2006/relationships/hyperlink" Target="https://blog.faradars.org/%D9%BE%DB%8C%D9%88%D9%86%D8%AF-%DB%8C%D9%88%D9%86%DB%8C/" TargetMode="External"/><Relationship Id="rId1" Type="http://schemas.openxmlformats.org/officeDocument/2006/relationships/slideLayout" Target="../slideLayouts/slideLayout7.xml"/><Relationship Id="rId4" Type="http://schemas.openxmlformats.org/officeDocument/2006/relationships/hyperlink" Target="https://blog.faradars.org/chemical-bon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blog.faradars.org/%D9%85%D9%88%D9%84%DA%A9%D9%88%D9%8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en.wikipedia.org/wiki/Trigonal_bipyramidal_molecular_geometry" TargetMode="External"/><Relationship Id="rId3" Type="http://schemas.openxmlformats.org/officeDocument/2006/relationships/hyperlink" Target="https://en.wikipedia.org/wiki/Phosphorus" TargetMode="External"/><Relationship Id="rId7" Type="http://schemas.openxmlformats.org/officeDocument/2006/relationships/hyperlink" Target="https://en.wikipedia.org/wiki/Wade's_rules" TargetMode="External"/><Relationship Id="rId2" Type="http://schemas.openxmlformats.org/officeDocument/2006/relationships/hyperlink" Target="https://en.wikipedia.org/wiki/Tetrahedron" TargetMode="External"/><Relationship Id="rId1" Type="http://schemas.openxmlformats.org/officeDocument/2006/relationships/slideLayout" Target="../slideLayouts/slideLayout7.xml"/><Relationship Id="rId6" Type="http://schemas.openxmlformats.org/officeDocument/2006/relationships/hyperlink" Target="https://en.wikipedia.org/wiki/P4S3" TargetMode="External"/><Relationship Id="rId5" Type="http://schemas.openxmlformats.org/officeDocument/2006/relationships/hyperlink" Target="https://en.wikipedia.org/wiki/Zintl_phase#cite_note-6" TargetMode="External"/><Relationship Id="rId4" Type="http://schemas.openxmlformats.org/officeDocument/2006/relationships/hyperlink" Target="https://en.wikipedia.org/wiki/Zintl_phase#cite_note-Kauzlarich-1" TargetMode="External"/><Relationship Id="rId9" Type="http://schemas.openxmlformats.org/officeDocument/2006/relationships/hyperlink" Target="https://en.wikipedia.org/w/index.php?title=Square-antiprims&amp;action=edit&amp;redlink=1"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s://blog.faradars.org/%D8%B9%D9%86%D8%B5%D8%B1-%DA%86%DB%8C%D8%B3%D8%AA/" TargetMode="External"/><Relationship Id="rId3" Type="http://schemas.openxmlformats.org/officeDocument/2006/relationships/hyperlink" Target="https://blog.faradars.org/%D9%87%D8%B3%D8%AA%D9%87-%D8%A7%D8%AA%D9%85/" TargetMode="External"/><Relationship Id="rId7" Type="http://schemas.openxmlformats.org/officeDocument/2006/relationships/hyperlink" Target="https://blog.faradars.org/%D8%AA%D8%A8%D8%AF%DB%8C%D9%84-%D9%88%D8%A7%D8%AD%D8%AF-%D8%AF%D9%85%D8%A7/" TargetMode="External"/><Relationship Id="rId2" Type="http://schemas.openxmlformats.org/officeDocument/2006/relationships/hyperlink" Target="https://blog.faradars.org/%D9%85%D8%AE%D9%84%D9%88%D8%B7-%D9%87%D8%A7/" TargetMode="External"/><Relationship Id="rId1" Type="http://schemas.openxmlformats.org/officeDocument/2006/relationships/slideLayout" Target="../slideLayouts/slideLayout7.xml"/><Relationship Id="rId6" Type="http://schemas.openxmlformats.org/officeDocument/2006/relationships/hyperlink" Target="https://blog.faradars.org/%D9%81%D9%84%D8%B2%D8%A7%D8%AA-%D9%82%D9%84%DB%8C%D8%A7%DB%8C%DB%8C/" TargetMode="External"/><Relationship Id="rId5" Type="http://schemas.openxmlformats.org/officeDocument/2006/relationships/hyperlink" Target="https://blog.faradars.org/%D9%86%D9%82%D8%B7%D9%87-%D8%AC%D9%88%D8%B4/" TargetMode="External"/><Relationship Id="rId10" Type="http://schemas.openxmlformats.org/officeDocument/2006/relationships/hyperlink" Target="https://blog.faradars.org/orbital-and-electronic-configuration/" TargetMode="External"/><Relationship Id="rId4" Type="http://schemas.openxmlformats.org/officeDocument/2006/relationships/hyperlink" Target="https://blog.faradars.org/%D9%86%D9%82%D8%B7%D9%87-%D8%B0%D9%88%D8%A8/" TargetMode="External"/><Relationship Id="rId9" Type="http://schemas.openxmlformats.org/officeDocument/2006/relationships/hyperlink" Target="https://blog.faradars.org/%D8%AC%D8%AF%D9%88%D9%84-%D8%AA%D9%86%D8%A7%D9%88%D8%A8%DB%8C/"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s://blog.faradars.org/%D8%B9%D9%86%D8%A7%D8%B5%D8%B1-%D9%88%D8%A7%D8%B3%D8%B7%D9%87/"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s://blog.faradars.org/%DA%86%DA%AF%D8%A7%D9%84%DB%8C/"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blog.faradars.org/%D8%A7%D9%84%DA%A9%D8%AA%D8%B1%D9%88%D9%86%DA%AF%D8%A7%D8%AA%DB%8C%D9%88%DB%8C/" TargetMode="External"/><Relationship Id="rId2" Type="http://schemas.openxmlformats.org/officeDocument/2006/relationships/hyperlink" Target="https://blog.faradars.org/%d8%a7%d9%86%d8%b1%da%98%db%8c-%db%8c%d9%88%d9%86%d8%b4/"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blog.faradars.org/electric-field/"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gif"/><Relationship Id="rId4" Type="http://schemas.openxmlformats.org/officeDocument/2006/relationships/hyperlink" Target="https://blog.faradars.org/%D8%A7%D9%86%D9%88%D8%A7%D8%B9-%D8%A8%D8%A7%D8%AA%D8%B1%DB%8C/"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blog.faradars.org/crystallization/" TargetMode="External"/><Relationship Id="rId2" Type="http://schemas.openxmlformats.org/officeDocument/2006/relationships/hyperlink" Target="https://blog.faradars.org/%DB%8C%D9%88%D9%86/" TargetMode="Externa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hyperlink" Target="https://blog.faradars.org/%D9%81%D8%B1%DA%A9%D8%A7%D9%86%D8%B3/" TargetMode="External"/><Relationship Id="rId2" Type="http://schemas.openxmlformats.org/officeDocument/2006/relationships/hyperlink" Target="https://blog.faradars.org/%D9%81%D9%88%D8%AA%D9%88%D9%86-%D8%AF%D8%B1-%D9%81%DB%8C%D8%B2%DB%8C%DA%A9/"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blog.faradars.org/%d8%a7%d9%88%d8%b1%d8%a8%db%8c%d8%aa%d8%a7%d9%84-%d9%85%d9%88%d9%84%da%a9%d9%88%d9%84%db%8c/" TargetMode="External"/><Relationship Id="rId2" Type="http://schemas.openxmlformats.org/officeDocument/2006/relationships/hyperlink" Target="https://blog.faradars.org/%D8%A7%D9%84%DA%A9%D8%AA%D8%B1%D9%88%D9%86-%DA%86%DB%8C%D8%B3%D8%AA/"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10228"/>
            <a:ext cx="10515600" cy="789128"/>
          </a:xfrm>
        </p:spPr>
        <p:txBody>
          <a:bodyPr>
            <a:normAutofit/>
          </a:bodyPr>
          <a:lstStyle/>
          <a:p>
            <a:pPr algn="ctr" rtl="1"/>
            <a:r>
              <a:rPr lang="fa-IR" sz="4000" dirty="0"/>
              <a:t>جامدات</a:t>
            </a:r>
            <a:endParaRPr lang="en-US" sz="4000" dirty="0"/>
          </a:p>
        </p:txBody>
      </p:sp>
      <p:sp>
        <p:nvSpPr>
          <p:cNvPr id="3" name="Text Placeholder 2"/>
          <p:cNvSpPr>
            <a:spLocks noGrp="1"/>
          </p:cNvSpPr>
          <p:nvPr>
            <p:ph type="body" idx="1"/>
          </p:nvPr>
        </p:nvSpPr>
        <p:spPr>
          <a:xfrm>
            <a:off x="831850" y="3177351"/>
            <a:ext cx="10515600" cy="1500187"/>
          </a:xfrm>
        </p:spPr>
        <p:txBody>
          <a:bodyPr/>
          <a:lstStyle/>
          <a:p>
            <a:endParaRPr lang="en-US"/>
          </a:p>
        </p:txBody>
      </p:sp>
    </p:spTree>
    <p:extLst>
      <p:ext uri="{BB962C8B-B14F-4D97-AF65-F5344CB8AC3E}">
        <p14:creationId xmlns:p14="http://schemas.microsoft.com/office/powerpoint/2010/main" val="1044001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225" y="102744"/>
            <a:ext cx="9755015" cy="861774"/>
          </a:xfrm>
          <a:prstGeom prst="rect">
            <a:avLst/>
          </a:prstGeom>
        </p:spPr>
        <p:txBody>
          <a:bodyPr wrap="square">
            <a:spAutoFit/>
          </a:bodyPr>
          <a:lstStyle/>
          <a:p>
            <a:r>
              <a:rPr lang="en-US" sz="3200" dirty="0">
                <a:solidFill>
                  <a:srgbClr val="4595D1"/>
                </a:solidFill>
                <a:latin typeface="QuaySansITCStd-Medium"/>
              </a:rPr>
              <a:t>Intermetallic compounds</a:t>
            </a:r>
            <a:r>
              <a:rPr lang="fa-IR" sz="3200" dirty="0">
                <a:solidFill>
                  <a:srgbClr val="4595D1"/>
                </a:solidFill>
                <a:latin typeface="QuaySansITCStd-Medium"/>
              </a:rPr>
              <a:t>ترکیب های بین فلزی </a:t>
            </a:r>
            <a:r>
              <a:rPr lang="en-US" sz="3200" dirty="0"/>
              <a:t> </a:t>
            </a:r>
            <a:br>
              <a:rPr lang="en-US" dirty="0"/>
            </a:br>
            <a:endParaRPr lang="en-US" dirty="0"/>
          </a:p>
        </p:txBody>
      </p:sp>
      <p:sp>
        <p:nvSpPr>
          <p:cNvPr id="3" name="Rectangle 2"/>
          <p:cNvSpPr/>
          <p:nvPr/>
        </p:nvSpPr>
        <p:spPr>
          <a:xfrm>
            <a:off x="293225" y="774947"/>
            <a:ext cx="11478228" cy="1077218"/>
          </a:xfrm>
          <a:prstGeom prst="rect">
            <a:avLst/>
          </a:prstGeom>
        </p:spPr>
        <p:txBody>
          <a:bodyPr wrap="square">
            <a:spAutoFit/>
          </a:bodyPr>
          <a:lstStyle/>
          <a:p>
            <a:pPr algn="r" rtl="1"/>
            <a:r>
              <a:rPr lang="fa-IR" sz="3200" dirty="0"/>
              <a:t>ترکیبات بین فلزی آلیاژهایی هستند که ساختار اتخاذ شده با ساختارهای هر یک از اجزای فلز متفاوت است.</a:t>
            </a:r>
            <a:endParaRPr lang="en-US" sz="3200" dirty="0"/>
          </a:p>
        </p:txBody>
      </p:sp>
      <p:sp>
        <p:nvSpPr>
          <p:cNvPr id="4" name="Rectangle 3"/>
          <p:cNvSpPr/>
          <p:nvPr/>
        </p:nvSpPr>
        <p:spPr>
          <a:xfrm>
            <a:off x="624716" y="1852165"/>
            <a:ext cx="11478227" cy="4955203"/>
          </a:xfrm>
          <a:prstGeom prst="rect">
            <a:avLst/>
          </a:prstGeom>
        </p:spPr>
        <p:txBody>
          <a:bodyPr wrap="square">
            <a:spAutoFit/>
          </a:bodyPr>
          <a:lstStyle/>
          <a:p>
            <a:pPr algn="just" rtl="1"/>
            <a:r>
              <a:rPr lang="fa-IR" sz="2800" dirty="0"/>
              <a:t>موادی وجود دارد که بین دو فلز تشکیل شده است که به رغم شباهت ماهیت الکتروپوزیتیویته آنها بهترین </a:t>
            </a:r>
            <a:r>
              <a:rPr lang="fa-IR" sz="2800" dirty="0">
                <a:solidFill>
                  <a:schemeClr val="accent6"/>
                </a:solidFill>
              </a:rPr>
              <a:t>ترکیبات واقعی </a:t>
            </a:r>
            <a:r>
              <a:rPr lang="fa-IR" sz="2800" dirty="0"/>
              <a:t>محسوب می شوند. به عنوان مثال ، </a:t>
            </a:r>
            <a:r>
              <a:rPr lang="fa-IR" sz="2800" dirty="0">
                <a:solidFill>
                  <a:schemeClr val="accent1"/>
                </a:solidFill>
              </a:rPr>
              <a:t>هنگامی که برخی از مخلوط های مایع</a:t>
            </a:r>
          </a:p>
          <a:p>
            <a:pPr algn="just" rtl="1"/>
            <a:r>
              <a:rPr lang="fa-IR" sz="2800" dirty="0">
                <a:solidFill>
                  <a:schemeClr val="accent1"/>
                </a:solidFill>
              </a:rPr>
              <a:t>فلزات سرد می شوند ، آنها ساختارهای مشخص را تشکیل می دهند که غالباً با ساختار عناصر تشکیل دهنده ارتباط ندارند</a:t>
            </a:r>
            <a:r>
              <a:rPr lang="fa-IR" sz="2800" dirty="0"/>
              <a:t>. </a:t>
            </a:r>
            <a:r>
              <a:rPr lang="fa-IR" sz="2800" dirty="0">
                <a:solidFill>
                  <a:schemeClr val="accent6"/>
                </a:solidFill>
              </a:rPr>
              <a:t>این فازها ترکیبات بین فلزی نامیده می شوند. </a:t>
            </a:r>
            <a:r>
              <a:rPr lang="fa-IR" sz="2800" dirty="0"/>
              <a:t>آنها شامل برنج (</a:t>
            </a:r>
            <a:r>
              <a:rPr lang="en-US" sz="2800" dirty="0" err="1"/>
              <a:t>CuZn</a:t>
            </a:r>
            <a:r>
              <a:rPr lang="en-US" sz="2800" dirty="0"/>
              <a:t>) </a:t>
            </a:r>
            <a:r>
              <a:rPr lang="fa-IR" sz="2800" dirty="0"/>
              <a:t>و ترکیباتی با نسبت استوکیومتری </a:t>
            </a:r>
            <a:r>
              <a:rPr lang="en-US" sz="3600" dirty="0">
                <a:effectLst/>
                <a:latin typeface="Calibri" panose="020F0502020204030204" pitchFamily="34" charset="0"/>
                <a:ea typeface="Calibri" panose="020F0502020204030204" pitchFamily="34" charset="0"/>
                <a:cs typeface="Arial" panose="020B0604020202020204" pitchFamily="34" charset="0"/>
              </a:rPr>
              <a:t>MgZn</a:t>
            </a:r>
            <a:r>
              <a:rPr lang="en-US" sz="3600" baseline="-25000" dirty="0">
                <a:effectLst/>
                <a:latin typeface="Calibri" panose="020F0502020204030204" pitchFamily="34" charset="0"/>
                <a:ea typeface="Calibri" panose="020F0502020204030204" pitchFamily="34" charset="0"/>
                <a:cs typeface="Arial" panose="020B0604020202020204" pitchFamily="34" charset="0"/>
              </a:rPr>
              <a:t>2</a:t>
            </a:r>
            <a:r>
              <a:rPr lang="ar-SA" sz="3600" dirty="0">
                <a:effectLst/>
                <a:latin typeface="Calibri" panose="020F0502020204030204" pitchFamily="34" charset="0"/>
                <a:ea typeface="Calibri" panose="020F0502020204030204" pitchFamily="34" charset="0"/>
                <a:cs typeface="Arial" panose="020B0604020202020204" pitchFamily="34" charset="0"/>
              </a:rPr>
              <a:t>، </a:t>
            </a:r>
            <a:r>
              <a:rPr lang="en-US" sz="3600" dirty="0">
                <a:effectLst/>
                <a:latin typeface="Calibri" panose="020F0502020204030204" pitchFamily="34" charset="0"/>
                <a:ea typeface="Calibri" panose="020F0502020204030204" pitchFamily="34" charset="0"/>
                <a:cs typeface="Arial" panose="020B0604020202020204" pitchFamily="34" charset="0"/>
              </a:rPr>
              <a:t>Cu</a:t>
            </a:r>
            <a:r>
              <a:rPr lang="en-US" sz="3600" baseline="-25000" dirty="0">
                <a:effectLst/>
                <a:latin typeface="Calibri" panose="020F0502020204030204" pitchFamily="34" charset="0"/>
                <a:ea typeface="Calibri" panose="020F0502020204030204" pitchFamily="34" charset="0"/>
                <a:cs typeface="Arial" panose="020B0604020202020204" pitchFamily="34" charset="0"/>
              </a:rPr>
              <a:t>3</a:t>
            </a:r>
            <a:r>
              <a:rPr lang="en-US" sz="3600" dirty="0">
                <a:effectLst/>
                <a:latin typeface="Calibri" panose="020F0502020204030204" pitchFamily="34" charset="0"/>
                <a:ea typeface="Calibri" panose="020F0502020204030204" pitchFamily="34" charset="0"/>
                <a:cs typeface="Arial" panose="020B0604020202020204" pitchFamily="34" charset="0"/>
              </a:rPr>
              <a:t>Au </a:t>
            </a:r>
            <a:r>
              <a:rPr lang="ar-SA" sz="3600" dirty="0">
                <a:effectLst/>
                <a:latin typeface="Calibri" panose="020F0502020204030204" pitchFamily="34" charset="0"/>
                <a:ea typeface="Calibri" panose="020F0502020204030204" pitchFamily="34" charset="0"/>
                <a:cs typeface="Arial" panose="020B0604020202020204" pitchFamily="34" charset="0"/>
              </a:rPr>
              <a:t>،</a:t>
            </a:r>
            <a:r>
              <a:rPr lang="en-US" sz="3600" dirty="0">
                <a:effectLst/>
                <a:latin typeface="Calibri" panose="020F0502020204030204" pitchFamily="34" charset="0"/>
                <a:ea typeface="Calibri" panose="020F0502020204030204" pitchFamily="34" charset="0"/>
                <a:cs typeface="Arial" panose="020B0604020202020204" pitchFamily="34" charset="0"/>
              </a:rPr>
              <a:t> </a:t>
            </a:r>
            <a:r>
              <a:rPr lang="en-US" sz="3600" dirty="0" err="1">
                <a:effectLst/>
                <a:latin typeface="Calibri" panose="020F0502020204030204" pitchFamily="34" charset="0"/>
                <a:ea typeface="Calibri" panose="020F0502020204030204" pitchFamily="34" charset="0"/>
                <a:cs typeface="Arial" panose="020B0604020202020204" pitchFamily="34" charset="0"/>
              </a:rPr>
              <a:t>NaTl</a:t>
            </a:r>
            <a:r>
              <a:rPr lang="en-US" sz="3600" dirty="0">
                <a:effectLst/>
                <a:latin typeface="Calibri" panose="020F0502020204030204" pitchFamily="34" charset="0"/>
                <a:ea typeface="Calibri" panose="020F0502020204030204" pitchFamily="34" charset="0"/>
                <a:cs typeface="Arial" panose="020B0604020202020204" pitchFamily="34" charset="0"/>
              </a:rPr>
              <a:t> </a:t>
            </a:r>
            <a:r>
              <a:rPr lang="fa-IR" sz="3600" dirty="0">
                <a:effectLst/>
                <a:latin typeface="Calibri" panose="020F0502020204030204" pitchFamily="34" charset="0"/>
                <a:ea typeface="Calibri" panose="020F0502020204030204" pitchFamily="34" charset="0"/>
                <a:cs typeface="Arial" panose="020B0604020202020204" pitchFamily="34" charset="0"/>
              </a:rPr>
              <a:t>و </a:t>
            </a:r>
            <a:r>
              <a:rPr lang="en-US" sz="3600" dirty="0">
                <a:effectLst/>
                <a:latin typeface="Calibri" panose="020F0502020204030204" pitchFamily="34" charset="0"/>
                <a:ea typeface="Calibri" panose="020F0502020204030204" pitchFamily="34" charset="0"/>
                <a:cs typeface="Arial" panose="020B0604020202020204" pitchFamily="34" charset="0"/>
              </a:rPr>
              <a:t>Na</a:t>
            </a:r>
            <a:r>
              <a:rPr lang="en-US" sz="3600" baseline="-25000" dirty="0">
                <a:effectLst/>
                <a:latin typeface="Calibri" panose="020F0502020204030204" pitchFamily="34" charset="0"/>
                <a:ea typeface="Calibri" panose="020F0502020204030204" pitchFamily="34" charset="0"/>
                <a:cs typeface="Arial" panose="020B0604020202020204" pitchFamily="34" charset="0"/>
              </a:rPr>
              <a:t>5</a:t>
            </a:r>
            <a:r>
              <a:rPr lang="en-US" sz="3600" dirty="0">
                <a:effectLst/>
                <a:latin typeface="Calibri" panose="020F0502020204030204" pitchFamily="34" charset="0"/>
                <a:ea typeface="Calibri" panose="020F0502020204030204" pitchFamily="34" charset="0"/>
                <a:cs typeface="Arial" panose="020B0604020202020204" pitchFamily="34" charset="0"/>
              </a:rPr>
              <a:t>Zn</a:t>
            </a:r>
            <a:r>
              <a:rPr lang="en-US" sz="3600" baseline="-25000" dirty="0">
                <a:effectLst/>
                <a:latin typeface="Calibri" panose="020F0502020204030204" pitchFamily="34" charset="0"/>
                <a:ea typeface="Calibri" panose="020F0502020204030204" pitchFamily="34" charset="0"/>
                <a:cs typeface="Arial" panose="020B0604020202020204" pitchFamily="34" charset="0"/>
              </a:rPr>
              <a:t>21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fa-IR" sz="2800" dirty="0"/>
              <a:t>هستند. توجه داشته باشید که برخی از این ترکیبات بین فلزی حاوی یک فلز بسیار الکتروپوزیتیو ویک فلز با الکتروپوزیتیویته کم(به عنوان مثال سدیم و روی) هستند و در </a:t>
            </a:r>
            <a:r>
              <a:rPr lang="fa-IR" sz="2800" dirty="0">
                <a:solidFill>
                  <a:schemeClr val="accent6"/>
                </a:solidFill>
              </a:rPr>
              <a:t>یک مثلث </a:t>
            </a:r>
            <a:r>
              <a:rPr lang="en-US" sz="2800" dirty="0" err="1">
                <a:solidFill>
                  <a:schemeClr val="accent6"/>
                </a:solidFill>
              </a:rPr>
              <a:t>Ketelaar</a:t>
            </a:r>
            <a:r>
              <a:rPr lang="en-US" sz="2800" dirty="0">
                <a:solidFill>
                  <a:schemeClr val="accent6"/>
                </a:solidFill>
              </a:rPr>
              <a:t> </a:t>
            </a:r>
            <a:r>
              <a:rPr lang="fa-IR" sz="2800" dirty="0"/>
              <a:t>در بالای آلیاژهای واقعی قرار دارد.</a:t>
            </a:r>
          </a:p>
          <a:p>
            <a:pPr algn="just" rtl="1"/>
            <a:r>
              <a:rPr lang="fa-IR" sz="2800" dirty="0"/>
              <a:t>چنین ترکیباتی را </a:t>
            </a:r>
            <a:r>
              <a:rPr lang="fa-IR" sz="2800" dirty="0">
                <a:solidFill>
                  <a:schemeClr val="accent6"/>
                </a:solidFill>
              </a:rPr>
              <a:t>فازهای زینتل </a:t>
            </a:r>
            <a:r>
              <a:rPr lang="fa-IR" sz="2800" dirty="0"/>
              <a:t>می نامند. این ترکیبات کاملاً یونی نیستند (اگرچه اغلب شکننده هستند) و برخی از خواص فلزی را از جمله درخشش دارند. یک نمونه کلاسیک از یک فاز زینتل </a:t>
            </a:r>
            <a:r>
              <a:rPr lang="en-US" sz="2800" dirty="0"/>
              <a:t> </a:t>
            </a:r>
            <a:r>
              <a:rPr lang="en-US" sz="2800" dirty="0" err="1"/>
              <a:t>KGe</a:t>
            </a:r>
            <a:r>
              <a:rPr lang="en-US" sz="2800" dirty="0"/>
              <a:t> </a:t>
            </a:r>
            <a:r>
              <a:rPr lang="fa-IR" sz="2800" dirty="0"/>
              <a:t>با ساختار  در شکل صفحه بعدنشان داده شده است.</a:t>
            </a:r>
            <a:endParaRPr lang="en-US" sz="2800" dirty="0"/>
          </a:p>
        </p:txBody>
      </p:sp>
    </p:spTree>
    <p:extLst>
      <p:ext uri="{BB962C8B-B14F-4D97-AF65-F5344CB8AC3E}">
        <p14:creationId xmlns:p14="http://schemas.microsoft.com/office/powerpoint/2010/main" val="23491080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pic1-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510" y="577241"/>
            <a:ext cx="7232072" cy="6035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09671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Ds are produced in a variety of shapes and sizes. The color&#10;of the plastic lens is often the same as the actual color 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94" y="730226"/>
            <a:ext cx="6076950" cy="456247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 The OLED mostly used display technology computer monitors,&#10;television , mobile phone Screen etc.&#10;Organic Light Emitti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190" y="1042121"/>
            <a:ext cx="4424789" cy="332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9798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ome Light Bulb&#10;Lighting&#10;Home torch&#10;28&#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02" y="0"/>
            <a:ext cx="6076950" cy="45624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LEDs are now used commonly in all market areas from commercial to&#10;home use: standard lighting, stage, theatrical, archit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793" y="294626"/>
            <a:ext cx="5292101" cy="39732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he low energy consumption , low maintenance and small size of LEDs&#10;has LED to uses as status indicators and displays on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723" y="4267850"/>
            <a:ext cx="3664239" cy="275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8200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514600"/>
            <a:ext cx="4143375"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3148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792" y="125914"/>
            <a:ext cx="11713580" cy="6513193"/>
          </a:xfrm>
          <a:prstGeom prst="rect">
            <a:avLst/>
          </a:prstGeom>
        </p:spPr>
        <p:txBody>
          <a:bodyPr wrap="square">
            <a:spAutoFit/>
          </a:bodyPr>
          <a:lstStyle/>
          <a:p>
            <a:pPr algn="r" rtl="1">
              <a:lnSpc>
                <a:spcPct val="107000"/>
              </a:lnSpc>
              <a:spcAft>
                <a:spcPts val="800"/>
              </a:spcAft>
            </a:pPr>
            <a:r>
              <a:rPr lang="fa-IR" sz="2800" dirty="0"/>
              <a:t>یک اتصال  با تمایل رو به جلومی تواند این روند را معکوس کند و به عنوان یک دیود تابشی، نور (</a:t>
            </a:r>
            <a:r>
              <a:rPr lang="en-US" sz="2800" dirty="0"/>
              <a:t>LED) </a:t>
            </a:r>
            <a:r>
              <a:rPr lang="fa-IR" sz="2800" dirty="0"/>
              <a:t>از خود ساطع کند. جریان توسط  حفره هایی در سمت نوع </a:t>
            </a:r>
            <a:r>
              <a:rPr lang="en-US" sz="2800" dirty="0"/>
              <a:t>p </a:t>
            </a:r>
            <a:r>
              <a:rPr lang="fa-IR" sz="2800" dirty="0"/>
              <a:t>و توسط الکترون های طرف </a:t>
            </a:r>
            <a:r>
              <a:rPr lang="en-US" sz="2800" dirty="0"/>
              <a:t>n </a:t>
            </a:r>
            <a:r>
              <a:rPr lang="fa-IR" sz="2800" dirty="0"/>
              <a:t>نوع انجام می شود. </a:t>
            </a:r>
            <a:r>
              <a:rPr lang="fa-IR" sz="2800" dirty="0">
                <a:solidFill>
                  <a:schemeClr val="accent6"/>
                </a:solidFill>
              </a:rPr>
              <a:t>هنگامی که الکترون ها از لایه نوع </a:t>
            </a:r>
            <a:r>
              <a:rPr lang="en-US" sz="2800" dirty="0">
                <a:solidFill>
                  <a:schemeClr val="accent6"/>
                </a:solidFill>
              </a:rPr>
              <a:t>n </a:t>
            </a:r>
            <a:r>
              <a:rPr lang="fa-IR" sz="2800" dirty="0">
                <a:solidFill>
                  <a:schemeClr val="accent6"/>
                </a:solidFill>
              </a:rPr>
              <a:t>به لایه نوع </a:t>
            </a:r>
            <a:r>
              <a:rPr lang="en-US" sz="2800" dirty="0">
                <a:solidFill>
                  <a:schemeClr val="accent6"/>
                </a:solidFill>
              </a:rPr>
              <a:t>p </a:t>
            </a:r>
            <a:r>
              <a:rPr lang="fa-IR" sz="2800" dirty="0">
                <a:solidFill>
                  <a:schemeClr val="accent6"/>
                </a:solidFill>
              </a:rPr>
              <a:t>منتقل می شوند </a:t>
            </a:r>
            <a:r>
              <a:rPr lang="fa-IR" sz="2800" dirty="0"/>
              <a:t>، با حفره  ها نوترکیب</a:t>
            </a:r>
            <a:r>
              <a:rPr lang="en-US" sz="2800" dirty="0" err="1"/>
              <a:t>recombinate</a:t>
            </a:r>
            <a:r>
              <a:rPr lang="fa-IR" sz="2800" dirty="0"/>
              <a:t> می شوند. اگر تغییر انرژی حاصل در محدوده انرژی نور مرئی باشد، می تواند به عنوان نور مرئی (لومینسانس) ، و یک </a:t>
            </a:r>
            <a:r>
              <a:rPr lang="en-US" sz="2800" dirty="0"/>
              <a:t>LED </a:t>
            </a:r>
            <a:r>
              <a:rPr lang="fa-IR" sz="2800" dirty="0"/>
              <a:t>منتشر شود. در عمل ، </a:t>
            </a:r>
            <a:r>
              <a:rPr lang="en-US" sz="2800" dirty="0" err="1"/>
              <a:t>GaP</a:t>
            </a:r>
            <a:r>
              <a:rPr lang="en-US" sz="2800" i="1" baseline="-25000" dirty="0" err="1"/>
              <a:t>x</a:t>
            </a:r>
            <a:r>
              <a:rPr lang="en-US" sz="2800" i="1" dirty="0"/>
              <a:t> </a:t>
            </a:r>
            <a:r>
              <a:rPr lang="en-US" sz="2800" dirty="0"/>
              <a:t>As</a:t>
            </a:r>
            <a:r>
              <a:rPr lang="en-US" sz="2800" baseline="-25000" dirty="0"/>
              <a:t>1-</a:t>
            </a:r>
            <a:r>
              <a:rPr lang="en-US" sz="2800" i="1" baseline="-25000" dirty="0"/>
              <a:t>x</a:t>
            </a:r>
            <a:r>
              <a:rPr lang="en-US" sz="2800" dirty="0"/>
              <a:t>   </a:t>
            </a:r>
            <a:r>
              <a:rPr lang="fa-IR" sz="2800" dirty="0"/>
              <a:t> با </a:t>
            </a:r>
            <a:r>
              <a:rPr lang="en-US" sz="2800" dirty="0"/>
              <a:t>x = 0.40 </a:t>
            </a:r>
            <a:r>
              <a:rPr lang="fa-IR" sz="2800" dirty="0"/>
              <a:t>تا 1.00 می تواند برای </a:t>
            </a:r>
            <a:r>
              <a:rPr lang="en-US" sz="2800" dirty="0"/>
              <a:t>LED </a:t>
            </a:r>
            <a:r>
              <a:rPr lang="fa-IR" sz="2800" dirty="0"/>
              <a:t>هایی که نور قرمز (باشکاف باند 1.88 ولت) سبز (2.27 ولت) ساطع می کنند، استفاده شود. انرژی نور ساطع شده را می توان با تنظیم ترکیب مواد تغییر داد. </a:t>
            </a:r>
            <a:r>
              <a:rPr lang="en-US" sz="2800" dirty="0"/>
              <a:t>GaAs </a:t>
            </a:r>
            <a:r>
              <a:rPr lang="fa-IR" sz="2800" dirty="0"/>
              <a:t>شکاف باند 1.441 ولت دارد. </a:t>
            </a:r>
            <a:r>
              <a:rPr lang="en-US" sz="2800" dirty="0" err="1"/>
              <a:t>GaP</a:t>
            </a:r>
            <a:r>
              <a:rPr lang="en-US" sz="2800" dirty="0"/>
              <a:t> </a:t>
            </a:r>
            <a:r>
              <a:rPr lang="fa-IR" sz="2800" dirty="0"/>
              <a:t>شکاف باند 2.272 ولت دارد. با افزایش کسر فسفر ، شکاف بطور پیوسته افزایش می یابد و شیب در </a:t>
            </a:r>
            <a:r>
              <a:rPr lang="en-US" sz="2800" dirty="0"/>
              <a:t>x = 0.45 ، </a:t>
            </a:r>
            <a:r>
              <a:rPr lang="fa-IR" sz="2800" dirty="0"/>
              <a:t>تغییری از شکاف باند مستقیم به شکاف باند غیرمستقیم وجود دارد. در مواد غنی از آرسنیک ، الکترونها مستقیماً در شکاف انرژی به درون شکافهای سطح پایین تر (یک شکاف باند مستقیم) فرو می افتند، و نور، با راندمان بالا ساطع می شود. در مواد غنی از فسفر ، این فرآیند باید با تغییر در انرژی ارتعاش بلور (شکاف باند غیرمستقیم) همراه باشد. این فرایند غیرمستقیم کارایی کمتری دارد و نیاز به افزودن</a:t>
            </a:r>
            <a:r>
              <a:rPr lang="en-US" sz="2800" dirty="0"/>
              <a:t>dopant</a:t>
            </a:r>
            <a:r>
              <a:rPr lang="fa-IR" sz="2800" dirty="0"/>
              <a:t> برای ایجاد انتشار کارآمد  دارد.</a:t>
            </a:r>
          </a:p>
        </p:txBody>
      </p:sp>
    </p:spTree>
    <p:extLst>
      <p:ext uri="{BB962C8B-B14F-4D97-AF65-F5344CB8AC3E}">
        <p14:creationId xmlns:p14="http://schemas.microsoft.com/office/powerpoint/2010/main" val="30709215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309" y="249268"/>
            <a:ext cx="11389487" cy="2677656"/>
          </a:xfrm>
          <a:prstGeom prst="rect">
            <a:avLst/>
          </a:prstGeom>
        </p:spPr>
        <p:txBody>
          <a:bodyPr wrap="square">
            <a:spAutoFit/>
          </a:bodyPr>
          <a:lstStyle/>
          <a:p>
            <a:pPr algn="just" rtl="1"/>
            <a:r>
              <a:rPr lang="fa-IR" sz="2800" dirty="0"/>
              <a:t>این مواد همچنین ، طیفهای انتشار و جذب پیچیده تری دارند بدلیل افزودن دوپانت. برعکس</a:t>
            </a:r>
          </a:p>
          <a:p>
            <a:pPr algn="just" rtl="1"/>
            <a:r>
              <a:rPr lang="fa-IR" sz="2800" dirty="0"/>
              <a:t>مواد غنی از آرسنیک ، که طیفهایی با یک باند ساده دارند. راندمان انتشار نیز برای هر دو نوع در دماهای پایین تر بهبود می یابد که ناشی از کاهش شدت  ارتعاشات در دمای پایین است. رفتار مشابهی در </a:t>
            </a:r>
            <a:r>
              <a:rPr lang="en-US" sz="2800" dirty="0"/>
              <a:t>Al </a:t>
            </a:r>
            <a:r>
              <a:rPr lang="en-US" sz="2800" baseline="-25000" dirty="0"/>
              <a:t>x</a:t>
            </a:r>
            <a:r>
              <a:rPr lang="en-US" sz="2800" dirty="0"/>
              <a:t> Ga</a:t>
            </a:r>
            <a:r>
              <a:rPr lang="en-US" sz="2800" baseline="-25000" dirty="0"/>
              <a:t>1-x</a:t>
            </a:r>
            <a:r>
              <a:rPr lang="fa-IR" sz="2800" baseline="-25000" dirty="0"/>
              <a:t> </a:t>
            </a:r>
            <a:r>
              <a:rPr lang="fa-IR" sz="2800" dirty="0"/>
              <a:t>به عنوان </a:t>
            </a:r>
            <a:r>
              <a:rPr lang="en-US" sz="2800" dirty="0"/>
              <a:t>LED </a:t>
            </a:r>
            <a:r>
              <a:rPr lang="fa-IR" sz="2800" dirty="0"/>
              <a:t>مشاهده می شود. باندهای انتشار(از 840 نانومتر برای </a:t>
            </a:r>
            <a:r>
              <a:rPr lang="en-US" sz="2800" dirty="0"/>
              <a:t>x = 0.05 </a:t>
            </a:r>
            <a:r>
              <a:rPr lang="fa-IR" sz="2800" dirty="0"/>
              <a:t>به 625 نانومتر برای </a:t>
            </a:r>
            <a:r>
              <a:rPr lang="en-US" sz="2800" dirty="0"/>
              <a:t>x = 0.35) </a:t>
            </a:r>
            <a:r>
              <a:rPr lang="fa-IR" sz="2800" dirty="0"/>
              <a:t>به طول موج های کوتاه شیفت می یابد  ، وبا سرد کردن توسط دمای نیتروژن مایع (77 </a:t>
            </a:r>
            <a:r>
              <a:rPr lang="en-US" sz="2800" dirty="0"/>
              <a:t>K)</a:t>
            </a:r>
            <a:r>
              <a:rPr lang="fa-IR" sz="2800" dirty="0"/>
              <a:t>)  شدت بسیار بیشتر  می شود.</a:t>
            </a:r>
            <a:endParaRPr lang="en-US" dirty="0"/>
          </a:p>
        </p:txBody>
      </p:sp>
      <p:pic>
        <p:nvPicPr>
          <p:cNvPr id="3" name="Picture 2"/>
          <p:cNvPicPr>
            <a:picLocks noChangeAspect="1"/>
          </p:cNvPicPr>
          <p:nvPr/>
        </p:nvPicPr>
        <p:blipFill>
          <a:blip r:embed="rId2"/>
          <a:stretch>
            <a:fillRect/>
          </a:stretch>
        </p:blipFill>
        <p:spPr>
          <a:xfrm>
            <a:off x="212204" y="2877016"/>
            <a:ext cx="11314670" cy="3422408"/>
          </a:xfrm>
          <a:prstGeom prst="rect">
            <a:avLst/>
          </a:prstGeom>
        </p:spPr>
      </p:pic>
    </p:spTree>
    <p:extLst>
      <p:ext uri="{BB962C8B-B14F-4D97-AF65-F5344CB8AC3E}">
        <p14:creationId xmlns:p14="http://schemas.microsoft.com/office/powerpoint/2010/main" val="27360737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2"/>
          <p:cNvSpPr>
            <a:spLocks noChangeArrowheads="1"/>
          </p:cNvSpPr>
          <p:nvPr/>
        </p:nvSpPr>
        <p:spPr bwMode="auto">
          <a:xfrm>
            <a:off x="561109" y="891592"/>
            <a:ext cx="5334000" cy="5793804"/>
          </a:xfrm>
          <a:prstGeom prst="rect">
            <a:avLst/>
          </a:prstGeom>
          <a:solidFill>
            <a:srgbClr val="D9D9D9"/>
          </a:solidFill>
          <a:ln w="9525">
            <a:solidFill>
              <a:srgbClr val="000000"/>
            </a:solidFill>
            <a:miter lim="800000"/>
            <a:headEnd/>
            <a:tailEnd/>
          </a:ln>
        </p:spPr>
        <p:txBody>
          <a:bodyPr wrap="none" anchor="ctr"/>
          <a:lstStyle/>
          <a:p>
            <a:pPr fontAlgn="base">
              <a:spcBef>
                <a:spcPct val="0"/>
              </a:spcBef>
              <a:spcAft>
                <a:spcPct val="0"/>
              </a:spcAft>
            </a:pPr>
            <a:endParaRPr lang="en-US">
              <a:solidFill>
                <a:srgbClr val="5B98D2"/>
              </a:solidFill>
              <a:latin typeface="Trebuchet MS" charset="0"/>
              <a:ea typeface="ＭＳ Ｐゴシック" charset="-128"/>
            </a:endParaRPr>
          </a:p>
        </p:txBody>
      </p:sp>
      <p:sp>
        <p:nvSpPr>
          <p:cNvPr id="118" name="Text Box 4"/>
          <p:cNvSpPr txBox="1">
            <a:spLocks noChangeArrowheads="1"/>
          </p:cNvSpPr>
          <p:nvPr/>
        </p:nvSpPr>
        <p:spPr bwMode="auto">
          <a:xfrm>
            <a:off x="1873972" y="2486459"/>
            <a:ext cx="625475" cy="366712"/>
          </a:xfrm>
          <a:prstGeom prst="rect">
            <a:avLst/>
          </a:prstGeom>
          <a:noFill/>
          <a:ln w="9525">
            <a:noFill/>
            <a:miter lim="800000"/>
            <a:headEnd/>
            <a:tailEnd/>
          </a:ln>
        </p:spPr>
        <p:txBody>
          <a:bodyPr>
            <a:spAutoFit/>
          </a:bodyPr>
          <a:lstStyle/>
          <a:p>
            <a:pPr fontAlgn="base">
              <a:spcBef>
                <a:spcPct val="0"/>
              </a:spcBef>
              <a:spcAft>
                <a:spcPct val="0"/>
              </a:spcAft>
            </a:pPr>
            <a:r>
              <a:rPr lang="en-US" i="1">
                <a:solidFill>
                  <a:srgbClr val="000000"/>
                </a:solidFill>
                <a:latin typeface="Trebuchet MS" charset="0"/>
                <a:ea typeface="ＭＳ Ｐゴシック" charset="-128"/>
                <a:cs typeface="Arial" charset="0"/>
              </a:rPr>
              <a:t>E</a:t>
            </a:r>
            <a:r>
              <a:rPr lang="en-US" i="1" baseline="-25000">
                <a:solidFill>
                  <a:srgbClr val="000000"/>
                </a:solidFill>
                <a:latin typeface="Trebuchet MS" charset="0"/>
                <a:ea typeface="ＭＳ Ｐゴシック" charset="-128"/>
                <a:cs typeface="Arial" charset="0"/>
              </a:rPr>
              <a:t>g</a:t>
            </a:r>
          </a:p>
        </p:txBody>
      </p:sp>
      <p:sp>
        <p:nvSpPr>
          <p:cNvPr id="119" name="Text Box 58"/>
          <p:cNvSpPr txBox="1">
            <a:spLocks noChangeArrowheads="1"/>
          </p:cNvSpPr>
          <p:nvPr/>
        </p:nvSpPr>
        <p:spPr bwMode="auto">
          <a:xfrm>
            <a:off x="811934" y="1433946"/>
            <a:ext cx="2644775" cy="366713"/>
          </a:xfrm>
          <a:prstGeom prst="rect">
            <a:avLst/>
          </a:prstGeom>
          <a:noFill/>
          <a:ln w="9525">
            <a:noFill/>
            <a:miter lim="800000"/>
            <a:headEnd/>
            <a:tailEnd/>
          </a:ln>
        </p:spPr>
        <p:txBody>
          <a:bodyPr wrap="none">
            <a:spAutoFit/>
          </a:bodyPr>
          <a:lstStyle/>
          <a:p>
            <a:pPr fontAlgn="base">
              <a:spcBef>
                <a:spcPct val="0"/>
              </a:spcBef>
              <a:spcAft>
                <a:spcPct val="0"/>
              </a:spcAft>
            </a:pPr>
            <a:r>
              <a:rPr lang="en-US" b="1" u="sng" dirty="0">
                <a:solidFill>
                  <a:srgbClr val="5B98D2"/>
                </a:solidFill>
                <a:latin typeface="Trebuchet MS" charset="0"/>
                <a:ea typeface="ＭＳ Ｐゴシック" charset="-128"/>
                <a:cs typeface="Arial" charset="0"/>
              </a:rPr>
              <a:t>Forward Bias condition</a:t>
            </a:r>
          </a:p>
        </p:txBody>
      </p:sp>
      <p:grpSp>
        <p:nvGrpSpPr>
          <p:cNvPr id="120" name="Group 61"/>
          <p:cNvGrpSpPr>
            <a:grpSpLocks/>
          </p:cNvGrpSpPr>
          <p:nvPr/>
        </p:nvGrpSpPr>
        <p:grpSpPr bwMode="auto">
          <a:xfrm flipH="1">
            <a:off x="2048596" y="1895909"/>
            <a:ext cx="2435225" cy="695325"/>
            <a:chOff x="1584" y="546"/>
            <a:chExt cx="664" cy="558"/>
          </a:xfrm>
        </p:grpSpPr>
        <p:sp>
          <p:nvSpPr>
            <p:cNvPr id="121" name="Freeform 62"/>
            <p:cNvSpPr>
              <a:spLocks/>
            </p:cNvSpPr>
            <p:nvPr/>
          </p:nvSpPr>
          <p:spPr bwMode="auto">
            <a:xfrm>
              <a:off x="1584" y="816"/>
              <a:ext cx="336" cy="288"/>
            </a:xfrm>
            <a:custGeom>
              <a:avLst/>
              <a:gdLst>
                <a:gd name="T0" fmla="*/ 0 w 336"/>
                <a:gd name="T1" fmla="*/ 288 h 288"/>
                <a:gd name="T2" fmla="*/ 192 w 336"/>
                <a:gd name="T3" fmla="*/ 240 h 288"/>
                <a:gd name="T4" fmla="*/ 336 w 336"/>
                <a:gd name="T5" fmla="*/ 0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0" y="288"/>
                  </a:moveTo>
                  <a:cubicBezTo>
                    <a:pt x="68" y="288"/>
                    <a:pt x="136" y="288"/>
                    <a:pt x="192" y="240"/>
                  </a:cubicBezTo>
                  <a:cubicBezTo>
                    <a:pt x="248" y="192"/>
                    <a:pt x="292" y="96"/>
                    <a:pt x="336" y="0"/>
                  </a:cubicBezTo>
                </a:path>
              </a:pathLst>
            </a:cu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22" name="Freeform 63"/>
            <p:cNvSpPr>
              <a:spLocks/>
            </p:cNvSpPr>
            <p:nvPr/>
          </p:nvSpPr>
          <p:spPr bwMode="auto">
            <a:xfrm flipH="1" flipV="1">
              <a:off x="1912" y="546"/>
              <a:ext cx="336" cy="288"/>
            </a:xfrm>
            <a:custGeom>
              <a:avLst/>
              <a:gdLst>
                <a:gd name="T0" fmla="*/ 0 w 336"/>
                <a:gd name="T1" fmla="*/ 288 h 288"/>
                <a:gd name="T2" fmla="*/ 192 w 336"/>
                <a:gd name="T3" fmla="*/ 240 h 288"/>
                <a:gd name="T4" fmla="*/ 336 w 336"/>
                <a:gd name="T5" fmla="*/ 0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0" y="288"/>
                  </a:moveTo>
                  <a:cubicBezTo>
                    <a:pt x="68" y="288"/>
                    <a:pt x="136" y="288"/>
                    <a:pt x="192" y="240"/>
                  </a:cubicBezTo>
                  <a:cubicBezTo>
                    <a:pt x="248" y="192"/>
                    <a:pt x="292" y="96"/>
                    <a:pt x="336" y="0"/>
                  </a:cubicBezTo>
                </a:path>
              </a:pathLst>
            </a:cu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grpSp>
      <p:sp>
        <p:nvSpPr>
          <p:cNvPr id="123" name="Line 67"/>
          <p:cNvSpPr>
            <a:spLocks noChangeShapeType="1"/>
          </p:cNvSpPr>
          <p:nvPr/>
        </p:nvSpPr>
        <p:spPr bwMode="auto">
          <a:xfrm flipH="1">
            <a:off x="1475509" y="2964296"/>
            <a:ext cx="1905000" cy="0"/>
          </a:xfrm>
          <a:prstGeom prst="line">
            <a:avLst/>
          </a:prstGeom>
          <a:noFill/>
          <a:ln w="9525">
            <a:solidFill>
              <a:srgbClr val="000000"/>
            </a:solidFill>
            <a:prstDash val="dash"/>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24" name="Line 68"/>
          <p:cNvSpPr>
            <a:spLocks noChangeShapeType="1"/>
          </p:cNvSpPr>
          <p:nvPr/>
        </p:nvSpPr>
        <p:spPr bwMode="auto">
          <a:xfrm>
            <a:off x="4483822" y="3810434"/>
            <a:ext cx="573087" cy="0"/>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25" name="Line 69"/>
          <p:cNvSpPr>
            <a:spLocks noChangeShapeType="1"/>
          </p:cNvSpPr>
          <p:nvPr/>
        </p:nvSpPr>
        <p:spPr bwMode="auto">
          <a:xfrm>
            <a:off x="1475509" y="3161146"/>
            <a:ext cx="573088" cy="0"/>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26" name="Line 70"/>
          <p:cNvSpPr>
            <a:spLocks noChangeShapeType="1"/>
          </p:cNvSpPr>
          <p:nvPr/>
        </p:nvSpPr>
        <p:spPr bwMode="auto">
          <a:xfrm>
            <a:off x="1475509" y="1941946"/>
            <a:ext cx="573088" cy="0"/>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27" name="Line 71"/>
          <p:cNvSpPr>
            <a:spLocks noChangeShapeType="1"/>
          </p:cNvSpPr>
          <p:nvPr/>
        </p:nvSpPr>
        <p:spPr bwMode="auto">
          <a:xfrm>
            <a:off x="4483822" y="2591234"/>
            <a:ext cx="573087" cy="0"/>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28" name="Oval 72"/>
          <p:cNvSpPr>
            <a:spLocks noChangeArrowheads="1"/>
          </p:cNvSpPr>
          <p:nvPr/>
        </p:nvSpPr>
        <p:spPr bwMode="auto">
          <a:xfrm flipH="1">
            <a:off x="3456708" y="3754029"/>
            <a:ext cx="123825" cy="132605"/>
          </a:xfrm>
          <a:prstGeom prst="ellipse">
            <a:avLst/>
          </a:prstGeom>
          <a:solidFill>
            <a:srgbClr val="FFFF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29" name="Oval 74"/>
          <p:cNvSpPr>
            <a:spLocks noChangeArrowheads="1"/>
          </p:cNvSpPr>
          <p:nvPr/>
        </p:nvSpPr>
        <p:spPr bwMode="auto">
          <a:xfrm flipH="1">
            <a:off x="3456708" y="2277654"/>
            <a:ext cx="123825" cy="132605"/>
          </a:xfrm>
          <a:prstGeom prst="ellipse">
            <a:avLst/>
          </a:prstGeom>
          <a:solidFill>
            <a:srgbClr val="5B98D2"/>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30" name="Line 75"/>
          <p:cNvSpPr>
            <a:spLocks noChangeShapeType="1"/>
          </p:cNvSpPr>
          <p:nvPr/>
        </p:nvSpPr>
        <p:spPr bwMode="auto">
          <a:xfrm flipH="1" flipV="1">
            <a:off x="3669433" y="2378430"/>
            <a:ext cx="176213" cy="73103"/>
          </a:xfrm>
          <a:prstGeom prst="line">
            <a:avLst/>
          </a:prstGeom>
          <a:noFill/>
          <a:ln w="9525">
            <a:solidFill>
              <a:srgbClr val="000000"/>
            </a:solidFill>
            <a:round/>
            <a:headEn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31" name="Line 76"/>
          <p:cNvSpPr>
            <a:spLocks noChangeShapeType="1"/>
          </p:cNvSpPr>
          <p:nvPr/>
        </p:nvSpPr>
        <p:spPr bwMode="auto">
          <a:xfrm flipH="1" flipV="1">
            <a:off x="2237509" y="1908528"/>
            <a:ext cx="0" cy="1224043"/>
          </a:xfrm>
          <a:prstGeom prst="line">
            <a:avLst/>
          </a:prstGeom>
          <a:noFill/>
          <a:ln w="9525">
            <a:solidFill>
              <a:srgbClr val="000000"/>
            </a:solidFill>
            <a:round/>
            <a:headEnd type="triangle" w="med" len="me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32" name="Text Box 77"/>
          <p:cNvSpPr txBox="1">
            <a:spLocks noChangeArrowheads="1"/>
          </p:cNvSpPr>
          <p:nvPr/>
        </p:nvSpPr>
        <p:spPr bwMode="auto">
          <a:xfrm flipH="1">
            <a:off x="4331421" y="3230329"/>
            <a:ext cx="350837" cy="461665"/>
          </a:xfrm>
          <a:prstGeom prst="rect">
            <a:avLst/>
          </a:prstGeom>
          <a:noFill/>
          <a:ln w="9525">
            <a:noFill/>
            <a:miter lim="800000"/>
            <a:headEnd/>
            <a:tailEnd/>
          </a:ln>
        </p:spPr>
        <p:txBody>
          <a:bodyPr wrap="square">
            <a:spAutoFit/>
          </a:bodyPr>
          <a:lstStyle/>
          <a:p>
            <a:pPr fontAlgn="base">
              <a:spcBef>
                <a:spcPct val="0"/>
              </a:spcBef>
              <a:spcAft>
                <a:spcPct val="0"/>
              </a:spcAft>
            </a:pPr>
            <a:r>
              <a:rPr lang="en-US" sz="2400" i="1">
                <a:solidFill>
                  <a:srgbClr val="000000"/>
                </a:solidFill>
                <a:latin typeface="Trebuchet MS" charset="0"/>
                <a:ea typeface="ＭＳ Ｐゴシック" charset="-128"/>
                <a:cs typeface="Arial" charset="0"/>
              </a:rPr>
              <a:t>n</a:t>
            </a:r>
          </a:p>
        </p:txBody>
      </p:sp>
      <p:sp>
        <p:nvSpPr>
          <p:cNvPr id="133" name="Text Box 78"/>
          <p:cNvSpPr txBox="1">
            <a:spLocks noChangeArrowheads="1"/>
          </p:cNvSpPr>
          <p:nvPr/>
        </p:nvSpPr>
        <p:spPr bwMode="auto">
          <a:xfrm flipH="1">
            <a:off x="1512022" y="2019067"/>
            <a:ext cx="354012" cy="461665"/>
          </a:xfrm>
          <a:prstGeom prst="rect">
            <a:avLst/>
          </a:prstGeom>
          <a:noFill/>
          <a:ln w="9525">
            <a:noFill/>
            <a:miter lim="800000"/>
            <a:headEnd/>
            <a:tailEnd/>
          </a:ln>
        </p:spPr>
        <p:txBody>
          <a:bodyPr wrap="square">
            <a:spAutoFit/>
          </a:bodyPr>
          <a:lstStyle/>
          <a:p>
            <a:pPr fontAlgn="base">
              <a:spcBef>
                <a:spcPct val="0"/>
              </a:spcBef>
              <a:spcAft>
                <a:spcPct val="0"/>
              </a:spcAft>
            </a:pPr>
            <a:r>
              <a:rPr lang="en-US" sz="2400" i="1">
                <a:solidFill>
                  <a:srgbClr val="000000"/>
                </a:solidFill>
                <a:latin typeface="Trebuchet MS" charset="0"/>
                <a:ea typeface="ＭＳ Ｐゴシック" charset="-128"/>
                <a:cs typeface="Arial" charset="0"/>
              </a:rPr>
              <a:t>p</a:t>
            </a:r>
          </a:p>
        </p:txBody>
      </p:sp>
      <p:sp>
        <p:nvSpPr>
          <p:cNvPr id="134" name="Text Box 79"/>
          <p:cNvSpPr txBox="1">
            <a:spLocks noChangeArrowheads="1"/>
          </p:cNvSpPr>
          <p:nvPr/>
        </p:nvSpPr>
        <p:spPr bwMode="auto">
          <a:xfrm flipH="1">
            <a:off x="5041033" y="2184233"/>
            <a:ext cx="625475" cy="369332"/>
          </a:xfrm>
          <a:prstGeom prst="rect">
            <a:avLst/>
          </a:prstGeom>
          <a:noFill/>
          <a:ln w="9525">
            <a:noFill/>
            <a:miter lim="800000"/>
            <a:headEnd/>
            <a:tailEnd/>
          </a:ln>
        </p:spPr>
        <p:txBody>
          <a:bodyPr wrap="square">
            <a:spAutoFit/>
          </a:bodyPr>
          <a:lstStyle/>
          <a:p>
            <a:pPr fontAlgn="base">
              <a:spcBef>
                <a:spcPct val="0"/>
              </a:spcBef>
              <a:spcAft>
                <a:spcPct val="0"/>
              </a:spcAft>
            </a:pPr>
            <a:r>
              <a:rPr lang="en-US" i="1">
                <a:solidFill>
                  <a:srgbClr val="000000"/>
                </a:solidFill>
                <a:latin typeface="Trebuchet MS" charset="0"/>
                <a:ea typeface="ＭＳ Ｐゴシック" charset="-128"/>
                <a:cs typeface="Arial" charset="0"/>
              </a:rPr>
              <a:t>E</a:t>
            </a:r>
            <a:r>
              <a:rPr lang="en-US" i="1" baseline="-25000">
                <a:solidFill>
                  <a:srgbClr val="000000"/>
                </a:solidFill>
                <a:latin typeface="Trebuchet MS" charset="0"/>
                <a:ea typeface="ＭＳ Ｐゴシック" charset="-128"/>
                <a:cs typeface="Arial" charset="0"/>
              </a:rPr>
              <a:t>C</a:t>
            </a:r>
          </a:p>
        </p:txBody>
      </p:sp>
      <p:sp>
        <p:nvSpPr>
          <p:cNvPr id="135" name="Text Box 80"/>
          <p:cNvSpPr txBox="1">
            <a:spLocks noChangeArrowheads="1"/>
          </p:cNvSpPr>
          <p:nvPr/>
        </p:nvSpPr>
        <p:spPr bwMode="auto">
          <a:xfrm flipH="1">
            <a:off x="5025158" y="3632033"/>
            <a:ext cx="625475" cy="369332"/>
          </a:xfrm>
          <a:prstGeom prst="rect">
            <a:avLst/>
          </a:prstGeom>
          <a:noFill/>
          <a:ln w="9525">
            <a:noFill/>
            <a:miter lim="800000"/>
            <a:headEnd/>
            <a:tailEnd/>
          </a:ln>
        </p:spPr>
        <p:txBody>
          <a:bodyPr wrap="square">
            <a:spAutoFit/>
          </a:bodyPr>
          <a:lstStyle/>
          <a:p>
            <a:pPr fontAlgn="base">
              <a:spcBef>
                <a:spcPct val="0"/>
              </a:spcBef>
              <a:spcAft>
                <a:spcPct val="0"/>
              </a:spcAft>
            </a:pPr>
            <a:r>
              <a:rPr lang="en-US" i="1">
                <a:solidFill>
                  <a:srgbClr val="000000"/>
                </a:solidFill>
                <a:latin typeface="Trebuchet MS" charset="0"/>
                <a:ea typeface="ＭＳ Ｐゴシック" charset="-128"/>
                <a:cs typeface="Arial" charset="0"/>
              </a:rPr>
              <a:t>E</a:t>
            </a:r>
            <a:r>
              <a:rPr lang="en-US" i="1" baseline="-25000">
                <a:solidFill>
                  <a:srgbClr val="000000"/>
                </a:solidFill>
                <a:latin typeface="Trebuchet MS" charset="0"/>
                <a:ea typeface="ＭＳ Ｐゴシック" charset="-128"/>
                <a:cs typeface="Arial" charset="0"/>
              </a:rPr>
              <a:t>V</a:t>
            </a:r>
          </a:p>
        </p:txBody>
      </p:sp>
      <p:sp>
        <p:nvSpPr>
          <p:cNvPr id="136" name="Text Box 81"/>
          <p:cNvSpPr txBox="1">
            <a:spLocks noChangeArrowheads="1"/>
          </p:cNvSpPr>
          <p:nvPr/>
        </p:nvSpPr>
        <p:spPr bwMode="auto">
          <a:xfrm flipH="1">
            <a:off x="3609109" y="1883823"/>
            <a:ext cx="2001838" cy="30777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b="1">
                <a:solidFill>
                  <a:srgbClr val="5B98D2"/>
                </a:solidFill>
                <a:latin typeface="Trebuchet MS" charset="0"/>
                <a:ea typeface="ＭＳ Ｐゴシック" charset="-128"/>
                <a:cs typeface="Arial" charset="0"/>
              </a:rPr>
              <a:t>INJECTED ELECTRONS</a:t>
            </a:r>
          </a:p>
        </p:txBody>
      </p:sp>
      <p:grpSp>
        <p:nvGrpSpPr>
          <p:cNvPr id="137" name="Group 96"/>
          <p:cNvGrpSpPr>
            <a:grpSpLocks/>
          </p:cNvGrpSpPr>
          <p:nvPr/>
        </p:nvGrpSpPr>
        <p:grpSpPr bwMode="auto">
          <a:xfrm flipH="1" flipV="1">
            <a:off x="3428133" y="2358198"/>
            <a:ext cx="180975" cy="1361747"/>
            <a:chOff x="858" y="3024"/>
            <a:chExt cx="258" cy="1432"/>
          </a:xfrm>
        </p:grpSpPr>
        <p:sp>
          <p:nvSpPr>
            <p:cNvPr id="138" name="Line 97"/>
            <p:cNvSpPr>
              <a:spLocks noChangeShapeType="1"/>
            </p:cNvSpPr>
            <p:nvPr/>
          </p:nvSpPr>
          <p:spPr bwMode="auto">
            <a:xfrm flipV="1">
              <a:off x="985" y="3024"/>
              <a:ext cx="0" cy="204"/>
            </a:xfrm>
            <a:prstGeom prst="line">
              <a:avLst/>
            </a:prstGeom>
            <a:noFill/>
            <a:ln w="12700">
              <a:solidFill>
                <a:srgbClr val="5B98D2"/>
              </a:solidFill>
              <a:round/>
              <a:headEnd/>
              <a:tailEnd type="triangle" w="lg" len="lg"/>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nvGrpSpPr>
            <p:cNvPr id="139" name="Group 98"/>
            <p:cNvGrpSpPr>
              <a:grpSpLocks/>
            </p:cNvGrpSpPr>
            <p:nvPr/>
          </p:nvGrpSpPr>
          <p:grpSpPr bwMode="auto">
            <a:xfrm>
              <a:off x="864" y="3840"/>
              <a:ext cx="252" cy="616"/>
              <a:chOff x="768" y="2592"/>
              <a:chExt cx="576" cy="1152"/>
            </a:xfrm>
          </p:grpSpPr>
          <p:grpSp>
            <p:nvGrpSpPr>
              <p:cNvPr id="150" name="Group 99"/>
              <p:cNvGrpSpPr>
                <a:grpSpLocks/>
              </p:cNvGrpSpPr>
              <p:nvPr/>
            </p:nvGrpSpPr>
            <p:grpSpPr bwMode="auto">
              <a:xfrm>
                <a:off x="768" y="3360"/>
                <a:ext cx="576" cy="384"/>
                <a:chOff x="768" y="3360"/>
                <a:chExt cx="576" cy="384"/>
              </a:xfrm>
            </p:grpSpPr>
            <p:sp>
              <p:nvSpPr>
                <p:cNvPr id="157" name="Freeform 100"/>
                <p:cNvSpPr>
                  <a:spLocks/>
                </p:cNvSpPr>
                <p:nvPr/>
              </p:nvSpPr>
              <p:spPr bwMode="auto">
                <a:xfrm>
                  <a:off x="768" y="3360"/>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12700">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sp>
              <p:nvSpPr>
                <p:cNvPr id="158" name="Freeform 101"/>
                <p:cNvSpPr>
                  <a:spLocks/>
                </p:cNvSpPr>
                <p:nvPr/>
              </p:nvSpPr>
              <p:spPr bwMode="auto">
                <a:xfrm flipH="1">
                  <a:off x="1056" y="3552"/>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12700">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grpSp>
            <p:nvGrpSpPr>
              <p:cNvPr id="151" name="Group 102"/>
              <p:cNvGrpSpPr>
                <a:grpSpLocks/>
              </p:cNvGrpSpPr>
              <p:nvPr/>
            </p:nvGrpSpPr>
            <p:grpSpPr bwMode="auto">
              <a:xfrm>
                <a:off x="768" y="2976"/>
                <a:ext cx="576" cy="384"/>
                <a:chOff x="768" y="3360"/>
                <a:chExt cx="576" cy="384"/>
              </a:xfrm>
            </p:grpSpPr>
            <p:sp>
              <p:nvSpPr>
                <p:cNvPr id="155" name="Freeform 103"/>
                <p:cNvSpPr>
                  <a:spLocks/>
                </p:cNvSpPr>
                <p:nvPr/>
              </p:nvSpPr>
              <p:spPr bwMode="auto">
                <a:xfrm>
                  <a:off x="768" y="3360"/>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12700">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sp>
              <p:nvSpPr>
                <p:cNvPr id="156" name="Freeform 104"/>
                <p:cNvSpPr>
                  <a:spLocks/>
                </p:cNvSpPr>
                <p:nvPr/>
              </p:nvSpPr>
              <p:spPr bwMode="auto">
                <a:xfrm flipH="1">
                  <a:off x="1056" y="3552"/>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12700">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grpSp>
            <p:nvGrpSpPr>
              <p:cNvPr id="152" name="Group 105"/>
              <p:cNvGrpSpPr>
                <a:grpSpLocks/>
              </p:cNvGrpSpPr>
              <p:nvPr/>
            </p:nvGrpSpPr>
            <p:grpSpPr bwMode="auto">
              <a:xfrm>
                <a:off x="768" y="2592"/>
                <a:ext cx="576" cy="384"/>
                <a:chOff x="768" y="3360"/>
                <a:chExt cx="576" cy="384"/>
              </a:xfrm>
            </p:grpSpPr>
            <p:sp>
              <p:nvSpPr>
                <p:cNvPr id="153" name="Freeform 106"/>
                <p:cNvSpPr>
                  <a:spLocks/>
                </p:cNvSpPr>
                <p:nvPr/>
              </p:nvSpPr>
              <p:spPr bwMode="auto">
                <a:xfrm>
                  <a:off x="768" y="3360"/>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12700">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sp>
              <p:nvSpPr>
                <p:cNvPr id="154" name="Freeform 107"/>
                <p:cNvSpPr>
                  <a:spLocks/>
                </p:cNvSpPr>
                <p:nvPr/>
              </p:nvSpPr>
              <p:spPr bwMode="auto">
                <a:xfrm flipH="1">
                  <a:off x="1056" y="3552"/>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12700">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grpSp>
        <p:grpSp>
          <p:nvGrpSpPr>
            <p:cNvPr id="140" name="Group 108"/>
            <p:cNvGrpSpPr>
              <a:grpSpLocks/>
            </p:cNvGrpSpPr>
            <p:nvPr/>
          </p:nvGrpSpPr>
          <p:grpSpPr bwMode="auto">
            <a:xfrm>
              <a:off x="858" y="3225"/>
              <a:ext cx="252" cy="615"/>
              <a:chOff x="768" y="2592"/>
              <a:chExt cx="576" cy="1152"/>
            </a:xfrm>
          </p:grpSpPr>
          <p:grpSp>
            <p:nvGrpSpPr>
              <p:cNvPr id="141" name="Group 109"/>
              <p:cNvGrpSpPr>
                <a:grpSpLocks/>
              </p:cNvGrpSpPr>
              <p:nvPr/>
            </p:nvGrpSpPr>
            <p:grpSpPr bwMode="auto">
              <a:xfrm>
                <a:off x="768" y="3360"/>
                <a:ext cx="576" cy="384"/>
                <a:chOff x="768" y="3360"/>
                <a:chExt cx="576" cy="384"/>
              </a:xfrm>
            </p:grpSpPr>
            <p:sp>
              <p:nvSpPr>
                <p:cNvPr id="148" name="Freeform 110"/>
                <p:cNvSpPr>
                  <a:spLocks/>
                </p:cNvSpPr>
                <p:nvPr/>
              </p:nvSpPr>
              <p:spPr bwMode="auto">
                <a:xfrm>
                  <a:off x="768" y="3360"/>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12700">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sp>
              <p:nvSpPr>
                <p:cNvPr id="149" name="Freeform 111"/>
                <p:cNvSpPr>
                  <a:spLocks/>
                </p:cNvSpPr>
                <p:nvPr/>
              </p:nvSpPr>
              <p:spPr bwMode="auto">
                <a:xfrm flipH="1">
                  <a:off x="1056" y="3552"/>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12700">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grpSp>
            <p:nvGrpSpPr>
              <p:cNvPr id="142" name="Group 112"/>
              <p:cNvGrpSpPr>
                <a:grpSpLocks/>
              </p:cNvGrpSpPr>
              <p:nvPr/>
            </p:nvGrpSpPr>
            <p:grpSpPr bwMode="auto">
              <a:xfrm>
                <a:off x="768" y="2976"/>
                <a:ext cx="576" cy="384"/>
                <a:chOff x="768" y="3360"/>
                <a:chExt cx="576" cy="384"/>
              </a:xfrm>
            </p:grpSpPr>
            <p:sp>
              <p:nvSpPr>
                <p:cNvPr id="146" name="Freeform 113"/>
                <p:cNvSpPr>
                  <a:spLocks/>
                </p:cNvSpPr>
                <p:nvPr/>
              </p:nvSpPr>
              <p:spPr bwMode="auto">
                <a:xfrm>
                  <a:off x="768" y="3360"/>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12700">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sp>
              <p:nvSpPr>
                <p:cNvPr id="147" name="Freeform 114"/>
                <p:cNvSpPr>
                  <a:spLocks/>
                </p:cNvSpPr>
                <p:nvPr/>
              </p:nvSpPr>
              <p:spPr bwMode="auto">
                <a:xfrm flipH="1">
                  <a:off x="1056" y="3552"/>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12700">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grpSp>
            <p:nvGrpSpPr>
              <p:cNvPr id="143" name="Group 115"/>
              <p:cNvGrpSpPr>
                <a:grpSpLocks/>
              </p:cNvGrpSpPr>
              <p:nvPr/>
            </p:nvGrpSpPr>
            <p:grpSpPr bwMode="auto">
              <a:xfrm>
                <a:off x="768" y="2592"/>
                <a:ext cx="576" cy="384"/>
                <a:chOff x="768" y="3360"/>
                <a:chExt cx="576" cy="384"/>
              </a:xfrm>
            </p:grpSpPr>
            <p:sp>
              <p:nvSpPr>
                <p:cNvPr id="144" name="Freeform 116"/>
                <p:cNvSpPr>
                  <a:spLocks/>
                </p:cNvSpPr>
                <p:nvPr/>
              </p:nvSpPr>
              <p:spPr bwMode="auto">
                <a:xfrm>
                  <a:off x="768" y="3360"/>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12700">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sp>
              <p:nvSpPr>
                <p:cNvPr id="145" name="Freeform 117"/>
                <p:cNvSpPr>
                  <a:spLocks/>
                </p:cNvSpPr>
                <p:nvPr/>
              </p:nvSpPr>
              <p:spPr bwMode="auto">
                <a:xfrm flipH="1">
                  <a:off x="1056" y="3552"/>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12700">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grpSp>
      </p:grpSp>
      <p:sp>
        <p:nvSpPr>
          <p:cNvPr id="159" name="Line 118"/>
          <p:cNvSpPr>
            <a:spLocks noChangeShapeType="1"/>
          </p:cNvSpPr>
          <p:nvPr/>
        </p:nvSpPr>
        <p:spPr bwMode="auto">
          <a:xfrm>
            <a:off x="942109" y="2965884"/>
            <a:ext cx="533400" cy="0"/>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60" name="Line 119"/>
          <p:cNvSpPr>
            <a:spLocks noChangeShapeType="1"/>
          </p:cNvSpPr>
          <p:nvPr/>
        </p:nvSpPr>
        <p:spPr bwMode="auto">
          <a:xfrm>
            <a:off x="5056909" y="2729346"/>
            <a:ext cx="533400" cy="0"/>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61" name="Line 120"/>
          <p:cNvSpPr>
            <a:spLocks noChangeShapeType="1"/>
          </p:cNvSpPr>
          <p:nvPr/>
        </p:nvSpPr>
        <p:spPr bwMode="auto">
          <a:xfrm flipV="1">
            <a:off x="1475509" y="1857088"/>
            <a:ext cx="0" cy="1305646"/>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62" name="Line 121"/>
          <p:cNvSpPr>
            <a:spLocks noChangeShapeType="1"/>
          </p:cNvSpPr>
          <p:nvPr/>
        </p:nvSpPr>
        <p:spPr bwMode="auto">
          <a:xfrm flipV="1">
            <a:off x="5056909" y="2500025"/>
            <a:ext cx="0" cy="1305646"/>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63" name="Oval 138"/>
          <p:cNvSpPr>
            <a:spLocks noChangeArrowheads="1"/>
          </p:cNvSpPr>
          <p:nvPr/>
        </p:nvSpPr>
        <p:spPr bwMode="auto">
          <a:xfrm flipH="1">
            <a:off x="3837708" y="2393541"/>
            <a:ext cx="123825" cy="132605"/>
          </a:xfrm>
          <a:prstGeom prst="ellipse">
            <a:avLst/>
          </a:prstGeom>
          <a:solidFill>
            <a:srgbClr val="5B98D2"/>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64" name="Oval 139"/>
          <p:cNvSpPr>
            <a:spLocks noChangeArrowheads="1"/>
          </p:cNvSpPr>
          <p:nvPr/>
        </p:nvSpPr>
        <p:spPr bwMode="auto">
          <a:xfrm flipH="1">
            <a:off x="3998046" y="2422116"/>
            <a:ext cx="123825" cy="132605"/>
          </a:xfrm>
          <a:prstGeom prst="ellipse">
            <a:avLst/>
          </a:prstGeom>
          <a:solidFill>
            <a:srgbClr val="5B98D2"/>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65" name="Oval 140"/>
          <p:cNvSpPr>
            <a:spLocks noChangeArrowheads="1"/>
          </p:cNvSpPr>
          <p:nvPr/>
        </p:nvSpPr>
        <p:spPr bwMode="auto">
          <a:xfrm flipH="1">
            <a:off x="4194896" y="2430054"/>
            <a:ext cx="123825" cy="132605"/>
          </a:xfrm>
          <a:prstGeom prst="ellipse">
            <a:avLst/>
          </a:prstGeom>
          <a:solidFill>
            <a:srgbClr val="5B98D2"/>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66" name="Oval 141"/>
          <p:cNvSpPr>
            <a:spLocks noChangeArrowheads="1"/>
          </p:cNvSpPr>
          <p:nvPr/>
        </p:nvSpPr>
        <p:spPr bwMode="auto">
          <a:xfrm flipH="1">
            <a:off x="4523508" y="2430054"/>
            <a:ext cx="123825" cy="132605"/>
          </a:xfrm>
          <a:prstGeom prst="ellipse">
            <a:avLst/>
          </a:prstGeom>
          <a:solidFill>
            <a:srgbClr val="5B98D2"/>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67" name="Oval 142"/>
          <p:cNvSpPr>
            <a:spLocks noChangeArrowheads="1"/>
          </p:cNvSpPr>
          <p:nvPr/>
        </p:nvSpPr>
        <p:spPr bwMode="auto">
          <a:xfrm flipH="1">
            <a:off x="4675908" y="2430054"/>
            <a:ext cx="123825" cy="132605"/>
          </a:xfrm>
          <a:prstGeom prst="ellipse">
            <a:avLst/>
          </a:prstGeom>
          <a:solidFill>
            <a:srgbClr val="5B98D2"/>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68" name="Oval 143"/>
          <p:cNvSpPr>
            <a:spLocks noChangeArrowheads="1"/>
          </p:cNvSpPr>
          <p:nvPr/>
        </p:nvSpPr>
        <p:spPr bwMode="auto">
          <a:xfrm flipH="1">
            <a:off x="2542308" y="3206341"/>
            <a:ext cx="123825" cy="132605"/>
          </a:xfrm>
          <a:prstGeom prst="ellipse">
            <a:avLst/>
          </a:prstGeom>
          <a:solidFill>
            <a:srgbClr val="FFFF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69" name="Oval 144"/>
          <p:cNvSpPr>
            <a:spLocks noChangeArrowheads="1"/>
          </p:cNvSpPr>
          <p:nvPr/>
        </p:nvSpPr>
        <p:spPr bwMode="auto">
          <a:xfrm flipH="1">
            <a:off x="2085108" y="3192054"/>
            <a:ext cx="123825" cy="132605"/>
          </a:xfrm>
          <a:prstGeom prst="ellipse">
            <a:avLst/>
          </a:prstGeom>
          <a:solidFill>
            <a:srgbClr val="FFFF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70" name="Oval 145"/>
          <p:cNvSpPr>
            <a:spLocks noChangeArrowheads="1"/>
          </p:cNvSpPr>
          <p:nvPr/>
        </p:nvSpPr>
        <p:spPr bwMode="auto">
          <a:xfrm flipH="1">
            <a:off x="1932708" y="3192054"/>
            <a:ext cx="123825" cy="132605"/>
          </a:xfrm>
          <a:prstGeom prst="ellipse">
            <a:avLst/>
          </a:prstGeom>
          <a:solidFill>
            <a:srgbClr val="FFFF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71" name="Oval 146"/>
          <p:cNvSpPr>
            <a:spLocks noChangeArrowheads="1"/>
          </p:cNvSpPr>
          <p:nvPr/>
        </p:nvSpPr>
        <p:spPr bwMode="auto">
          <a:xfrm flipH="1">
            <a:off x="2710583" y="3263491"/>
            <a:ext cx="123825" cy="132605"/>
          </a:xfrm>
          <a:prstGeom prst="ellipse">
            <a:avLst/>
          </a:prstGeom>
          <a:solidFill>
            <a:srgbClr val="FFFF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72" name="Oval 147"/>
          <p:cNvSpPr>
            <a:spLocks noChangeArrowheads="1"/>
          </p:cNvSpPr>
          <p:nvPr/>
        </p:nvSpPr>
        <p:spPr bwMode="auto">
          <a:xfrm flipH="1">
            <a:off x="2878858" y="3357154"/>
            <a:ext cx="123825" cy="132605"/>
          </a:xfrm>
          <a:prstGeom prst="ellipse">
            <a:avLst/>
          </a:prstGeom>
          <a:solidFill>
            <a:srgbClr val="FFFF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73" name="Text Box 148"/>
          <p:cNvSpPr txBox="1">
            <a:spLocks noChangeArrowheads="1"/>
          </p:cNvSpPr>
          <p:nvPr/>
        </p:nvSpPr>
        <p:spPr bwMode="auto">
          <a:xfrm>
            <a:off x="789709" y="2515034"/>
            <a:ext cx="546100" cy="366712"/>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latin typeface="Trebuchet MS" charset="0"/>
                <a:ea typeface="ＭＳ Ｐゴシック" charset="-128"/>
              </a:rPr>
              <a:t>“+”</a:t>
            </a:r>
          </a:p>
        </p:txBody>
      </p:sp>
      <p:sp>
        <p:nvSpPr>
          <p:cNvPr id="174" name="Text Box 149"/>
          <p:cNvSpPr txBox="1">
            <a:spLocks noChangeArrowheads="1"/>
          </p:cNvSpPr>
          <p:nvPr/>
        </p:nvSpPr>
        <p:spPr bwMode="auto">
          <a:xfrm>
            <a:off x="5133109" y="2743634"/>
            <a:ext cx="546100" cy="366712"/>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latin typeface="Trebuchet MS" charset="0"/>
                <a:ea typeface="ＭＳ Ｐゴシック" charset="-128"/>
              </a:rPr>
              <a:t>“−”</a:t>
            </a:r>
          </a:p>
        </p:txBody>
      </p:sp>
      <p:grpSp>
        <p:nvGrpSpPr>
          <p:cNvPr id="175" name="Group 156"/>
          <p:cNvGrpSpPr>
            <a:grpSpLocks/>
          </p:cNvGrpSpPr>
          <p:nvPr/>
        </p:nvGrpSpPr>
        <p:grpSpPr bwMode="auto">
          <a:xfrm flipH="1">
            <a:off x="2053358" y="3118284"/>
            <a:ext cx="2435225" cy="695325"/>
            <a:chOff x="1584" y="546"/>
            <a:chExt cx="664" cy="558"/>
          </a:xfrm>
        </p:grpSpPr>
        <p:sp>
          <p:nvSpPr>
            <p:cNvPr id="176" name="Freeform 157"/>
            <p:cNvSpPr>
              <a:spLocks/>
            </p:cNvSpPr>
            <p:nvPr/>
          </p:nvSpPr>
          <p:spPr bwMode="auto">
            <a:xfrm>
              <a:off x="1584" y="816"/>
              <a:ext cx="336" cy="288"/>
            </a:xfrm>
            <a:custGeom>
              <a:avLst/>
              <a:gdLst>
                <a:gd name="T0" fmla="*/ 0 w 336"/>
                <a:gd name="T1" fmla="*/ 288 h 288"/>
                <a:gd name="T2" fmla="*/ 192 w 336"/>
                <a:gd name="T3" fmla="*/ 240 h 288"/>
                <a:gd name="T4" fmla="*/ 336 w 336"/>
                <a:gd name="T5" fmla="*/ 0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0" y="288"/>
                  </a:moveTo>
                  <a:cubicBezTo>
                    <a:pt x="68" y="288"/>
                    <a:pt x="136" y="288"/>
                    <a:pt x="192" y="240"/>
                  </a:cubicBezTo>
                  <a:cubicBezTo>
                    <a:pt x="248" y="192"/>
                    <a:pt x="292" y="96"/>
                    <a:pt x="336" y="0"/>
                  </a:cubicBezTo>
                </a:path>
              </a:pathLst>
            </a:cu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77" name="Freeform 158"/>
            <p:cNvSpPr>
              <a:spLocks/>
            </p:cNvSpPr>
            <p:nvPr/>
          </p:nvSpPr>
          <p:spPr bwMode="auto">
            <a:xfrm flipH="1" flipV="1">
              <a:off x="1912" y="546"/>
              <a:ext cx="336" cy="288"/>
            </a:xfrm>
            <a:custGeom>
              <a:avLst/>
              <a:gdLst>
                <a:gd name="T0" fmla="*/ 0 w 336"/>
                <a:gd name="T1" fmla="*/ 288 h 288"/>
                <a:gd name="T2" fmla="*/ 192 w 336"/>
                <a:gd name="T3" fmla="*/ 240 h 288"/>
                <a:gd name="T4" fmla="*/ 336 w 336"/>
                <a:gd name="T5" fmla="*/ 0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0" y="288"/>
                  </a:moveTo>
                  <a:cubicBezTo>
                    <a:pt x="68" y="288"/>
                    <a:pt x="136" y="288"/>
                    <a:pt x="192" y="240"/>
                  </a:cubicBezTo>
                  <a:cubicBezTo>
                    <a:pt x="248" y="192"/>
                    <a:pt x="292" y="96"/>
                    <a:pt x="336" y="0"/>
                  </a:cubicBezTo>
                </a:path>
              </a:pathLst>
            </a:cu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grpSp>
      <p:sp>
        <p:nvSpPr>
          <p:cNvPr id="178" name="Line 159"/>
          <p:cNvSpPr>
            <a:spLocks noChangeShapeType="1"/>
          </p:cNvSpPr>
          <p:nvPr/>
        </p:nvSpPr>
        <p:spPr bwMode="auto">
          <a:xfrm flipH="1">
            <a:off x="3380509" y="2730934"/>
            <a:ext cx="1828800" cy="0"/>
          </a:xfrm>
          <a:prstGeom prst="line">
            <a:avLst/>
          </a:prstGeom>
          <a:noFill/>
          <a:ln w="9525">
            <a:solidFill>
              <a:srgbClr val="000000"/>
            </a:solidFill>
            <a:prstDash val="dash"/>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79" name="Line 160"/>
          <p:cNvSpPr>
            <a:spLocks noChangeShapeType="1"/>
          </p:cNvSpPr>
          <p:nvPr/>
        </p:nvSpPr>
        <p:spPr bwMode="auto">
          <a:xfrm>
            <a:off x="3007447" y="3450378"/>
            <a:ext cx="212725" cy="163206"/>
          </a:xfrm>
          <a:prstGeom prst="line">
            <a:avLst/>
          </a:prstGeom>
          <a:noFill/>
          <a:ln w="9525">
            <a:solidFill>
              <a:srgbClr val="000000"/>
            </a:solidFill>
            <a:round/>
            <a:headEn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80" name="Oval 161"/>
          <p:cNvSpPr>
            <a:spLocks noChangeArrowheads="1"/>
          </p:cNvSpPr>
          <p:nvPr/>
        </p:nvSpPr>
        <p:spPr bwMode="auto">
          <a:xfrm flipH="1">
            <a:off x="5156921" y="2574516"/>
            <a:ext cx="123825" cy="132605"/>
          </a:xfrm>
          <a:prstGeom prst="ellipse">
            <a:avLst/>
          </a:prstGeom>
          <a:solidFill>
            <a:srgbClr val="5B98D2"/>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81" name="Freeform 162"/>
          <p:cNvSpPr>
            <a:spLocks/>
          </p:cNvSpPr>
          <p:nvPr/>
        </p:nvSpPr>
        <p:spPr bwMode="auto">
          <a:xfrm>
            <a:off x="4980709" y="2496031"/>
            <a:ext cx="228600" cy="95203"/>
          </a:xfrm>
          <a:custGeom>
            <a:avLst/>
            <a:gdLst>
              <a:gd name="T0" fmla="*/ 362902500 w 144"/>
              <a:gd name="T1" fmla="*/ 141128750 h 56"/>
              <a:gd name="T2" fmla="*/ 241935000 w 144"/>
              <a:gd name="T3" fmla="*/ 20161250 h 56"/>
              <a:gd name="T4" fmla="*/ 0 w 144"/>
              <a:gd name="T5" fmla="*/ 20161250 h 56"/>
              <a:gd name="T6" fmla="*/ 0 60000 65536"/>
              <a:gd name="T7" fmla="*/ 0 60000 65536"/>
              <a:gd name="T8" fmla="*/ 0 60000 65536"/>
              <a:gd name="T9" fmla="*/ 0 w 144"/>
              <a:gd name="T10" fmla="*/ 0 h 56"/>
              <a:gd name="T11" fmla="*/ 144 w 144"/>
              <a:gd name="T12" fmla="*/ 56 h 56"/>
            </a:gdLst>
            <a:ahLst/>
            <a:cxnLst>
              <a:cxn ang="T6">
                <a:pos x="T0" y="T1"/>
              </a:cxn>
              <a:cxn ang="T7">
                <a:pos x="T2" y="T3"/>
              </a:cxn>
              <a:cxn ang="T8">
                <a:pos x="T4" y="T5"/>
              </a:cxn>
            </a:cxnLst>
            <a:rect l="T9" t="T10" r="T11" b="T12"/>
            <a:pathLst>
              <a:path w="144" h="56">
                <a:moveTo>
                  <a:pt x="144" y="56"/>
                </a:moveTo>
                <a:cubicBezTo>
                  <a:pt x="132" y="36"/>
                  <a:pt x="120" y="16"/>
                  <a:pt x="96" y="8"/>
                </a:cubicBezTo>
                <a:cubicBezTo>
                  <a:pt x="72" y="0"/>
                  <a:pt x="36" y="4"/>
                  <a:pt x="0" y="8"/>
                </a:cubicBezTo>
              </a:path>
            </a:pathLst>
          </a:custGeom>
          <a:noFill/>
          <a:ln w="9525">
            <a:solidFill>
              <a:srgbClr val="000000"/>
            </a:solidFill>
            <a:round/>
            <a:headEn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82" name="Freeform 163"/>
          <p:cNvSpPr>
            <a:spLocks/>
          </p:cNvSpPr>
          <p:nvPr/>
        </p:nvSpPr>
        <p:spPr bwMode="auto">
          <a:xfrm rot="10800000">
            <a:off x="1331047" y="3097953"/>
            <a:ext cx="228600" cy="163206"/>
          </a:xfrm>
          <a:custGeom>
            <a:avLst/>
            <a:gdLst>
              <a:gd name="T0" fmla="*/ 362902500 w 144"/>
              <a:gd name="T1" fmla="*/ 414745714 h 56"/>
              <a:gd name="T2" fmla="*/ 241935000 w 144"/>
              <a:gd name="T3" fmla="*/ 59248221 h 56"/>
              <a:gd name="T4" fmla="*/ 0 w 144"/>
              <a:gd name="T5" fmla="*/ 59248221 h 56"/>
              <a:gd name="T6" fmla="*/ 0 60000 65536"/>
              <a:gd name="T7" fmla="*/ 0 60000 65536"/>
              <a:gd name="T8" fmla="*/ 0 60000 65536"/>
              <a:gd name="T9" fmla="*/ 0 w 144"/>
              <a:gd name="T10" fmla="*/ 0 h 56"/>
              <a:gd name="T11" fmla="*/ 144 w 144"/>
              <a:gd name="T12" fmla="*/ 56 h 56"/>
            </a:gdLst>
            <a:ahLst/>
            <a:cxnLst>
              <a:cxn ang="T6">
                <a:pos x="T0" y="T1"/>
              </a:cxn>
              <a:cxn ang="T7">
                <a:pos x="T2" y="T3"/>
              </a:cxn>
              <a:cxn ang="T8">
                <a:pos x="T4" y="T5"/>
              </a:cxn>
            </a:cxnLst>
            <a:rect l="T9" t="T10" r="T11" b="T12"/>
            <a:pathLst>
              <a:path w="144" h="56">
                <a:moveTo>
                  <a:pt x="144" y="56"/>
                </a:moveTo>
                <a:cubicBezTo>
                  <a:pt x="132" y="36"/>
                  <a:pt x="120" y="16"/>
                  <a:pt x="96" y="8"/>
                </a:cubicBezTo>
                <a:cubicBezTo>
                  <a:pt x="72" y="0"/>
                  <a:pt x="36" y="4"/>
                  <a:pt x="0" y="8"/>
                </a:cubicBezTo>
              </a:path>
            </a:pathLst>
          </a:custGeom>
          <a:noFill/>
          <a:ln w="9525">
            <a:solidFill>
              <a:srgbClr val="000000"/>
            </a:solidFill>
            <a:round/>
            <a:headEn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183" name="Oval 164"/>
          <p:cNvSpPr>
            <a:spLocks noChangeArrowheads="1"/>
          </p:cNvSpPr>
          <p:nvPr/>
        </p:nvSpPr>
        <p:spPr bwMode="auto">
          <a:xfrm flipH="1">
            <a:off x="1262783" y="2987266"/>
            <a:ext cx="123825" cy="132605"/>
          </a:xfrm>
          <a:prstGeom prst="ellipse">
            <a:avLst/>
          </a:prstGeom>
          <a:solidFill>
            <a:srgbClr val="FFFFFF"/>
          </a:solidFill>
          <a:ln w="952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grpSp>
        <p:nvGrpSpPr>
          <p:cNvPr id="184" name="Group 165"/>
          <p:cNvGrpSpPr>
            <a:grpSpLocks/>
          </p:cNvGrpSpPr>
          <p:nvPr/>
        </p:nvGrpSpPr>
        <p:grpSpPr bwMode="auto">
          <a:xfrm rot="-5400000" flipH="1" flipV="1">
            <a:off x="4159906" y="2456233"/>
            <a:ext cx="193805" cy="1143000"/>
            <a:chOff x="858" y="3024"/>
            <a:chExt cx="258" cy="1432"/>
          </a:xfrm>
        </p:grpSpPr>
        <p:sp>
          <p:nvSpPr>
            <p:cNvPr id="185" name="Line 166"/>
            <p:cNvSpPr>
              <a:spLocks noChangeShapeType="1"/>
            </p:cNvSpPr>
            <p:nvPr/>
          </p:nvSpPr>
          <p:spPr bwMode="auto">
            <a:xfrm flipV="1">
              <a:off x="985" y="3024"/>
              <a:ext cx="0" cy="204"/>
            </a:xfrm>
            <a:prstGeom prst="line">
              <a:avLst/>
            </a:prstGeom>
            <a:noFill/>
            <a:ln w="28575">
              <a:solidFill>
                <a:srgbClr val="5B98D2"/>
              </a:solidFill>
              <a:round/>
              <a:headEnd/>
              <a:tailEnd type="triangle" w="lg" len="lg"/>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nvGrpSpPr>
            <p:cNvPr id="186" name="Group 167"/>
            <p:cNvGrpSpPr>
              <a:grpSpLocks/>
            </p:cNvGrpSpPr>
            <p:nvPr/>
          </p:nvGrpSpPr>
          <p:grpSpPr bwMode="auto">
            <a:xfrm>
              <a:off x="864" y="3840"/>
              <a:ext cx="252" cy="616"/>
              <a:chOff x="768" y="2592"/>
              <a:chExt cx="576" cy="1152"/>
            </a:xfrm>
          </p:grpSpPr>
          <p:grpSp>
            <p:nvGrpSpPr>
              <p:cNvPr id="197" name="Group 168"/>
              <p:cNvGrpSpPr>
                <a:grpSpLocks/>
              </p:cNvGrpSpPr>
              <p:nvPr/>
            </p:nvGrpSpPr>
            <p:grpSpPr bwMode="auto">
              <a:xfrm>
                <a:off x="768" y="3360"/>
                <a:ext cx="576" cy="384"/>
                <a:chOff x="768" y="3360"/>
                <a:chExt cx="576" cy="384"/>
              </a:xfrm>
            </p:grpSpPr>
            <p:sp>
              <p:nvSpPr>
                <p:cNvPr id="204" name="Freeform 169"/>
                <p:cNvSpPr>
                  <a:spLocks/>
                </p:cNvSpPr>
                <p:nvPr/>
              </p:nvSpPr>
              <p:spPr bwMode="auto">
                <a:xfrm>
                  <a:off x="768" y="3360"/>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28575">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sp>
              <p:nvSpPr>
                <p:cNvPr id="205" name="Freeform 170"/>
                <p:cNvSpPr>
                  <a:spLocks/>
                </p:cNvSpPr>
                <p:nvPr/>
              </p:nvSpPr>
              <p:spPr bwMode="auto">
                <a:xfrm flipH="1">
                  <a:off x="1056" y="3552"/>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28575">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grpSp>
            <p:nvGrpSpPr>
              <p:cNvPr id="198" name="Group 171"/>
              <p:cNvGrpSpPr>
                <a:grpSpLocks/>
              </p:cNvGrpSpPr>
              <p:nvPr/>
            </p:nvGrpSpPr>
            <p:grpSpPr bwMode="auto">
              <a:xfrm>
                <a:off x="768" y="2976"/>
                <a:ext cx="576" cy="384"/>
                <a:chOff x="768" y="3360"/>
                <a:chExt cx="576" cy="384"/>
              </a:xfrm>
            </p:grpSpPr>
            <p:sp>
              <p:nvSpPr>
                <p:cNvPr id="202" name="Freeform 172"/>
                <p:cNvSpPr>
                  <a:spLocks/>
                </p:cNvSpPr>
                <p:nvPr/>
              </p:nvSpPr>
              <p:spPr bwMode="auto">
                <a:xfrm>
                  <a:off x="768" y="3360"/>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28575">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sp>
              <p:nvSpPr>
                <p:cNvPr id="203" name="Freeform 173"/>
                <p:cNvSpPr>
                  <a:spLocks/>
                </p:cNvSpPr>
                <p:nvPr/>
              </p:nvSpPr>
              <p:spPr bwMode="auto">
                <a:xfrm flipH="1">
                  <a:off x="1056" y="3552"/>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28575">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grpSp>
            <p:nvGrpSpPr>
              <p:cNvPr id="199" name="Group 174"/>
              <p:cNvGrpSpPr>
                <a:grpSpLocks/>
              </p:cNvGrpSpPr>
              <p:nvPr/>
            </p:nvGrpSpPr>
            <p:grpSpPr bwMode="auto">
              <a:xfrm>
                <a:off x="768" y="2592"/>
                <a:ext cx="576" cy="384"/>
                <a:chOff x="768" y="3360"/>
                <a:chExt cx="576" cy="384"/>
              </a:xfrm>
            </p:grpSpPr>
            <p:sp>
              <p:nvSpPr>
                <p:cNvPr id="200" name="Freeform 175"/>
                <p:cNvSpPr>
                  <a:spLocks/>
                </p:cNvSpPr>
                <p:nvPr/>
              </p:nvSpPr>
              <p:spPr bwMode="auto">
                <a:xfrm>
                  <a:off x="768" y="3360"/>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28575">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sp>
              <p:nvSpPr>
                <p:cNvPr id="201" name="Freeform 176"/>
                <p:cNvSpPr>
                  <a:spLocks/>
                </p:cNvSpPr>
                <p:nvPr/>
              </p:nvSpPr>
              <p:spPr bwMode="auto">
                <a:xfrm flipH="1">
                  <a:off x="1056" y="3552"/>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28575">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grpSp>
        <p:grpSp>
          <p:nvGrpSpPr>
            <p:cNvPr id="187" name="Group 177"/>
            <p:cNvGrpSpPr>
              <a:grpSpLocks/>
            </p:cNvGrpSpPr>
            <p:nvPr/>
          </p:nvGrpSpPr>
          <p:grpSpPr bwMode="auto">
            <a:xfrm>
              <a:off x="858" y="3225"/>
              <a:ext cx="252" cy="615"/>
              <a:chOff x="768" y="2592"/>
              <a:chExt cx="576" cy="1152"/>
            </a:xfrm>
          </p:grpSpPr>
          <p:grpSp>
            <p:nvGrpSpPr>
              <p:cNvPr id="188" name="Group 178"/>
              <p:cNvGrpSpPr>
                <a:grpSpLocks/>
              </p:cNvGrpSpPr>
              <p:nvPr/>
            </p:nvGrpSpPr>
            <p:grpSpPr bwMode="auto">
              <a:xfrm>
                <a:off x="768" y="3360"/>
                <a:ext cx="576" cy="384"/>
                <a:chOff x="768" y="3360"/>
                <a:chExt cx="576" cy="384"/>
              </a:xfrm>
            </p:grpSpPr>
            <p:sp>
              <p:nvSpPr>
                <p:cNvPr id="195" name="Freeform 179"/>
                <p:cNvSpPr>
                  <a:spLocks/>
                </p:cNvSpPr>
                <p:nvPr/>
              </p:nvSpPr>
              <p:spPr bwMode="auto">
                <a:xfrm>
                  <a:off x="768" y="3360"/>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28575">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sp>
              <p:nvSpPr>
                <p:cNvPr id="196" name="Freeform 180"/>
                <p:cNvSpPr>
                  <a:spLocks/>
                </p:cNvSpPr>
                <p:nvPr/>
              </p:nvSpPr>
              <p:spPr bwMode="auto">
                <a:xfrm flipH="1">
                  <a:off x="1056" y="3552"/>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28575">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grpSp>
            <p:nvGrpSpPr>
              <p:cNvPr id="189" name="Group 181"/>
              <p:cNvGrpSpPr>
                <a:grpSpLocks/>
              </p:cNvGrpSpPr>
              <p:nvPr/>
            </p:nvGrpSpPr>
            <p:grpSpPr bwMode="auto">
              <a:xfrm>
                <a:off x="768" y="2976"/>
                <a:ext cx="576" cy="384"/>
                <a:chOff x="768" y="3360"/>
                <a:chExt cx="576" cy="384"/>
              </a:xfrm>
            </p:grpSpPr>
            <p:sp>
              <p:nvSpPr>
                <p:cNvPr id="193" name="Freeform 182"/>
                <p:cNvSpPr>
                  <a:spLocks/>
                </p:cNvSpPr>
                <p:nvPr/>
              </p:nvSpPr>
              <p:spPr bwMode="auto">
                <a:xfrm>
                  <a:off x="768" y="3360"/>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28575">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sp>
              <p:nvSpPr>
                <p:cNvPr id="194" name="Freeform 183"/>
                <p:cNvSpPr>
                  <a:spLocks/>
                </p:cNvSpPr>
                <p:nvPr/>
              </p:nvSpPr>
              <p:spPr bwMode="auto">
                <a:xfrm flipH="1">
                  <a:off x="1056" y="3552"/>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28575">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grpSp>
            <p:nvGrpSpPr>
              <p:cNvPr id="190" name="Group 184"/>
              <p:cNvGrpSpPr>
                <a:grpSpLocks/>
              </p:cNvGrpSpPr>
              <p:nvPr/>
            </p:nvGrpSpPr>
            <p:grpSpPr bwMode="auto">
              <a:xfrm>
                <a:off x="768" y="2592"/>
                <a:ext cx="576" cy="384"/>
                <a:chOff x="768" y="3360"/>
                <a:chExt cx="576" cy="384"/>
              </a:xfrm>
            </p:grpSpPr>
            <p:sp>
              <p:nvSpPr>
                <p:cNvPr id="191" name="Freeform 185"/>
                <p:cNvSpPr>
                  <a:spLocks/>
                </p:cNvSpPr>
                <p:nvPr/>
              </p:nvSpPr>
              <p:spPr bwMode="auto">
                <a:xfrm>
                  <a:off x="768" y="3360"/>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28575">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sp>
              <p:nvSpPr>
                <p:cNvPr id="192" name="Freeform 186"/>
                <p:cNvSpPr>
                  <a:spLocks/>
                </p:cNvSpPr>
                <p:nvPr/>
              </p:nvSpPr>
              <p:spPr bwMode="auto">
                <a:xfrm flipH="1">
                  <a:off x="1056" y="3552"/>
                  <a:ext cx="288" cy="192"/>
                </a:xfrm>
                <a:custGeom>
                  <a:avLst/>
                  <a:gdLst>
                    <a:gd name="T0" fmla="*/ 288 w 288"/>
                    <a:gd name="T1" fmla="*/ 0 h 192"/>
                    <a:gd name="T2" fmla="*/ 0 w 288"/>
                    <a:gd name="T3" fmla="*/ 96 h 192"/>
                    <a:gd name="T4" fmla="*/ 288 w 288"/>
                    <a:gd name="T5" fmla="*/ 192 h 192"/>
                    <a:gd name="T6" fmla="*/ 0 60000 65536"/>
                    <a:gd name="T7" fmla="*/ 0 60000 65536"/>
                    <a:gd name="T8" fmla="*/ 0 60000 65536"/>
                    <a:gd name="T9" fmla="*/ 0 w 288"/>
                    <a:gd name="T10" fmla="*/ 0 h 192"/>
                    <a:gd name="T11" fmla="*/ 288 w 288"/>
                    <a:gd name="T12" fmla="*/ 192 h 192"/>
                  </a:gdLst>
                  <a:ahLst/>
                  <a:cxnLst>
                    <a:cxn ang="T6">
                      <a:pos x="T0" y="T1"/>
                    </a:cxn>
                    <a:cxn ang="T7">
                      <a:pos x="T2" y="T3"/>
                    </a:cxn>
                    <a:cxn ang="T8">
                      <a:pos x="T4" y="T5"/>
                    </a:cxn>
                  </a:cxnLst>
                  <a:rect l="T9" t="T10" r="T11" b="T12"/>
                  <a:pathLst>
                    <a:path w="288" h="192">
                      <a:moveTo>
                        <a:pt x="288" y="0"/>
                      </a:moveTo>
                      <a:cubicBezTo>
                        <a:pt x="144" y="32"/>
                        <a:pt x="0" y="64"/>
                        <a:pt x="0" y="96"/>
                      </a:cubicBezTo>
                      <a:cubicBezTo>
                        <a:pt x="0" y="128"/>
                        <a:pt x="144" y="160"/>
                        <a:pt x="288" y="192"/>
                      </a:cubicBezTo>
                    </a:path>
                  </a:pathLst>
                </a:custGeom>
                <a:noFill/>
                <a:ln w="28575">
                  <a:solidFill>
                    <a:srgbClr val="5B98D2"/>
                  </a:solidFill>
                  <a:round/>
                  <a:headEnd/>
                  <a:tailEnd/>
                </a:ln>
              </p:spPr>
              <p:txBody>
                <a:bodyPr/>
                <a:lstStyle/>
                <a:p>
                  <a:pPr fontAlgn="base">
                    <a:spcBef>
                      <a:spcPct val="0"/>
                    </a:spcBef>
                    <a:spcAft>
                      <a:spcPct val="0"/>
                    </a:spcAft>
                  </a:pPr>
                  <a:endParaRPr lang="en-US">
                    <a:solidFill>
                      <a:srgbClr val="000000"/>
                    </a:solidFill>
                    <a:latin typeface="Trebuchet MS" charset="0"/>
                    <a:ea typeface="ＭＳ Ｐゴシック" charset="-128"/>
                  </a:endParaRPr>
                </a:p>
              </p:txBody>
            </p:sp>
          </p:grpSp>
        </p:grpSp>
      </p:grpSp>
      <p:sp>
        <p:nvSpPr>
          <p:cNvPr id="206" name="Text Box 187"/>
          <p:cNvSpPr txBox="1">
            <a:spLocks noChangeArrowheads="1"/>
          </p:cNvSpPr>
          <p:nvPr/>
        </p:nvSpPr>
        <p:spPr bwMode="auto">
          <a:xfrm flipH="1">
            <a:off x="1005609" y="3407823"/>
            <a:ext cx="1576388" cy="30777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b="1">
                <a:solidFill>
                  <a:srgbClr val="5B98D2"/>
                </a:solidFill>
                <a:latin typeface="Trebuchet MS" charset="0"/>
                <a:ea typeface="ＭＳ Ｐゴシック" charset="-128"/>
                <a:cs typeface="Arial" charset="0"/>
              </a:rPr>
              <a:t>INJECTED HOLES</a:t>
            </a:r>
          </a:p>
        </p:txBody>
      </p:sp>
      <p:sp>
        <p:nvSpPr>
          <p:cNvPr id="207" name="Text Box 188"/>
          <p:cNvSpPr txBox="1">
            <a:spLocks noChangeArrowheads="1"/>
          </p:cNvSpPr>
          <p:nvPr/>
        </p:nvSpPr>
        <p:spPr bwMode="auto">
          <a:xfrm>
            <a:off x="1873972" y="4993121"/>
            <a:ext cx="625475" cy="366713"/>
          </a:xfrm>
          <a:prstGeom prst="rect">
            <a:avLst/>
          </a:prstGeom>
          <a:noFill/>
          <a:ln w="9525">
            <a:noFill/>
            <a:miter lim="800000"/>
            <a:headEnd/>
            <a:tailEnd/>
          </a:ln>
        </p:spPr>
        <p:txBody>
          <a:bodyPr>
            <a:spAutoFit/>
          </a:bodyPr>
          <a:lstStyle/>
          <a:p>
            <a:pPr fontAlgn="base">
              <a:spcBef>
                <a:spcPct val="0"/>
              </a:spcBef>
              <a:spcAft>
                <a:spcPct val="0"/>
              </a:spcAft>
            </a:pPr>
            <a:r>
              <a:rPr lang="en-US" i="1">
                <a:solidFill>
                  <a:srgbClr val="000000"/>
                </a:solidFill>
                <a:latin typeface="Trebuchet MS" charset="0"/>
                <a:ea typeface="ＭＳ Ｐゴシック" charset="-128"/>
                <a:cs typeface="Arial" charset="0"/>
              </a:rPr>
              <a:t>E</a:t>
            </a:r>
            <a:r>
              <a:rPr lang="en-US" i="1" baseline="-25000">
                <a:solidFill>
                  <a:srgbClr val="000000"/>
                </a:solidFill>
                <a:latin typeface="Trebuchet MS" charset="0"/>
                <a:ea typeface="ＭＳ Ｐゴシック" charset="-128"/>
                <a:cs typeface="Arial" charset="0"/>
              </a:rPr>
              <a:t>g</a:t>
            </a:r>
          </a:p>
        </p:txBody>
      </p:sp>
      <p:sp>
        <p:nvSpPr>
          <p:cNvPr id="208" name="Text Box 189"/>
          <p:cNvSpPr txBox="1">
            <a:spLocks noChangeArrowheads="1"/>
          </p:cNvSpPr>
          <p:nvPr/>
        </p:nvSpPr>
        <p:spPr bwMode="auto">
          <a:xfrm>
            <a:off x="789709" y="3948546"/>
            <a:ext cx="2235200" cy="366713"/>
          </a:xfrm>
          <a:prstGeom prst="rect">
            <a:avLst/>
          </a:prstGeom>
          <a:noFill/>
          <a:ln w="9525">
            <a:noFill/>
            <a:miter lim="800000"/>
            <a:headEnd/>
            <a:tailEnd/>
          </a:ln>
        </p:spPr>
        <p:txBody>
          <a:bodyPr wrap="none">
            <a:spAutoFit/>
          </a:bodyPr>
          <a:lstStyle/>
          <a:p>
            <a:pPr fontAlgn="base">
              <a:spcBef>
                <a:spcPct val="0"/>
              </a:spcBef>
              <a:spcAft>
                <a:spcPct val="0"/>
              </a:spcAft>
            </a:pPr>
            <a:r>
              <a:rPr lang="en-US" b="1" u="sng">
                <a:solidFill>
                  <a:srgbClr val="5B98D2"/>
                </a:solidFill>
                <a:latin typeface="Trebuchet MS" charset="0"/>
                <a:ea typeface="ＭＳ Ｐゴシック" charset="-128"/>
                <a:cs typeface="Arial" charset="0"/>
              </a:rPr>
              <a:t>Zero bias condition</a:t>
            </a:r>
          </a:p>
        </p:txBody>
      </p:sp>
      <p:grpSp>
        <p:nvGrpSpPr>
          <p:cNvPr id="209" name="Group 190"/>
          <p:cNvGrpSpPr>
            <a:grpSpLocks/>
          </p:cNvGrpSpPr>
          <p:nvPr/>
        </p:nvGrpSpPr>
        <p:grpSpPr bwMode="auto">
          <a:xfrm>
            <a:off x="1475509" y="4299355"/>
            <a:ext cx="3581400" cy="2254279"/>
            <a:chOff x="432" y="1371"/>
            <a:chExt cx="2400" cy="1326"/>
          </a:xfrm>
        </p:grpSpPr>
        <p:grpSp>
          <p:nvGrpSpPr>
            <p:cNvPr id="210" name="Group 191"/>
            <p:cNvGrpSpPr>
              <a:grpSpLocks/>
            </p:cNvGrpSpPr>
            <p:nvPr/>
          </p:nvGrpSpPr>
          <p:grpSpPr bwMode="auto">
            <a:xfrm flipH="1">
              <a:off x="816" y="1371"/>
              <a:ext cx="1632" cy="1326"/>
              <a:chOff x="1584" y="546"/>
              <a:chExt cx="664" cy="1326"/>
            </a:xfrm>
          </p:grpSpPr>
          <p:grpSp>
            <p:nvGrpSpPr>
              <p:cNvPr id="216" name="Group 192"/>
              <p:cNvGrpSpPr>
                <a:grpSpLocks/>
              </p:cNvGrpSpPr>
              <p:nvPr/>
            </p:nvGrpSpPr>
            <p:grpSpPr bwMode="auto">
              <a:xfrm>
                <a:off x="1584" y="546"/>
                <a:ext cx="664" cy="558"/>
                <a:chOff x="1584" y="546"/>
                <a:chExt cx="664" cy="558"/>
              </a:xfrm>
            </p:grpSpPr>
            <p:sp>
              <p:nvSpPr>
                <p:cNvPr id="220" name="Freeform 193"/>
                <p:cNvSpPr>
                  <a:spLocks/>
                </p:cNvSpPr>
                <p:nvPr/>
              </p:nvSpPr>
              <p:spPr bwMode="auto">
                <a:xfrm>
                  <a:off x="1584" y="816"/>
                  <a:ext cx="336" cy="288"/>
                </a:xfrm>
                <a:custGeom>
                  <a:avLst/>
                  <a:gdLst>
                    <a:gd name="T0" fmla="*/ 0 w 336"/>
                    <a:gd name="T1" fmla="*/ 288 h 288"/>
                    <a:gd name="T2" fmla="*/ 192 w 336"/>
                    <a:gd name="T3" fmla="*/ 240 h 288"/>
                    <a:gd name="T4" fmla="*/ 336 w 336"/>
                    <a:gd name="T5" fmla="*/ 0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0" y="288"/>
                      </a:moveTo>
                      <a:cubicBezTo>
                        <a:pt x="68" y="288"/>
                        <a:pt x="136" y="288"/>
                        <a:pt x="192" y="240"/>
                      </a:cubicBezTo>
                      <a:cubicBezTo>
                        <a:pt x="248" y="192"/>
                        <a:pt x="292" y="96"/>
                        <a:pt x="336" y="0"/>
                      </a:cubicBezTo>
                    </a:path>
                  </a:pathLst>
                </a:cu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221" name="Freeform 194"/>
                <p:cNvSpPr>
                  <a:spLocks/>
                </p:cNvSpPr>
                <p:nvPr/>
              </p:nvSpPr>
              <p:spPr bwMode="auto">
                <a:xfrm flipH="1" flipV="1">
                  <a:off x="1912" y="546"/>
                  <a:ext cx="336" cy="288"/>
                </a:xfrm>
                <a:custGeom>
                  <a:avLst/>
                  <a:gdLst>
                    <a:gd name="T0" fmla="*/ 0 w 336"/>
                    <a:gd name="T1" fmla="*/ 288 h 288"/>
                    <a:gd name="T2" fmla="*/ 192 w 336"/>
                    <a:gd name="T3" fmla="*/ 240 h 288"/>
                    <a:gd name="T4" fmla="*/ 336 w 336"/>
                    <a:gd name="T5" fmla="*/ 0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0" y="288"/>
                      </a:moveTo>
                      <a:cubicBezTo>
                        <a:pt x="68" y="288"/>
                        <a:pt x="136" y="288"/>
                        <a:pt x="192" y="240"/>
                      </a:cubicBezTo>
                      <a:cubicBezTo>
                        <a:pt x="248" y="192"/>
                        <a:pt x="292" y="96"/>
                        <a:pt x="336" y="0"/>
                      </a:cubicBezTo>
                    </a:path>
                  </a:pathLst>
                </a:cu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grpSp>
          <p:grpSp>
            <p:nvGrpSpPr>
              <p:cNvPr id="217" name="Group 195"/>
              <p:cNvGrpSpPr>
                <a:grpSpLocks/>
              </p:cNvGrpSpPr>
              <p:nvPr/>
            </p:nvGrpSpPr>
            <p:grpSpPr bwMode="auto">
              <a:xfrm>
                <a:off x="1584" y="1314"/>
                <a:ext cx="664" cy="558"/>
                <a:chOff x="1584" y="546"/>
                <a:chExt cx="664" cy="558"/>
              </a:xfrm>
            </p:grpSpPr>
            <p:sp>
              <p:nvSpPr>
                <p:cNvPr id="218" name="Freeform 196"/>
                <p:cNvSpPr>
                  <a:spLocks/>
                </p:cNvSpPr>
                <p:nvPr/>
              </p:nvSpPr>
              <p:spPr bwMode="auto">
                <a:xfrm>
                  <a:off x="1584" y="816"/>
                  <a:ext cx="336" cy="288"/>
                </a:xfrm>
                <a:custGeom>
                  <a:avLst/>
                  <a:gdLst>
                    <a:gd name="T0" fmla="*/ 0 w 336"/>
                    <a:gd name="T1" fmla="*/ 288 h 288"/>
                    <a:gd name="T2" fmla="*/ 192 w 336"/>
                    <a:gd name="T3" fmla="*/ 240 h 288"/>
                    <a:gd name="T4" fmla="*/ 336 w 336"/>
                    <a:gd name="T5" fmla="*/ 0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0" y="288"/>
                      </a:moveTo>
                      <a:cubicBezTo>
                        <a:pt x="68" y="288"/>
                        <a:pt x="136" y="288"/>
                        <a:pt x="192" y="240"/>
                      </a:cubicBezTo>
                      <a:cubicBezTo>
                        <a:pt x="248" y="192"/>
                        <a:pt x="292" y="96"/>
                        <a:pt x="336" y="0"/>
                      </a:cubicBezTo>
                    </a:path>
                  </a:pathLst>
                </a:cu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219" name="Freeform 197"/>
                <p:cNvSpPr>
                  <a:spLocks/>
                </p:cNvSpPr>
                <p:nvPr/>
              </p:nvSpPr>
              <p:spPr bwMode="auto">
                <a:xfrm flipH="1" flipV="1">
                  <a:off x="1912" y="546"/>
                  <a:ext cx="336" cy="288"/>
                </a:xfrm>
                <a:custGeom>
                  <a:avLst/>
                  <a:gdLst>
                    <a:gd name="T0" fmla="*/ 0 w 336"/>
                    <a:gd name="T1" fmla="*/ 288 h 288"/>
                    <a:gd name="T2" fmla="*/ 192 w 336"/>
                    <a:gd name="T3" fmla="*/ 240 h 288"/>
                    <a:gd name="T4" fmla="*/ 336 w 336"/>
                    <a:gd name="T5" fmla="*/ 0 h 288"/>
                    <a:gd name="T6" fmla="*/ 0 60000 65536"/>
                    <a:gd name="T7" fmla="*/ 0 60000 65536"/>
                    <a:gd name="T8" fmla="*/ 0 60000 65536"/>
                    <a:gd name="T9" fmla="*/ 0 w 336"/>
                    <a:gd name="T10" fmla="*/ 0 h 288"/>
                    <a:gd name="T11" fmla="*/ 336 w 336"/>
                    <a:gd name="T12" fmla="*/ 288 h 288"/>
                  </a:gdLst>
                  <a:ahLst/>
                  <a:cxnLst>
                    <a:cxn ang="T6">
                      <a:pos x="T0" y="T1"/>
                    </a:cxn>
                    <a:cxn ang="T7">
                      <a:pos x="T2" y="T3"/>
                    </a:cxn>
                    <a:cxn ang="T8">
                      <a:pos x="T4" y="T5"/>
                    </a:cxn>
                  </a:cxnLst>
                  <a:rect l="T9" t="T10" r="T11" b="T12"/>
                  <a:pathLst>
                    <a:path w="336" h="288">
                      <a:moveTo>
                        <a:pt x="0" y="288"/>
                      </a:moveTo>
                      <a:cubicBezTo>
                        <a:pt x="68" y="288"/>
                        <a:pt x="136" y="288"/>
                        <a:pt x="192" y="240"/>
                      </a:cubicBezTo>
                      <a:cubicBezTo>
                        <a:pt x="248" y="192"/>
                        <a:pt x="292" y="96"/>
                        <a:pt x="336" y="0"/>
                      </a:cubicBezTo>
                    </a:path>
                  </a:pathLst>
                </a:cu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grpSp>
        </p:grpSp>
        <p:sp>
          <p:nvSpPr>
            <p:cNvPr id="211" name="Line 198"/>
            <p:cNvSpPr>
              <a:spLocks noChangeShapeType="1"/>
            </p:cNvSpPr>
            <p:nvPr/>
          </p:nvSpPr>
          <p:spPr bwMode="auto">
            <a:xfrm flipH="1">
              <a:off x="432" y="2025"/>
              <a:ext cx="2400" cy="0"/>
            </a:xfrm>
            <a:prstGeom prst="line">
              <a:avLst/>
            </a:prstGeom>
            <a:noFill/>
            <a:ln w="9525">
              <a:solidFill>
                <a:srgbClr val="000000"/>
              </a:solidFill>
              <a:prstDash val="dash"/>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212" name="Line 199"/>
            <p:cNvSpPr>
              <a:spLocks noChangeShapeType="1"/>
            </p:cNvSpPr>
            <p:nvPr/>
          </p:nvSpPr>
          <p:spPr bwMode="auto">
            <a:xfrm>
              <a:off x="2448" y="2697"/>
              <a:ext cx="384" cy="0"/>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213" name="Line 200"/>
            <p:cNvSpPr>
              <a:spLocks noChangeShapeType="1"/>
            </p:cNvSpPr>
            <p:nvPr/>
          </p:nvSpPr>
          <p:spPr bwMode="auto">
            <a:xfrm>
              <a:off x="432" y="2139"/>
              <a:ext cx="384" cy="0"/>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214" name="Line 201"/>
            <p:cNvSpPr>
              <a:spLocks noChangeShapeType="1"/>
            </p:cNvSpPr>
            <p:nvPr/>
          </p:nvSpPr>
          <p:spPr bwMode="auto">
            <a:xfrm>
              <a:off x="432" y="1371"/>
              <a:ext cx="384" cy="0"/>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215" name="Line 202"/>
            <p:cNvSpPr>
              <a:spLocks noChangeShapeType="1"/>
            </p:cNvSpPr>
            <p:nvPr/>
          </p:nvSpPr>
          <p:spPr bwMode="auto">
            <a:xfrm>
              <a:off x="2448" y="1929"/>
              <a:ext cx="384" cy="0"/>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grpSp>
      <p:sp>
        <p:nvSpPr>
          <p:cNvPr id="222" name="Line 207"/>
          <p:cNvSpPr>
            <a:spLocks noChangeShapeType="1"/>
          </p:cNvSpPr>
          <p:nvPr/>
        </p:nvSpPr>
        <p:spPr bwMode="auto">
          <a:xfrm flipH="1" flipV="1">
            <a:off x="2237509" y="4415191"/>
            <a:ext cx="0" cy="1224043"/>
          </a:xfrm>
          <a:prstGeom prst="line">
            <a:avLst/>
          </a:prstGeom>
          <a:noFill/>
          <a:ln w="9525">
            <a:solidFill>
              <a:srgbClr val="000000"/>
            </a:solidFill>
            <a:round/>
            <a:headEnd type="triangle" w="med" len="me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223" name="Text Box 208"/>
          <p:cNvSpPr txBox="1">
            <a:spLocks noChangeArrowheads="1"/>
          </p:cNvSpPr>
          <p:nvPr/>
        </p:nvSpPr>
        <p:spPr bwMode="auto">
          <a:xfrm flipH="1">
            <a:off x="4331421" y="5973529"/>
            <a:ext cx="350837" cy="461665"/>
          </a:xfrm>
          <a:prstGeom prst="rect">
            <a:avLst/>
          </a:prstGeom>
          <a:noFill/>
          <a:ln w="9525">
            <a:noFill/>
            <a:miter lim="800000"/>
            <a:headEnd/>
            <a:tailEnd/>
          </a:ln>
        </p:spPr>
        <p:txBody>
          <a:bodyPr wrap="square">
            <a:spAutoFit/>
          </a:bodyPr>
          <a:lstStyle/>
          <a:p>
            <a:pPr fontAlgn="base">
              <a:spcBef>
                <a:spcPct val="0"/>
              </a:spcBef>
              <a:spcAft>
                <a:spcPct val="0"/>
              </a:spcAft>
            </a:pPr>
            <a:r>
              <a:rPr lang="en-US" sz="2400" i="1">
                <a:solidFill>
                  <a:srgbClr val="000000"/>
                </a:solidFill>
                <a:latin typeface="Trebuchet MS" charset="0"/>
                <a:ea typeface="ＭＳ Ｐゴシック" charset="-128"/>
                <a:cs typeface="Arial" charset="0"/>
              </a:rPr>
              <a:t>n</a:t>
            </a:r>
          </a:p>
        </p:txBody>
      </p:sp>
      <p:sp>
        <p:nvSpPr>
          <p:cNvPr id="224" name="Text Box 209"/>
          <p:cNvSpPr txBox="1">
            <a:spLocks noChangeArrowheads="1"/>
          </p:cNvSpPr>
          <p:nvPr/>
        </p:nvSpPr>
        <p:spPr bwMode="auto">
          <a:xfrm flipH="1">
            <a:off x="1512022" y="4525729"/>
            <a:ext cx="354012" cy="461665"/>
          </a:xfrm>
          <a:prstGeom prst="rect">
            <a:avLst/>
          </a:prstGeom>
          <a:noFill/>
          <a:ln w="9525">
            <a:noFill/>
            <a:miter lim="800000"/>
            <a:headEnd/>
            <a:tailEnd/>
          </a:ln>
        </p:spPr>
        <p:txBody>
          <a:bodyPr wrap="square">
            <a:spAutoFit/>
          </a:bodyPr>
          <a:lstStyle/>
          <a:p>
            <a:pPr fontAlgn="base">
              <a:spcBef>
                <a:spcPct val="0"/>
              </a:spcBef>
              <a:spcAft>
                <a:spcPct val="0"/>
              </a:spcAft>
            </a:pPr>
            <a:r>
              <a:rPr lang="en-US" sz="2400" i="1">
                <a:solidFill>
                  <a:srgbClr val="000000"/>
                </a:solidFill>
                <a:latin typeface="Trebuchet MS" charset="0"/>
                <a:ea typeface="ＭＳ Ｐゴシック" charset="-128"/>
                <a:cs typeface="Arial" charset="0"/>
              </a:rPr>
              <a:t>p</a:t>
            </a:r>
          </a:p>
        </p:txBody>
      </p:sp>
      <p:sp>
        <p:nvSpPr>
          <p:cNvPr id="225" name="Text Box 210"/>
          <p:cNvSpPr txBox="1">
            <a:spLocks noChangeArrowheads="1"/>
          </p:cNvSpPr>
          <p:nvPr/>
        </p:nvSpPr>
        <p:spPr bwMode="auto">
          <a:xfrm flipH="1">
            <a:off x="5041033" y="5060783"/>
            <a:ext cx="625475" cy="369332"/>
          </a:xfrm>
          <a:prstGeom prst="rect">
            <a:avLst/>
          </a:prstGeom>
          <a:noFill/>
          <a:ln w="9525">
            <a:noFill/>
            <a:miter lim="800000"/>
            <a:headEnd/>
            <a:tailEnd/>
          </a:ln>
        </p:spPr>
        <p:txBody>
          <a:bodyPr wrap="square">
            <a:spAutoFit/>
          </a:bodyPr>
          <a:lstStyle/>
          <a:p>
            <a:pPr fontAlgn="base">
              <a:spcBef>
                <a:spcPct val="0"/>
              </a:spcBef>
              <a:spcAft>
                <a:spcPct val="0"/>
              </a:spcAft>
            </a:pPr>
            <a:r>
              <a:rPr lang="en-US" i="1">
                <a:solidFill>
                  <a:srgbClr val="000000"/>
                </a:solidFill>
                <a:latin typeface="Trebuchet MS" charset="0"/>
                <a:ea typeface="ＭＳ Ｐゴシック" charset="-128"/>
                <a:cs typeface="Arial" charset="0"/>
              </a:rPr>
              <a:t>E</a:t>
            </a:r>
            <a:r>
              <a:rPr lang="en-US" i="1" baseline="-25000">
                <a:solidFill>
                  <a:srgbClr val="000000"/>
                </a:solidFill>
                <a:latin typeface="Trebuchet MS" charset="0"/>
                <a:ea typeface="ＭＳ Ｐゴシック" charset="-128"/>
                <a:cs typeface="Arial" charset="0"/>
              </a:rPr>
              <a:t>C</a:t>
            </a:r>
          </a:p>
        </p:txBody>
      </p:sp>
      <p:sp>
        <p:nvSpPr>
          <p:cNvPr id="226" name="Text Box 212"/>
          <p:cNvSpPr txBox="1">
            <a:spLocks noChangeArrowheads="1"/>
          </p:cNvSpPr>
          <p:nvPr/>
        </p:nvSpPr>
        <p:spPr bwMode="auto">
          <a:xfrm flipH="1">
            <a:off x="3575563" y="4385122"/>
            <a:ext cx="1527594" cy="738664"/>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b="1">
                <a:solidFill>
                  <a:srgbClr val="5B98D2"/>
                </a:solidFill>
                <a:latin typeface="Trebuchet MS" charset="0"/>
                <a:ea typeface="ＭＳ Ｐゴシック" charset="-128"/>
                <a:cs typeface="Arial" charset="0"/>
              </a:rPr>
              <a:t>NO CHARGE</a:t>
            </a:r>
          </a:p>
          <a:p>
            <a:pPr algn="ctr" fontAlgn="base">
              <a:spcBef>
                <a:spcPct val="0"/>
              </a:spcBef>
              <a:spcAft>
                <a:spcPct val="0"/>
              </a:spcAft>
            </a:pPr>
            <a:r>
              <a:rPr lang="en-US" sz="1400" b="1">
                <a:solidFill>
                  <a:srgbClr val="5B98D2"/>
                </a:solidFill>
                <a:latin typeface="Trebuchet MS" charset="0"/>
                <a:ea typeface="ＭＳ Ｐゴシック" charset="-128"/>
                <a:cs typeface="Arial" charset="0"/>
              </a:rPr>
              <a:t>INJECTED</a:t>
            </a:r>
            <a:br>
              <a:rPr lang="en-US" sz="1400" b="1">
                <a:solidFill>
                  <a:srgbClr val="5B98D2"/>
                </a:solidFill>
                <a:latin typeface="Trebuchet MS" charset="0"/>
                <a:ea typeface="ＭＳ Ｐゴシック" charset="-128"/>
                <a:cs typeface="Arial" charset="0"/>
              </a:rPr>
            </a:br>
            <a:r>
              <a:rPr lang="en-US" sz="1400" b="1">
                <a:solidFill>
                  <a:srgbClr val="5B98D2"/>
                </a:solidFill>
                <a:latin typeface="Trebuchet MS" charset="0"/>
                <a:ea typeface="ＭＳ Ｐゴシック" charset="-128"/>
                <a:cs typeface="Arial" charset="0"/>
              </a:rPr>
              <a:t>(NO LIGHT OUT)</a:t>
            </a:r>
          </a:p>
        </p:txBody>
      </p:sp>
      <p:sp>
        <p:nvSpPr>
          <p:cNvPr id="227" name="Line 235"/>
          <p:cNvSpPr>
            <a:spLocks noChangeShapeType="1"/>
          </p:cNvSpPr>
          <p:nvPr/>
        </p:nvSpPr>
        <p:spPr bwMode="auto">
          <a:xfrm>
            <a:off x="942109" y="5472546"/>
            <a:ext cx="533400" cy="0"/>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228" name="Line 236"/>
          <p:cNvSpPr>
            <a:spLocks noChangeShapeType="1"/>
          </p:cNvSpPr>
          <p:nvPr/>
        </p:nvSpPr>
        <p:spPr bwMode="auto">
          <a:xfrm>
            <a:off x="5056909" y="5472546"/>
            <a:ext cx="533400" cy="0"/>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229" name="Line 237"/>
          <p:cNvSpPr>
            <a:spLocks noChangeShapeType="1"/>
          </p:cNvSpPr>
          <p:nvPr/>
        </p:nvSpPr>
        <p:spPr bwMode="auto">
          <a:xfrm flipV="1">
            <a:off x="1475509" y="4363750"/>
            <a:ext cx="0" cy="1305646"/>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230" name="Line 238"/>
          <p:cNvSpPr>
            <a:spLocks noChangeShapeType="1"/>
          </p:cNvSpPr>
          <p:nvPr/>
        </p:nvSpPr>
        <p:spPr bwMode="auto">
          <a:xfrm flipV="1">
            <a:off x="5056909" y="5243225"/>
            <a:ext cx="0" cy="1305646"/>
          </a:xfrm>
          <a:prstGeom prst="line">
            <a:avLst/>
          </a:prstGeom>
          <a:noFill/>
          <a:ln w="28575">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rebuchet MS" charset="0"/>
              <a:ea typeface="ＭＳ Ｐゴシック" charset="-128"/>
            </a:endParaRPr>
          </a:p>
        </p:txBody>
      </p:sp>
      <p:sp>
        <p:nvSpPr>
          <p:cNvPr id="231" name="Text Box 239"/>
          <p:cNvSpPr txBox="1">
            <a:spLocks noChangeArrowheads="1"/>
          </p:cNvSpPr>
          <p:nvPr/>
        </p:nvSpPr>
        <p:spPr bwMode="auto">
          <a:xfrm flipH="1">
            <a:off x="4226647" y="3052223"/>
            <a:ext cx="1662112" cy="30777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b="1" dirty="0">
                <a:solidFill>
                  <a:srgbClr val="5B98D2"/>
                </a:solidFill>
                <a:latin typeface="Trebuchet MS" charset="0"/>
                <a:ea typeface="ＭＳ Ｐゴシック" charset="-128"/>
                <a:cs typeface="Arial" charset="0"/>
              </a:rPr>
              <a:t>PHOTON EMITTED</a:t>
            </a:r>
          </a:p>
        </p:txBody>
      </p:sp>
      <p:pic>
        <p:nvPicPr>
          <p:cNvPr id="2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298" y="477085"/>
            <a:ext cx="5738367" cy="313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2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up)">
                                      <p:cBhvr>
                                        <p:cTn id="7" dur="500"/>
                                        <p:tgtEl>
                                          <p:spTgt spid="137"/>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2000"/>
                                        <p:tgtEl>
                                          <p:spTgt spid="128"/>
                                        </p:tgtEl>
                                      </p:cBhvr>
                                    </p:animEffect>
                                    <p:set>
                                      <p:cBhvr>
                                        <p:cTn id="11" dur="1" fill="hold">
                                          <p:stCondLst>
                                            <p:cond delay="1999"/>
                                          </p:stCondLst>
                                        </p:cTn>
                                        <p:tgtEl>
                                          <p:spTgt spid="128"/>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2000"/>
                                        <p:tgtEl>
                                          <p:spTgt spid="129"/>
                                        </p:tgtEl>
                                      </p:cBhvr>
                                    </p:animEffect>
                                    <p:set>
                                      <p:cBhvr>
                                        <p:cTn id="14" dur="1" fill="hold">
                                          <p:stCondLst>
                                            <p:cond delay="1999"/>
                                          </p:stCondLst>
                                        </p:cTn>
                                        <p:tgtEl>
                                          <p:spTgt spid="129"/>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2000"/>
                                        <p:tgtEl>
                                          <p:spTgt spid="137"/>
                                        </p:tgtEl>
                                      </p:cBhvr>
                                    </p:animEffect>
                                    <p:set>
                                      <p:cBhvr>
                                        <p:cTn id="17" dur="1" fill="hold">
                                          <p:stCondLst>
                                            <p:cond delay="1999"/>
                                          </p:stCondLst>
                                        </p:cTn>
                                        <p:tgtEl>
                                          <p:spTgt spid="13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84"/>
                                        </p:tgtEl>
                                        <p:attrNameLst>
                                          <p:attrName>style.visibility</p:attrName>
                                        </p:attrNameLst>
                                      </p:cBhvr>
                                      <p:to>
                                        <p:strVal val="visible"/>
                                      </p:to>
                                    </p:set>
                                    <p:animEffect transition="in" filter="fade">
                                      <p:cBhvr>
                                        <p:cTn id="20" dur="500"/>
                                        <p:tgtEl>
                                          <p:spTgt spid="184"/>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231"/>
                                        </p:tgtEl>
                                        <p:attrNameLst>
                                          <p:attrName>style.visibility</p:attrName>
                                        </p:attrNameLst>
                                      </p:cBhvr>
                                      <p:to>
                                        <p:strVal val="visible"/>
                                      </p:to>
                                    </p:set>
                                    <p:animEffect transition="in" filter="fade">
                                      <p:cBhvr>
                                        <p:cTn id="24"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23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160" y="193775"/>
            <a:ext cx="11412637" cy="4832092"/>
          </a:xfrm>
          <a:prstGeom prst="rect">
            <a:avLst/>
          </a:prstGeom>
        </p:spPr>
        <p:txBody>
          <a:bodyPr wrap="square">
            <a:spAutoFit/>
          </a:bodyPr>
          <a:lstStyle/>
          <a:p>
            <a:pPr algn="just" rtl="1"/>
            <a:r>
              <a:rPr lang="fa-IR" sz="2800" dirty="0"/>
              <a:t>اضافه کردن لایه سوم با شکاف باند بزرگتر و درست کردن ابعاد مناسب دستگاه ، عملکرد یک </a:t>
            </a:r>
            <a:r>
              <a:rPr lang="en-US" sz="2800" dirty="0"/>
              <a:t>LED </a:t>
            </a:r>
            <a:r>
              <a:rPr lang="fa-IR" sz="2800" dirty="0"/>
              <a:t>را به یک لیزر حالت جامد تغییر می دهد. آرسنید گالیم دوپ شده برای تهیه یک لایه از نوع </a:t>
            </a:r>
            <a:r>
              <a:rPr lang="en-US" sz="2800" dirty="0"/>
              <a:t>n ، </a:t>
            </a:r>
            <a:r>
              <a:rPr lang="fa-IR" sz="2800" dirty="0"/>
              <a:t>یک لایه از نوع </a:t>
            </a:r>
            <a:r>
              <a:rPr lang="en-US" sz="2800" dirty="0"/>
              <a:t>p </a:t>
            </a:r>
            <a:r>
              <a:rPr lang="fa-IR" sz="2800" dirty="0"/>
              <a:t>و سپس یک شکاف باند بزرگتر در یک لایه از نوع </a:t>
            </a:r>
            <a:r>
              <a:rPr lang="en-US" sz="2800" dirty="0"/>
              <a:t>p ، </a:t>
            </a:r>
            <a:r>
              <a:rPr lang="fa-IR" sz="2800" dirty="0"/>
              <a:t>با اضافه شدن </a:t>
            </a:r>
            <a:r>
              <a:rPr lang="en-US" sz="2800" dirty="0"/>
              <a:t>Al </a:t>
            </a:r>
            <a:r>
              <a:rPr lang="fa-IR" sz="2800" dirty="0"/>
              <a:t>به </a:t>
            </a:r>
            <a:r>
              <a:rPr lang="en-US" sz="2800" dirty="0"/>
              <a:t>GaAs ، </a:t>
            </a:r>
            <a:r>
              <a:rPr lang="fa-IR" sz="2800" dirty="0"/>
              <a:t>یک ترکیب متداول از این نوع بدست می آید. رفتار کلی همانند </a:t>
            </a:r>
            <a:r>
              <a:rPr lang="en-US" sz="2800" dirty="0"/>
              <a:t>LED </a:t>
            </a:r>
            <a:r>
              <a:rPr lang="fa-IR" sz="2800" dirty="0"/>
              <a:t>است ، با یک تمایل رو به جلو در اتصال که باعث ایجاد نشر نور می شود. شکاف باند بزرگتر که به لایه نوع</a:t>
            </a:r>
            <a:r>
              <a:rPr lang="en-US" sz="2800" dirty="0"/>
              <a:t> p</a:t>
            </a:r>
            <a:r>
              <a:rPr lang="fa-IR" sz="2800" dirty="0"/>
              <a:t> اضافه می شود مانع از حرکت الکترون ها به بیرون از لایه نوع </a:t>
            </a:r>
            <a:r>
              <a:rPr lang="en-US" sz="2800" dirty="0"/>
              <a:t>p </a:t>
            </a:r>
            <a:r>
              <a:rPr lang="fa-IR" sz="2800" dirty="0"/>
              <a:t>میانی می شود. اگر طول دستگاه دقیقاً نیمی از طول موج نور ساطع شده باشد ، فوتون های منتشر شده توسط نوترکیبی الکترون ها و حفره ها، توسط لبه ها منعکس شده و باعث آزاد شدن تعداد فوتون های بیشتر در فاز با نمونه های اولیه می شوند. نتیجه نهایی، افزایش زیادی در تعداد فوتون ها و جهت مشخصی برای انتشار آنها در پرتو لیزر است. نور لیزر قرمزکه برای نشانگرها ودر اسکنرهای سوپر مارکت استفاده می شوند از این پدیده استفاده می کند.</a:t>
            </a:r>
            <a:endParaRPr lang="en-US" sz="2800" dirty="0"/>
          </a:p>
        </p:txBody>
      </p:sp>
    </p:spTree>
    <p:extLst>
      <p:ext uri="{BB962C8B-B14F-4D97-AF65-F5344CB8AC3E}">
        <p14:creationId xmlns:p14="http://schemas.microsoft.com/office/powerpoint/2010/main" val="17306267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orking&#10;• Wen the negative end of a circuit is&#10;hooked up to the N-type layer and&#10;the positive end is hooked up with&#10;P-ty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18" y="366871"/>
            <a:ext cx="8157152" cy="6124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9354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b="1"/>
              <a:t>LED: How It Works</a:t>
            </a:r>
            <a:endParaRPr lang="en-US" altLang="en-US"/>
          </a:p>
        </p:txBody>
      </p:sp>
      <p:sp>
        <p:nvSpPr>
          <p:cNvPr id="15367" name="Rectangle 7"/>
          <p:cNvSpPr>
            <a:spLocks noGrp="1" noChangeArrowheads="1"/>
          </p:cNvSpPr>
          <p:nvPr>
            <p:ph type="body" sz="half" idx="1"/>
          </p:nvPr>
        </p:nvSpPr>
        <p:spPr>
          <a:xfrm>
            <a:off x="6553200" y="1676400"/>
            <a:ext cx="3695700" cy="1981200"/>
          </a:xfrm>
        </p:spPr>
        <p:txBody>
          <a:bodyPr/>
          <a:lstStyle/>
          <a:p>
            <a:r>
              <a:rPr lang="en-US" altLang="en-US" sz="2600" dirty="0"/>
              <a:t>When current flows across a diode</a:t>
            </a:r>
          </a:p>
          <a:p>
            <a:pPr>
              <a:buFont typeface="Wingdings" panose="05000000000000000000" pitchFamily="2" charset="2"/>
              <a:buNone/>
            </a:pPr>
            <a:endParaRPr lang="en-US" altLang="en-US" sz="2600" dirty="0"/>
          </a:p>
        </p:txBody>
      </p:sp>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752600"/>
            <a:ext cx="4175125" cy="4343400"/>
          </a:xfrm>
          <a:prstGeom prst="rect">
            <a:avLst/>
          </a:prstGeom>
          <a:noFill/>
          <a:extLst>
            <a:ext uri="{909E8E84-426E-40DD-AFC4-6F175D3DCCD1}">
              <a14:hiddenFill xmlns:a14="http://schemas.microsoft.com/office/drawing/2010/main">
                <a:solidFill>
                  <a:srgbClr val="FFFFFF"/>
                </a:solidFill>
              </a14:hiddenFill>
            </a:ext>
          </a:extLst>
        </p:spPr>
      </p:pic>
      <p:sp>
        <p:nvSpPr>
          <p:cNvPr id="15368" name="Rectangle 8"/>
          <p:cNvSpPr>
            <a:spLocks noGrp="1" noChangeArrowheads="1"/>
          </p:cNvSpPr>
          <p:nvPr>
            <p:ph type="body" sz="half" idx="2"/>
          </p:nvPr>
        </p:nvSpPr>
        <p:spPr>
          <a:xfrm>
            <a:off x="4495800" y="3810000"/>
            <a:ext cx="5791200" cy="2209800"/>
          </a:xfrm>
        </p:spPr>
        <p:txBody>
          <a:bodyPr/>
          <a:lstStyle/>
          <a:p>
            <a:r>
              <a:rPr lang="en-US" altLang="en-US" sz="2600" dirty="0"/>
              <a:t>Negative electrons move one way and positive holes move the other way</a:t>
            </a:r>
          </a:p>
        </p:txBody>
      </p:sp>
    </p:spTree>
    <p:extLst>
      <p:ext uri="{BB962C8B-B14F-4D97-AF65-F5344CB8AC3E}">
        <p14:creationId xmlns:p14="http://schemas.microsoft.com/office/powerpoint/2010/main" val="79993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21235" y="0"/>
            <a:ext cx="5657850" cy="6638925"/>
          </a:xfrm>
          <a:prstGeom prst="rect">
            <a:avLst/>
          </a:prstGeom>
        </p:spPr>
      </p:pic>
      <p:pic>
        <p:nvPicPr>
          <p:cNvPr id="3" name="Picture 2"/>
          <p:cNvPicPr>
            <a:picLocks noChangeAspect="1"/>
          </p:cNvPicPr>
          <p:nvPr/>
        </p:nvPicPr>
        <p:blipFill>
          <a:blip r:embed="rId3"/>
          <a:stretch>
            <a:fillRect/>
          </a:stretch>
        </p:blipFill>
        <p:spPr>
          <a:xfrm>
            <a:off x="548640" y="456246"/>
            <a:ext cx="6248400" cy="6067425"/>
          </a:xfrm>
          <a:prstGeom prst="rect">
            <a:avLst/>
          </a:prstGeom>
        </p:spPr>
      </p:pic>
    </p:spTree>
    <p:extLst>
      <p:ext uri="{BB962C8B-B14F-4D97-AF65-F5344CB8AC3E}">
        <p14:creationId xmlns:p14="http://schemas.microsoft.com/office/powerpoint/2010/main" val="39692679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b="1"/>
              <a:t>LED: How It Works</a:t>
            </a:r>
            <a:endParaRPr lang="en-US" altLang="en-US"/>
          </a:p>
        </p:txBody>
      </p:sp>
      <p:sp>
        <p:nvSpPr>
          <p:cNvPr id="26627" name="Rectangle 3"/>
          <p:cNvSpPr>
            <a:spLocks noGrp="1" noChangeArrowheads="1"/>
          </p:cNvSpPr>
          <p:nvPr>
            <p:ph type="body" sz="half" idx="1"/>
          </p:nvPr>
        </p:nvSpPr>
        <p:spPr>
          <a:xfrm>
            <a:off x="6553200" y="1676400"/>
            <a:ext cx="3695700" cy="1981200"/>
          </a:xfrm>
        </p:spPr>
        <p:txBody>
          <a:bodyPr/>
          <a:lstStyle/>
          <a:p>
            <a:r>
              <a:rPr lang="en-US" altLang="en-US" sz="2600"/>
              <a:t>The wholes exist at a lower energy level than the free electrons</a:t>
            </a:r>
          </a:p>
          <a:p>
            <a:pPr>
              <a:buFont typeface="Wingdings" panose="05000000000000000000" pitchFamily="2" charset="2"/>
              <a:buNone/>
            </a:pPr>
            <a:endParaRPr lang="en-US" altLang="en-US" sz="2600"/>
          </a:p>
        </p:txBody>
      </p:sp>
      <p:pic>
        <p:nvPicPr>
          <p:cNvPr id="266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690688"/>
            <a:ext cx="4321175" cy="4405312"/>
          </a:xfrm>
          <a:prstGeom prst="rect">
            <a:avLst/>
          </a:prstGeom>
          <a:noFill/>
          <a:extLst>
            <a:ext uri="{909E8E84-426E-40DD-AFC4-6F175D3DCCD1}">
              <a14:hiddenFill xmlns:a14="http://schemas.microsoft.com/office/drawing/2010/main">
                <a:solidFill>
                  <a:srgbClr val="FFFFFF"/>
                </a:solidFill>
              </a14:hiddenFill>
            </a:ext>
          </a:extLst>
        </p:spPr>
      </p:pic>
      <p:sp>
        <p:nvSpPr>
          <p:cNvPr id="26629" name="Rectangle 5"/>
          <p:cNvSpPr>
            <a:spLocks noGrp="1" noChangeArrowheads="1"/>
          </p:cNvSpPr>
          <p:nvPr>
            <p:ph type="body" sz="half" idx="2"/>
          </p:nvPr>
        </p:nvSpPr>
        <p:spPr>
          <a:xfrm>
            <a:off x="4495800" y="3810000"/>
            <a:ext cx="5791200" cy="2209800"/>
          </a:xfrm>
        </p:spPr>
        <p:txBody>
          <a:bodyPr/>
          <a:lstStyle/>
          <a:p>
            <a:r>
              <a:rPr lang="en-US" altLang="en-US" sz="2600"/>
              <a:t>Therefore when a free electrons falls it losses energy </a:t>
            </a:r>
          </a:p>
        </p:txBody>
      </p:sp>
    </p:spTree>
    <p:extLst>
      <p:ext uri="{BB962C8B-B14F-4D97-AF65-F5344CB8AC3E}">
        <p14:creationId xmlns:p14="http://schemas.microsoft.com/office/powerpoint/2010/main" val="37816677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b="1"/>
              <a:t>LED: How It Works</a:t>
            </a:r>
            <a:endParaRPr lang="en-US" altLang="en-US"/>
          </a:p>
        </p:txBody>
      </p:sp>
      <p:sp>
        <p:nvSpPr>
          <p:cNvPr id="27651" name="Rectangle 3"/>
          <p:cNvSpPr>
            <a:spLocks noGrp="1" noChangeArrowheads="1"/>
          </p:cNvSpPr>
          <p:nvPr>
            <p:ph type="body" sz="half" idx="1"/>
          </p:nvPr>
        </p:nvSpPr>
        <p:spPr>
          <a:xfrm>
            <a:off x="6553200" y="1676400"/>
            <a:ext cx="3695700" cy="1981200"/>
          </a:xfrm>
        </p:spPr>
        <p:txBody>
          <a:bodyPr/>
          <a:lstStyle/>
          <a:p>
            <a:r>
              <a:rPr lang="en-US" altLang="en-US" sz="2600"/>
              <a:t>This energy is emitted in a form of a photon, which causes light</a:t>
            </a:r>
          </a:p>
          <a:p>
            <a:pPr>
              <a:buFont typeface="Wingdings" panose="05000000000000000000" pitchFamily="2" charset="2"/>
              <a:buNone/>
            </a:pPr>
            <a:endParaRPr lang="en-US" altLang="en-US" sz="2600"/>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6" y="1752600"/>
            <a:ext cx="4524375" cy="4343400"/>
          </a:xfrm>
          <a:prstGeom prst="rect">
            <a:avLst/>
          </a:prstGeom>
          <a:noFill/>
          <a:extLst>
            <a:ext uri="{909E8E84-426E-40DD-AFC4-6F175D3DCCD1}">
              <a14:hiddenFill xmlns:a14="http://schemas.microsoft.com/office/drawing/2010/main">
                <a:solidFill>
                  <a:srgbClr val="FFFFFF"/>
                </a:solidFill>
              </a14:hiddenFill>
            </a:ext>
          </a:extLst>
        </p:spPr>
      </p:pic>
      <p:sp>
        <p:nvSpPr>
          <p:cNvPr id="27653" name="Rectangle 5"/>
          <p:cNvSpPr>
            <a:spLocks noGrp="1" noChangeArrowheads="1"/>
          </p:cNvSpPr>
          <p:nvPr>
            <p:ph type="body" sz="half" idx="2"/>
          </p:nvPr>
        </p:nvSpPr>
        <p:spPr>
          <a:xfrm>
            <a:off x="4495800" y="3810000"/>
            <a:ext cx="5791200" cy="2209800"/>
          </a:xfrm>
        </p:spPr>
        <p:txBody>
          <a:bodyPr/>
          <a:lstStyle/>
          <a:p>
            <a:r>
              <a:rPr lang="en-US" altLang="en-US" sz="2600"/>
              <a:t>The color of the light is determined by the fall of the electron and hence energy level of the photon</a:t>
            </a:r>
          </a:p>
        </p:txBody>
      </p:sp>
    </p:spTree>
    <p:extLst>
      <p:ext uri="{BB962C8B-B14F-4D97-AF65-F5344CB8AC3E}">
        <p14:creationId xmlns:p14="http://schemas.microsoft.com/office/powerpoint/2010/main" val="30220235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926" y="235313"/>
            <a:ext cx="11767596" cy="4247317"/>
          </a:xfrm>
          <a:prstGeom prst="rect">
            <a:avLst/>
          </a:prstGeom>
        </p:spPr>
        <p:txBody>
          <a:bodyPr wrap="square">
            <a:spAutoFit/>
          </a:bodyPr>
          <a:lstStyle/>
          <a:p>
            <a:pPr algn="l"/>
            <a:r>
              <a:rPr lang="en-US" sz="2800" dirty="0">
                <a:solidFill>
                  <a:srgbClr val="008461"/>
                </a:solidFill>
                <a:latin typeface="MyriadPro-Semibold"/>
              </a:rPr>
              <a:t>Quantum Dots</a:t>
            </a:r>
            <a:r>
              <a:rPr lang="en-US" sz="2800" dirty="0"/>
              <a:t> </a:t>
            </a:r>
            <a:r>
              <a:rPr lang="fa-IR" sz="2800" dirty="0"/>
              <a:t>(نقاط کوانتمی)</a:t>
            </a:r>
            <a:br>
              <a:rPr lang="en-US" dirty="0"/>
            </a:br>
            <a:endParaRPr lang="fa-IR" dirty="0"/>
          </a:p>
          <a:p>
            <a:pPr algn="just" rtl="1"/>
            <a:r>
              <a:rPr lang="fa-IR" sz="2800" dirty="0"/>
              <a:t> اگر نمونه های نیمه هادی ها در اندازه های کوچکتر و کوچکتر تهیه شوند ، در بعضی از مواقع خصوصیات بالک (توده) نمونه ، همانطور که در بخش های قبلی توضیح داده شده است ، ادامه ای از حالت های نامحدودی را نشان نمی دهند ، و شروع به نمایش حالت های کوانتمی انرژی خواهد کرد</a:t>
            </a:r>
            <a:r>
              <a:rPr lang="en-US" sz="2800" dirty="0"/>
              <a:t> , </a:t>
            </a:r>
            <a:r>
              <a:rPr lang="fa-IR" sz="2800" dirty="0"/>
              <a:t> و حالت حدی حالتی خواهد بود که یک مولکول با ترازهای اوربیتال مولکولی خواهیم داشت. به این اثر، اثر محدودیت کوانتومی گفته می شود و باعث می شود ذرات بسیارکوچک، ساختار سطوح انرژی مجزا و گسسته را به جای یک نوار پیوسته  نشان دهند. نانوذراتی که این اثر را نشان می دهند وقطرهای کوچکتر از10 نانومتردارنداغلب نقاط کوانتومی گفته می شود و به دلیل اندازه ، آنها متفاوت از مواد جامد  بالک(توده) رفتار می کنند.</a:t>
            </a:r>
            <a:endParaRPr lang="en-US" sz="2800" dirty="0"/>
          </a:p>
        </p:txBody>
      </p:sp>
    </p:spTree>
    <p:extLst>
      <p:ext uri="{BB962C8B-B14F-4D97-AF65-F5344CB8AC3E}">
        <p14:creationId xmlns:p14="http://schemas.microsoft.com/office/powerpoint/2010/main" val="38996130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33996" y="200891"/>
            <a:ext cx="5158004" cy="6456218"/>
          </a:xfrm>
          <a:prstGeom prst="rect">
            <a:avLst/>
          </a:prstGeom>
        </p:spPr>
      </p:pic>
      <p:pic>
        <p:nvPicPr>
          <p:cNvPr id="4" name="Picture 24" descr="Introduction">
            <a:extLst>
              <a:ext uri="{FF2B5EF4-FFF2-40B4-BE49-F238E27FC236}">
                <a16:creationId xmlns:a16="http://schemas.microsoft.com/office/drawing/2014/main" id="{FC6A1B2C-7333-45B4-8977-BF2647A91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52" y="-27878"/>
            <a:ext cx="55118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BA08447-060F-4064-82BE-E7B1C8FBA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376633" y="3429000"/>
            <a:ext cx="2771621" cy="3108534"/>
          </a:xfrm>
          <a:prstGeom prst="rect">
            <a:avLst/>
          </a:prstGeom>
        </p:spPr>
      </p:pic>
    </p:spTree>
    <p:extLst>
      <p:ext uri="{BB962C8B-B14F-4D97-AF65-F5344CB8AC3E}">
        <p14:creationId xmlns:p14="http://schemas.microsoft.com/office/powerpoint/2010/main" val="31730608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838" y="158655"/>
            <a:ext cx="11528385" cy="4832092"/>
          </a:xfrm>
          <a:prstGeom prst="rect">
            <a:avLst/>
          </a:prstGeom>
        </p:spPr>
        <p:txBody>
          <a:bodyPr wrap="square">
            <a:spAutoFit/>
          </a:bodyPr>
          <a:lstStyle/>
          <a:p>
            <a:pPr algn="just" rtl="1"/>
            <a:r>
              <a:rPr lang="fa-IR" sz="2800" dirty="0"/>
              <a:t>فاصله سطوح انرژی در نقاط کوانتومی </a:t>
            </a:r>
            <a:r>
              <a:rPr lang="fa-IR" sz="2800" dirty="0">
                <a:solidFill>
                  <a:schemeClr val="accent6"/>
                </a:solidFill>
              </a:rPr>
              <a:t>به اندازه ذرات تشکیل دهنده آنها بستگی </a:t>
            </a:r>
            <a:r>
              <a:rPr lang="fa-IR" sz="2800" dirty="0"/>
              <a:t>دارد. آزمایشات نشان داده اند که با کوچکتر شدن اندازه ذرات ، اختلاف انرژی بین باند والانس و باند هدایت افزایش می یابد و نیمه هادی بالک بیشتر شبیه به یک مولکول واحد می شود. در نتیجه ، برای ذرات کوچکتر ، انرژی بیشتری برای تحریک لازم است و به همین ترتیب ، با بازگشت الکترون ها به باند ظرفیت ، نور با انرژی بیشتری ساطع می شود. به طور خاص ، هنگامی که یک الکترون برانگیخته می شود ، یک حفره در باند </a:t>
            </a:r>
            <a:r>
              <a:rPr lang="en-US" sz="2800" dirty="0"/>
              <a:t>valence </a:t>
            </a:r>
            <a:r>
              <a:rPr lang="fa-IR" sz="2800" dirty="0"/>
              <a:t> ایجاد می شود. این ترکیب برانگیخته الکترون- حفره "</a:t>
            </a:r>
            <a:r>
              <a:rPr lang="fa-IR" sz="2800" dirty="0">
                <a:solidFill>
                  <a:schemeClr val="accent6"/>
                </a:solidFill>
              </a:rPr>
              <a:t>اگزیتون</a:t>
            </a:r>
            <a:r>
              <a:rPr lang="fa-IR" sz="2800" dirty="0"/>
              <a:t>" نامیده می شود و دارای انرژی کمی پایین تر از کمترین انرژی باند هدایت است.  زوال</a:t>
            </a:r>
            <a:r>
              <a:rPr lang="en-US" sz="2800" dirty="0"/>
              <a:t> decay</a:t>
            </a:r>
            <a:r>
              <a:rPr lang="fa-IR" sz="2800" dirty="0"/>
              <a:t> اگزیتون به باند </a:t>
            </a:r>
            <a:r>
              <a:rPr lang="en-US" sz="2800" dirty="0"/>
              <a:t>Valence </a:t>
            </a:r>
            <a:r>
              <a:rPr lang="fa-IR" sz="2800" dirty="0"/>
              <a:t>باعث نشر نور با انرژی خاص می شود.  چون فاصله سطح انرژی تابعی از اندازه نانوذرات است، می توان از این اثر استفاده کرد تا ذراتی را تهیه  نمود که توانایی انتشار اشعه الکترومغناطیسی  با انرژی خاص (کمی) را دارند ، به عنوان مثال ، جایی که به نوربا یک رنگ خاص نیاز  است</a:t>
            </a:r>
            <a:r>
              <a:rPr lang="fa-IR" dirty="0"/>
              <a:t>.</a:t>
            </a:r>
            <a:endParaRPr lang="en-US" dirty="0"/>
          </a:p>
        </p:txBody>
      </p:sp>
    </p:spTree>
    <p:extLst>
      <p:ext uri="{BB962C8B-B14F-4D97-AF65-F5344CB8AC3E}">
        <p14:creationId xmlns:p14="http://schemas.microsoft.com/office/powerpoint/2010/main" val="34930157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23" y="191793"/>
            <a:ext cx="11968223" cy="3108543"/>
          </a:xfrm>
          <a:prstGeom prst="rect">
            <a:avLst/>
          </a:prstGeom>
        </p:spPr>
        <p:txBody>
          <a:bodyPr wrap="square">
            <a:spAutoFit/>
          </a:bodyPr>
          <a:lstStyle/>
          <a:p>
            <a:pPr algn="just" rtl="1"/>
            <a:r>
              <a:rPr lang="fa-IR" sz="2800" dirty="0"/>
              <a:t> رابطه بین اندازه کوانتوم دات ها و طیف نشر الکترونی آنها به خوبی با نانوذرات سلنید روی ، سولفید کادمیوم ، فسفید ایندیوم ، آرسنید ایندیوم نشان داده شده است. حداکثر نشر کوانتوم دات های </a:t>
            </a:r>
            <a:r>
              <a:rPr lang="en-US" sz="2800" dirty="0" err="1"/>
              <a:t>CdS</a:t>
            </a:r>
            <a:r>
              <a:rPr lang="en-US" sz="2800" dirty="0"/>
              <a:t> ، </a:t>
            </a:r>
            <a:r>
              <a:rPr lang="en-US" sz="2800" dirty="0" err="1"/>
              <a:t>InP</a:t>
            </a:r>
            <a:r>
              <a:rPr lang="en-US" sz="2800" dirty="0"/>
              <a:t> </a:t>
            </a:r>
            <a:r>
              <a:rPr lang="fa-IR" sz="2800" dirty="0"/>
              <a:t>و </a:t>
            </a:r>
            <a:r>
              <a:rPr lang="en-US" sz="2800" dirty="0" err="1"/>
              <a:t>InAs</a:t>
            </a:r>
            <a:r>
              <a:rPr lang="fa-IR" sz="2800" dirty="0"/>
              <a:t> نقاط (جدول 7.4) نمونه ای عالی از چگونگی وابستگی این ماکسیم ها به ترکیب و اندازه نانو کریستال را ارائه می دهد. برای هر فرمولاسیون نقطه کوانتومی ، با افزایش اندازه نانوکریستال ، شکاف باند کوچکتر می شود ، ونشر حداکثر به طول موج بالاتر (انرژی پایین تر) حرکت می کند ، مطابق با  نزدیکی سطوح انرژی و کاهش فاصله سطوح آنها با افزایش اندازه ذرات. این نقاط کوانتومی در مناطق منحصر به فرد در کل طیف مرئی و مادون قرمز نورساطع می کنند.</a:t>
            </a:r>
            <a:endParaRPr lang="en-US" sz="2800" dirty="0"/>
          </a:p>
        </p:txBody>
      </p:sp>
    </p:spTree>
    <p:extLst>
      <p:ext uri="{BB962C8B-B14F-4D97-AF65-F5344CB8AC3E}">
        <p14:creationId xmlns:p14="http://schemas.microsoft.com/office/powerpoint/2010/main" val="27862168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316" y="286285"/>
            <a:ext cx="9299776" cy="6481490"/>
          </a:xfrm>
          <a:prstGeom prst="rect">
            <a:avLst/>
          </a:prstGeom>
        </p:spPr>
      </p:pic>
      <p:pic>
        <p:nvPicPr>
          <p:cNvPr id="3" name="Picture 6">
            <a:extLst>
              <a:ext uri="{FF2B5EF4-FFF2-40B4-BE49-F238E27FC236}">
                <a16:creationId xmlns:a16="http://schemas.microsoft.com/office/drawing/2014/main" id="{236C5DF3-6BE9-4FEF-BC66-3CFB7178AA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596835" y="970156"/>
            <a:ext cx="2608003" cy="1639229"/>
          </a:xfrm>
          <a:prstGeom prst="rect">
            <a:avLst/>
          </a:prstGeom>
          <a:noFill/>
        </p:spPr>
      </p:pic>
      <p:sp>
        <p:nvSpPr>
          <p:cNvPr id="5" name="TextBox 4">
            <a:extLst>
              <a:ext uri="{FF2B5EF4-FFF2-40B4-BE49-F238E27FC236}">
                <a16:creationId xmlns:a16="http://schemas.microsoft.com/office/drawing/2014/main" id="{37A55415-6AF3-4AE1-A91A-9FA011474059}"/>
              </a:ext>
            </a:extLst>
          </p:cNvPr>
          <p:cNvSpPr txBox="1"/>
          <p:nvPr/>
        </p:nvSpPr>
        <p:spPr>
          <a:xfrm>
            <a:off x="9643946" y="3203864"/>
            <a:ext cx="2596376" cy="3108543"/>
          </a:xfrm>
          <a:prstGeom prst="rect">
            <a:avLst/>
          </a:prstGeom>
          <a:noFill/>
        </p:spPr>
        <p:txBody>
          <a:bodyPr wrap="square">
            <a:spAutoFit/>
          </a:bodyPr>
          <a:lstStyle/>
          <a:p>
            <a:pPr algn="just" rtl="1"/>
            <a:r>
              <a:rPr lang="fa-IR" sz="2800" dirty="0"/>
              <a:t>با تغییر اندازه ، شکل و ترکیب ، نقاط کوانتومی می توانند خاصیت جذب و انتشار آنها را به طرز چشمگیری تغییر دهند</a:t>
            </a:r>
            <a:endParaRPr lang="en-US" sz="2800" dirty="0"/>
          </a:p>
        </p:txBody>
      </p:sp>
    </p:spTree>
    <p:extLst>
      <p:ext uri="{BB962C8B-B14F-4D97-AF65-F5344CB8AC3E}">
        <p14:creationId xmlns:p14="http://schemas.microsoft.com/office/powerpoint/2010/main" val="35177731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412" y="114341"/>
            <a:ext cx="11609407" cy="2893100"/>
          </a:xfrm>
          <a:prstGeom prst="rect">
            <a:avLst/>
          </a:prstGeom>
        </p:spPr>
        <p:txBody>
          <a:bodyPr wrap="square">
            <a:spAutoFit/>
          </a:bodyPr>
          <a:lstStyle/>
          <a:p>
            <a:pPr algn="just" rtl="1"/>
            <a:r>
              <a:rPr lang="fa-IR" dirty="0"/>
              <a:t> </a:t>
            </a:r>
            <a:r>
              <a:rPr lang="fa-IR" sz="2600" dirty="0"/>
              <a:t>تلاش قابل توجهی برای توسعه فرآیندهای  تهیه نقاط کوانتومی با اندازه و شکل های قابل تکرار و  استفاده از مواد مختلف برای خواص نوری بهینه اختصاص داده شده است. به عنوان مثال ، نقاط کوانتومی </a:t>
            </a:r>
            <a:r>
              <a:rPr lang="en-US" sz="2600" dirty="0" err="1"/>
              <a:t>ZnSe</a:t>
            </a:r>
            <a:r>
              <a:rPr lang="en-US" sz="2600" dirty="0"/>
              <a:t> </a:t>
            </a:r>
            <a:r>
              <a:rPr lang="fa-IR" sz="2600" dirty="0"/>
              <a:t> نور بنفش و در ناحیه اشعه ماوراء بنفش ، </a:t>
            </a:r>
            <a:r>
              <a:rPr lang="en-US" sz="2600" dirty="0" err="1"/>
              <a:t>PbS</a:t>
            </a:r>
            <a:r>
              <a:rPr lang="en-US" sz="2600" dirty="0"/>
              <a:t> </a:t>
            </a:r>
            <a:r>
              <a:rPr lang="fa-IR" sz="2600" dirty="0"/>
              <a:t>در نزدیکی </a:t>
            </a:r>
            <a:r>
              <a:rPr lang="en-US" sz="2600" dirty="0"/>
              <a:t>IR </a:t>
            </a:r>
            <a:r>
              <a:rPr lang="fa-IR" sz="2600" dirty="0"/>
              <a:t>و </a:t>
            </a:r>
            <a:r>
              <a:rPr lang="en-US" sz="2600" dirty="0" err="1"/>
              <a:t>CdSe</a:t>
            </a:r>
            <a:r>
              <a:rPr lang="en-US" sz="2600" dirty="0"/>
              <a:t> </a:t>
            </a:r>
            <a:r>
              <a:rPr lang="fa-IR" sz="2600" dirty="0"/>
              <a:t>در طیف وسیعی از نور مرئی، نور نشر می دهند. چالشی که با نقاط کوانتومی همراه است آنهاتمایل به "چشمک زدن"نشر نور  دارند علی رغم  برانگیختگی مداوم آنها. این پدیده "چشمک زن" باعث کاهش بهره وری این نانو کریستال های نیمه هادی می شود ، و تحقیقات برای تعیین منشأ "چشمک زدن" با امید به تهیه نقاط کوانتومی که فاقد نوسانات انتشار خود به خود هستند ، در حال انجام است. </a:t>
            </a:r>
            <a:endParaRPr lang="en-US" sz="2600" dirty="0"/>
          </a:p>
        </p:txBody>
      </p:sp>
      <p:grpSp>
        <p:nvGrpSpPr>
          <p:cNvPr id="3" name="Group 1544">
            <a:extLst>
              <a:ext uri="{FF2B5EF4-FFF2-40B4-BE49-F238E27FC236}">
                <a16:creationId xmlns:a16="http://schemas.microsoft.com/office/drawing/2014/main" id="{5299CB4F-4506-40CB-9653-F3D310FBF913}"/>
              </a:ext>
            </a:extLst>
          </p:cNvPr>
          <p:cNvGrpSpPr>
            <a:grpSpLocks noChangeAspect="1"/>
          </p:cNvGrpSpPr>
          <p:nvPr/>
        </p:nvGrpSpPr>
        <p:grpSpPr bwMode="auto">
          <a:xfrm>
            <a:off x="1359442" y="2681443"/>
            <a:ext cx="2790825" cy="3951287"/>
            <a:chOff x="113" y="845"/>
            <a:chExt cx="2337" cy="3099"/>
          </a:xfrm>
        </p:grpSpPr>
        <p:sp>
          <p:nvSpPr>
            <p:cNvPr id="4" name="AutoShape 1545">
              <a:extLst>
                <a:ext uri="{FF2B5EF4-FFF2-40B4-BE49-F238E27FC236}">
                  <a16:creationId xmlns:a16="http://schemas.microsoft.com/office/drawing/2014/main" id="{4EF2983A-BE58-4F8E-948A-E049E514DDC3}"/>
                </a:ext>
              </a:extLst>
            </p:cNvPr>
            <p:cNvSpPr>
              <a:spLocks noChangeAspect="1" noChangeArrowheads="1" noTextEdit="1"/>
            </p:cNvSpPr>
            <p:nvPr/>
          </p:nvSpPr>
          <p:spPr bwMode="auto">
            <a:xfrm>
              <a:off x="113" y="845"/>
              <a:ext cx="2322" cy="3039"/>
            </a:xfrm>
            <a:prstGeom prst="rect">
              <a:avLst/>
            </a:prstGeom>
            <a:solidFill>
              <a:srgbClr val="CCECFF">
                <a:alpha val="39999"/>
              </a:srgbClr>
            </a:solidFill>
            <a:ln w="9525" algn="ctr">
              <a:solidFill>
                <a:schemeClr val="tx1"/>
              </a:solidFill>
              <a:miter lim="800000"/>
              <a:headEnd/>
              <a:tailEnd/>
            </a:ln>
          </p:spPr>
          <p:txBody>
            <a:bodyPr/>
            <a:lstStyle/>
            <a:p>
              <a:endParaRPr lang="en-US"/>
            </a:p>
          </p:txBody>
        </p:sp>
        <p:grpSp>
          <p:nvGrpSpPr>
            <p:cNvPr id="5" name="Group 1546">
              <a:extLst>
                <a:ext uri="{FF2B5EF4-FFF2-40B4-BE49-F238E27FC236}">
                  <a16:creationId xmlns:a16="http://schemas.microsoft.com/office/drawing/2014/main" id="{0099EAF7-E3A6-411B-81B3-167462A92078}"/>
                </a:ext>
              </a:extLst>
            </p:cNvPr>
            <p:cNvGrpSpPr>
              <a:grpSpLocks/>
            </p:cNvGrpSpPr>
            <p:nvPr/>
          </p:nvGrpSpPr>
          <p:grpSpPr bwMode="auto">
            <a:xfrm>
              <a:off x="467" y="853"/>
              <a:ext cx="1983" cy="3091"/>
              <a:chOff x="467" y="853"/>
              <a:chExt cx="1983" cy="3091"/>
            </a:xfrm>
          </p:grpSpPr>
          <p:sp>
            <p:nvSpPr>
              <p:cNvPr id="186" name="Freeform 1547">
                <a:extLst>
                  <a:ext uri="{FF2B5EF4-FFF2-40B4-BE49-F238E27FC236}">
                    <a16:creationId xmlns:a16="http://schemas.microsoft.com/office/drawing/2014/main" id="{86B98FE2-EE7D-454E-ACFE-574B2D634348}"/>
                  </a:ext>
                </a:extLst>
              </p:cNvPr>
              <p:cNvSpPr>
                <a:spLocks/>
              </p:cNvSpPr>
              <p:nvPr/>
            </p:nvSpPr>
            <p:spPr bwMode="auto">
              <a:xfrm>
                <a:off x="1771" y="2374"/>
                <a:ext cx="272" cy="542"/>
              </a:xfrm>
              <a:custGeom>
                <a:avLst/>
                <a:gdLst>
                  <a:gd name="T0" fmla="*/ 0 w 272"/>
                  <a:gd name="T1" fmla="*/ 0 h 542"/>
                  <a:gd name="T2" fmla="*/ 0 w 272"/>
                  <a:gd name="T3" fmla="*/ 542 h 542"/>
                  <a:gd name="T4" fmla="*/ 272 w 272"/>
                  <a:gd name="T5" fmla="*/ 542 h 542"/>
                  <a:gd name="T6" fmla="*/ 254 w 272"/>
                  <a:gd name="T7" fmla="*/ 539 h 542"/>
                  <a:gd name="T8" fmla="*/ 237 w 272"/>
                  <a:gd name="T9" fmla="*/ 532 h 542"/>
                  <a:gd name="T10" fmla="*/ 221 w 272"/>
                  <a:gd name="T11" fmla="*/ 526 h 542"/>
                  <a:gd name="T12" fmla="*/ 204 w 272"/>
                  <a:gd name="T13" fmla="*/ 517 h 542"/>
                  <a:gd name="T14" fmla="*/ 189 w 272"/>
                  <a:gd name="T15" fmla="*/ 509 h 542"/>
                  <a:gd name="T16" fmla="*/ 176 w 272"/>
                  <a:gd name="T17" fmla="*/ 499 h 542"/>
                  <a:gd name="T18" fmla="*/ 162 w 272"/>
                  <a:gd name="T19" fmla="*/ 488 h 542"/>
                  <a:gd name="T20" fmla="*/ 151 w 272"/>
                  <a:gd name="T21" fmla="*/ 474 h 542"/>
                  <a:gd name="T22" fmla="*/ 139 w 272"/>
                  <a:gd name="T23" fmla="*/ 461 h 542"/>
                  <a:gd name="T24" fmla="*/ 128 w 272"/>
                  <a:gd name="T25" fmla="*/ 446 h 542"/>
                  <a:gd name="T26" fmla="*/ 118 w 272"/>
                  <a:gd name="T27" fmla="*/ 431 h 542"/>
                  <a:gd name="T28" fmla="*/ 109 w 272"/>
                  <a:gd name="T29" fmla="*/ 415 h 542"/>
                  <a:gd name="T30" fmla="*/ 93 w 272"/>
                  <a:gd name="T31" fmla="*/ 380 h 542"/>
                  <a:gd name="T32" fmla="*/ 79 w 272"/>
                  <a:gd name="T33" fmla="*/ 343 h 542"/>
                  <a:gd name="T34" fmla="*/ 66 w 272"/>
                  <a:gd name="T35" fmla="*/ 303 h 542"/>
                  <a:gd name="T36" fmla="*/ 58 w 272"/>
                  <a:gd name="T37" fmla="*/ 262 h 542"/>
                  <a:gd name="T38" fmla="*/ 49 w 272"/>
                  <a:gd name="T39" fmla="*/ 219 h 542"/>
                  <a:gd name="T40" fmla="*/ 43 w 272"/>
                  <a:gd name="T41" fmla="*/ 176 h 542"/>
                  <a:gd name="T42" fmla="*/ 33 w 272"/>
                  <a:gd name="T43" fmla="*/ 86 h 542"/>
                  <a:gd name="T44" fmla="*/ 26 w 272"/>
                  <a:gd name="T45" fmla="*/ 0 h 542"/>
                  <a:gd name="T46" fmla="*/ 0 w 272"/>
                  <a:gd name="T47" fmla="*/ 0 h 5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2"/>
                  <a:gd name="T73" fmla="*/ 0 h 542"/>
                  <a:gd name="T74" fmla="*/ 272 w 272"/>
                  <a:gd name="T75" fmla="*/ 542 h 5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2" h="542">
                    <a:moveTo>
                      <a:pt x="0" y="0"/>
                    </a:moveTo>
                    <a:lnTo>
                      <a:pt x="0" y="542"/>
                    </a:lnTo>
                    <a:lnTo>
                      <a:pt x="272" y="542"/>
                    </a:lnTo>
                    <a:lnTo>
                      <a:pt x="254" y="539"/>
                    </a:lnTo>
                    <a:lnTo>
                      <a:pt x="237" y="532"/>
                    </a:lnTo>
                    <a:lnTo>
                      <a:pt x="221" y="526"/>
                    </a:lnTo>
                    <a:lnTo>
                      <a:pt x="204" y="517"/>
                    </a:lnTo>
                    <a:lnTo>
                      <a:pt x="189" y="509"/>
                    </a:lnTo>
                    <a:lnTo>
                      <a:pt x="176" y="499"/>
                    </a:lnTo>
                    <a:lnTo>
                      <a:pt x="162" y="488"/>
                    </a:lnTo>
                    <a:lnTo>
                      <a:pt x="151" y="474"/>
                    </a:lnTo>
                    <a:lnTo>
                      <a:pt x="139" y="461"/>
                    </a:lnTo>
                    <a:lnTo>
                      <a:pt x="128" y="446"/>
                    </a:lnTo>
                    <a:lnTo>
                      <a:pt x="118" y="431"/>
                    </a:lnTo>
                    <a:lnTo>
                      <a:pt x="109" y="415"/>
                    </a:lnTo>
                    <a:lnTo>
                      <a:pt x="93" y="380"/>
                    </a:lnTo>
                    <a:lnTo>
                      <a:pt x="79" y="343"/>
                    </a:lnTo>
                    <a:lnTo>
                      <a:pt x="66" y="303"/>
                    </a:lnTo>
                    <a:lnTo>
                      <a:pt x="58" y="262"/>
                    </a:lnTo>
                    <a:lnTo>
                      <a:pt x="49" y="219"/>
                    </a:lnTo>
                    <a:lnTo>
                      <a:pt x="43" y="176"/>
                    </a:lnTo>
                    <a:lnTo>
                      <a:pt x="33" y="86"/>
                    </a:lnTo>
                    <a:lnTo>
                      <a:pt x="26" y="0"/>
                    </a:lnTo>
                    <a:lnTo>
                      <a:pt x="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1548">
                <a:extLst>
                  <a:ext uri="{FF2B5EF4-FFF2-40B4-BE49-F238E27FC236}">
                    <a16:creationId xmlns:a16="http://schemas.microsoft.com/office/drawing/2014/main" id="{7ACAFC1A-0121-46C3-BFD7-9E8F748B34D7}"/>
                  </a:ext>
                </a:extLst>
              </p:cNvPr>
              <p:cNvSpPr>
                <a:spLocks/>
              </p:cNvSpPr>
              <p:nvPr/>
            </p:nvSpPr>
            <p:spPr bwMode="auto">
              <a:xfrm>
                <a:off x="1771" y="2374"/>
                <a:ext cx="272" cy="542"/>
              </a:xfrm>
              <a:custGeom>
                <a:avLst/>
                <a:gdLst>
                  <a:gd name="T0" fmla="*/ 0 w 272"/>
                  <a:gd name="T1" fmla="*/ 0 h 542"/>
                  <a:gd name="T2" fmla="*/ 0 w 272"/>
                  <a:gd name="T3" fmla="*/ 542 h 542"/>
                  <a:gd name="T4" fmla="*/ 272 w 272"/>
                  <a:gd name="T5" fmla="*/ 542 h 542"/>
                  <a:gd name="T6" fmla="*/ 254 w 272"/>
                  <a:gd name="T7" fmla="*/ 539 h 542"/>
                  <a:gd name="T8" fmla="*/ 237 w 272"/>
                  <a:gd name="T9" fmla="*/ 532 h 542"/>
                  <a:gd name="T10" fmla="*/ 221 w 272"/>
                  <a:gd name="T11" fmla="*/ 526 h 542"/>
                  <a:gd name="T12" fmla="*/ 204 w 272"/>
                  <a:gd name="T13" fmla="*/ 517 h 542"/>
                  <a:gd name="T14" fmla="*/ 189 w 272"/>
                  <a:gd name="T15" fmla="*/ 509 h 542"/>
                  <a:gd name="T16" fmla="*/ 176 w 272"/>
                  <a:gd name="T17" fmla="*/ 499 h 542"/>
                  <a:gd name="T18" fmla="*/ 162 w 272"/>
                  <a:gd name="T19" fmla="*/ 488 h 542"/>
                  <a:gd name="T20" fmla="*/ 151 w 272"/>
                  <a:gd name="T21" fmla="*/ 474 h 542"/>
                  <a:gd name="T22" fmla="*/ 139 w 272"/>
                  <a:gd name="T23" fmla="*/ 461 h 542"/>
                  <a:gd name="T24" fmla="*/ 128 w 272"/>
                  <a:gd name="T25" fmla="*/ 446 h 542"/>
                  <a:gd name="T26" fmla="*/ 118 w 272"/>
                  <a:gd name="T27" fmla="*/ 431 h 542"/>
                  <a:gd name="T28" fmla="*/ 109 w 272"/>
                  <a:gd name="T29" fmla="*/ 415 h 542"/>
                  <a:gd name="T30" fmla="*/ 93 w 272"/>
                  <a:gd name="T31" fmla="*/ 380 h 542"/>
                  <a:gd name="T32" fmla="*/ 79 w 272"/>
                  <a:gd name="T33" fmla="*/ 343 h 542"/>
                  <a:gd name="T34" fmla="*/ 66 w 272"/>
                  <a:gd name="T35" fmla="*/ 303 h 542"/>
                  <a:gd name="T36" fmla="*/ 58 w 272"/>
                  <a:gd name="T37" fmla="*/ 262 h 542"/>
                  <a:gd name="T38" fmla="*/ 49 w 272"/>
                  <a:gd name="T39" fmla="*/ 219 h 542"/>
                  <a:gd name="T40" fmla="*/ 43 w 272"/>
                  <a:gd name="T41" fmla="*/ 176 h 542"/>
                  <a:gd name="T42" fmla="*/ 33 w 272"/>
                  <a:gd name="T43" fmla="*/ 86 h 542"/>
                  <a:gd name="T44" fmla="*/ 26 w 272"/>
                  <a:gd name="T45" fmla="*/ 0 h 542"/>
                  <a:gd name="T46" fmla="*/ 0 w 272"/>
                  <a:gd name="T47" fmla="*/ 0 h 5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2"/>
                  <a:gd name="T73" fmla="*/ 0 h 542"/>
                  <a:gd name="T74" fmla="*/ 272 w 272"/>
                  <a:gd name="T75" fmla="*/ 542 h 5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2" h="542">
                    <a:moveTo>
                      <a:pt x="0" y="0"/>
                    </a:moveTo>
                    <a:lnTo>
                      <a:pt x="0" y="542"/>
                    </a:lnTo>
                    <a:lnTo>
                      <a:pt x="272" y="542"/>
                    </a:lnTo>
                    <a:lnTo>
                      <a:pt x="254" y="539"/>
                    </a:lnTo>
                    <a:lnTo>
                      <a:pt x="237" y="532"/>
                    </a:lnTo>
                    <a:lnTo>
                      <a:pt x="221" y="526"/>
                    </a:lnTo>
                    <a:lnTo>
                      <a:pt x="204" y="517"/>
                    </a:lnTo>
                    <a:lnTo>
                      <a:pt x="189" y="509"/>
                    </a:lnTo>
                    <a:lnTo>
                      <a:pt x="176" y="499"/>
                    </a:lnTo>
                    <a:lnTo>
                      <a:pt x="162" y="488"/>
                    </a:lnTo>
                    <a:lnTo>
                      <a:pt x="151" y="474"/>
                    </a:lnTo>
                    <a:lnTo>
                      <a:pt x="139" y="461"/>
                    </a:lnTo>
                    <a:lnTo>
                      <a:pt x="128" y="446"/>
                    </a:lnTo>
                    <a:lnTo>
                      <a:pt x="118" y="431"/>
                    </a:lnTo>
                    <a:lnTo>
                      <a:pt x="109" y="415"/>
                    </a:lnTo>
                    <a:lnTo>
                      <a:pt x="93" y="380"/>
                    </a:lnTo>
                    <a:lnTo>
                      <a:pt x="79" y="343"/>
                    </a:lnTo>
                    <a:lnTo>
                      <a:pt x="66" y="303"/>
                    </a:lnTo>
                    <a:lnTo>
                      <a:pt x="58" y="262"/>
                    </a:lnTo>
                    <a:lnTo>
                      <a:pt x="49" y="219"/>
                    </a:lnTo>
                    <a:lnTo>
                      <a:pt x="43" y="176"/>
                    </a:lnTo>
                    <a:lnTo>
                      <a:pt x="33" y="86"/>
                    </a:lnTo>
                    <a:lnTo>
                      <a:pt x="26" y="0"/>
                    </a:lnTo>
                    <a:lnTo>
                      <a:pt x="0" y="0"/>
                    </a:lnTo>
                  </a:path>
                </a:pathLst>
              </a:custGeom>
              <a:noFill/>
              <a:ln w="3175">
                <a:solidFill>
                  <a:srgbClr val="AAA9A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1549">
                <a:extLst>
                  <a:ext uri="{FF2B5EF4-FFF2-40B4-BE49-F238E27FC236}">
                    <a16:creationId xmlns:a16="http://schemas.microsoft.com/office/drawing/2014/main" id="{8785E31B-46C9-47B5-B4AF-354D27C3AFA4}"/>
                  </a:ext>
                </a:extLst>
              </p:cNvPr>
              <p:cNvSpPr>
                <a:spLocks/>
              </p:cNvSpPr>
              <p:nvPr/>
            </p:nvSpPr>
            <p:spPr bwMode="auto">
              <a:xfrm>
                <a:off x="2093" y="3286"/>
                <a:ext cx="123" cy="113"/>
              </a:xfrm>
              <a:custGeom>
                <a:avLst/>
                <a:gdLst>
                  <a:gd name="T0" fmla="*/ 123 w 123"/>
                  <a:gd name="T1" fmla="*/ 113 h 113"/>
                  <a:gd name="T2" fmla="*/ 61 w 123"/>
                  <a:gd name="T3" fmla="*/ 0 h 113"/>
                  <a:gd name="T4" fmla="*/ 0 w 123"/>
                  <a:gd name="T5" fmla="*/ 113 h 113"/>
                  <a:gd name="T6" fmla="*/ 123 w 123"/>
                  <a:gd name="T7" fmla="*/ 113 h 113"/>
                  <a:gd name="T8" fmla="*/ 61 w 123"/>
                  <a:gd name="T9" fmla="*/ 0 h 113"/>
                  <a:gd name="T10" fmla="*/ 123 w 123"/>
                  <a:gd name="T11" fmla="*/ 113 h 113"/>
                  <a:gd name="T12" fmla="*/ 0 60000 65536"/>
                  <a:gd name="T13" fmla="*/ 0 60000 65536"/>
                  <a:gd name="T14" fmla="*/ 0 60000 65536"/>
                  <a:gd name="T15" fmla="*/ 0 60000 65536"/>
                  <a:gd name="T16" fmla="*/ 0 60000 65536"/>
                  <a:gd name="T17" fmla="*/ 0 60000 65536"/>
                  <a:gd name="T18" fmla="*/ 0 w 123"/>
                  <a:gd name="T19" fmla="*/ 0 h 113"/>
                  <a:gd name="T20" fmla="*/ 123 w 123"/>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23" h="113">
                    <a:moveTo>
                      <a:pt x="123" y="113"/>
                    </a:moveTo>
                    <a:lnTo>
                      <a:pt x="61" y="0"/>
                    </a:lnTo>
                    <a:lnTo>
                      <a:pt x="0" y="113"/>
                    </a:lnTo>
                    <a:lnTo>
                      <a:pt x="123" y="113"/>
                    </a:lnTo>
                    <a:lnTo>
                      <a:pt x="61" y="0"/>
                    </a:lnTo>
                    <a:lnTo>
                      <a:pt x="123" y="113"/>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Rectangle 1550">
                <a:extLst>
                  <a:ext uri="{FF2B5EF4-FFF2-40B4-BE49-F238E27FC236}">
                    <a16:creationId xmlns:a16="http://schemas.microsoft.com/office/drawing/2014/main" id="{60881F88-2E5C-41B4-B659-4B3C757A3E84}"/>
                  </a:ext>
                </a:extLst>
              </p:cNvPr>
              <p:cNvSpPr>
                <a:spLocks noChangeArrowheads="1"/>
              </p:cNvSpPr>
              <p:nvPr/>
            </p:nvSpPr>
            <p:spPr bwMode="auto">
              <a:xfrm>
                <a:off x="2143" y="3389"/>
                <a:ext cx="23" cy="369"/>
              </a:xfrm>
              <a:prstGeom prst="rect">
                <a:avLst/>
              </a:prstGeom>
              <a:solidFill>
                <a:srgbClr val="AAA9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0" name="Freeform 1551">
                <a:extLst>
                  <a:ext uri="{FF2B5EF4-FFF2-40B4-BE49-F238E27FC236}">
                    <a16:creationId xmlns:a16="http://schemas.microsoft.com/office/drawing/2014/main" id="{906883E4-26E8-43DB-8117-63A51A12A9F4}"/>
                  </a:ext>
                </a:extLst>
              </p:cNvPr>
              <p:cNvSpPr>
                <a:spLocks/>
              </p:cNvSpPr>
              <p:nvPr/>
            </p:nvSpPr>
            <p:spPr bwMode="auto">
              <a:xfrm>
                <a:off x="1658" y="1741"/>
                <a:ext cx="662" cy="331"/>
              </a:xfrm>
              <a:custGeom>
                <a:avLst/>
                <a:gdLst>
                  <a:gd name="T0" fmla="*/ 0 w 662"/>
                  <a:gd name="T1" fmla="*/ 331 h 331"/>
                  <a:gd name="T2" fmla="*/ 0 w 662"/>
                  <a:gd name="T3" fmla="*/ 211 h 331"/>
                  <a:gd name="T4" fmla="*/ 86 w 662"/>
                  <a:gd name="T5" fmla="*/ 211 h 331"/>
                  <a:gd name="T6" fmla="*/ 207 w 662"/>
                  <a:gd name="T7" fmla="*/ 211 h 331"/>
                  <a:gd name="T8" fmla="*/ 207 w 662"/>
                  <a:gd name="T9" fmla="*/ 98 h 331"/>
                  <a:gd name="T10" fmla="*/ 297 w 662"/>
                  <a:gd name="T11" fmla="*/ 98 h 331"/>
                  <a:gd name="T12" fmla="*/ 501 w 662"/>
                  <a:gd name="T13" fmla="*/ 98 h 331"/>
                  <a:gd name="T14" fmla="*/ 501 w 662"/>
                  <a:gd name="T15" fmla="*/ 47 h 331"/>
                  <a:gd name="T16" fmla="*/ 501 w 662"/>
                  <a:gd name="T17" fmla="*/ 32 h 331"/>
                  <a:gd name="T18" fmla="*/ 501 w 662"/>
                  <a:gd name="T19" fmla="*/ 0 h 331"/>
                  <a:gd name="T20" fmla="*/ 535 w 662"/>
                  <a:gd name="T21" fmla="*/ 0 h 331"/>
                  <a:gd name="T22" fmla="*/ 594 w 662"/>
                  <a:gd name="T23" fmla="*/ 0 h 331"/>
                  <a:gd name="T24" fmla="*/ 662 w 662"/>
                  <a:gd name="T25" fmla="*/ 0 h 331"/>
                  <a:gd name="T26" fmla="*/ 662 w 662"/>
                  <a:gd name="T27" fmla="*/ 331 h 331"/>
                  <a:gd name="T28" fmla="*/ 0 w 662"/>
                  <a:gd name="T29" fmla="*/ 331 h 3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2"/>
                  <a:gd name="T46" fmla="*/ 0 h 331"/>
                  <a:gd name="T47" fmla="*/ 662 w 662"/>
                  <a:gd name="T48" fmla="*/ 331 h 3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2" h="331">
                    <a:moveTo>
                      <a:pt x="0" y="331"/>
                    </a:moveTo>
                    <a:lnTo>
                      <a:pt x="0" y="211"/>
                    </a:lnTo>
                    <a:lnTo>
                      <a:pt x="86" y="211"/>
                    </a:lnTo>
                    <a:lnTo>
                      <a:pt x="207" y="211"/>
                    </a:lnTo>
                    <a:lnTo>
                      <a:pt x="207" y="98"/>
                    </a:lnTo>
                    <a:lnTo>
                      <a:pt x="297" y="98"/>
                    </a:lnTo>
                    <a:lnTo>
                      <a:pt x="501" y="98"/>
                    </a:lnTo>
                    <a:lnTo>
                      <a:pt x="501" y="47"/>
                    </a:lnTo>
                    <a:lnTo>
                      <a:pt x="501" y="32"/>
                    </a:lnTo>
                    <a:lnTo>
                      <a:pt x="501" y="0"/>
                    </a:lnTo>
                    <a:lnTo>
                      <a:pt x="535" y="0"/>
                    </a:lnTo>
                    <a:lnTo>
                      <a:pt x="594" y="0"/>
                    </a:lnTo>
                    <a:lnTo>
                      <a:pt x="662" y="0"/>
                    </a:lnTo>
                    <a:lnTo>
                      <a:pt x="662" y="331"/>
                    </a:lnTo>
                    <a:lnTo>
                      <a:pt x="0" y="331"/>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1552">
                <a:extLst>
                  <a:ext uri="{FF2B5EF4-FFF2-40B4-BE49-F238E27FC236}">
                    <a16:creationId xmlns:a16="http://schemas.microsoft.com/office/drawing/2014/main" id="{2A4BB3D6-1F74-4037-BF4A-3782E9F27D8C}"/>
                  </a:ext>
                </a:extLst>
              </p:cNvPr>
              <p:cNvSpPr>
                <a:spLocks/>
              </p:cNvSpPr>
              <p:nvPr/>
            </p:nvSpPr>
            <p:spPr bwMode="auto">
              <a:xfrm>
                <a:off x="1658" y="1741"/>
                <a:ext cx="662" cy="331"/>
              </a:xfrm>
              <a:custGeom>
                <a:avLst/>
                <a:gdLst>
                  <a:gd name="T0" fmla="*/ 0 w 662"/>
                  <a:gd name="T1" fmla="*/ 331 h 331"/>
                  <a:gd name="T2" fmla="*/ 0 w 662"/>
                  <a:gd name="T3" fmla="*/ 211 h 331"/>
                  <a:gd name="T4" fmla="*/ 86 w 662"/>
                  <a:gd name="T5" fmla="*/ 211 h 331"/>
                  <a:gd name="T6" fmla="*/ 207 w 662"/>
                  <a:gd name="T7" fmla="*/ 211 h 331"/>
                  <a:gd name="T8" fmla="*/ 207 w 662"/>
                  <a:gd name="T9" fmla="*/ 98 h 331"/>
                  <a:gd name="T10" fmla="*/ 297 w 662"/>
                  <a:gd name="T11" fmla="*/ 98 h 331"/>
                  <a:gd name="T12" fmla="*/ 501 w 662"/>
                  <a:gd name="T13" fmla="*/ 98 h 331"/>
                  <a:gd name="T14" fmla="*/ 501 w 662"/>
                  <a:gd name="T15" fmla="*/ 47 h 331"/>
                  <a:gd name="T16" fmla="*/ 501 w 662"/>
                  <a:gd name="T17" fmla="*/ 32 h 331"/>
                  <a:gd name="T18" fmla="*/ 501 w 662"/>
                  <a:gd name="T19" fmla="*/ 0 h 331"/>
                  <a:gd name="T20" fmla="*/ 535 w 662"/>
                  <a:gd name="T21" fmla="*/ 0 h 331"/>
                  <a:gd name="T22" fmla="*/ 594 w 662"/>
                  <a:gd name="T23" fmla="*/ 0 h 331"/>
                  <a:gd name="T24" fmla="*/ 662 w 662"/>
                  <a:gd name="T25" fmla="*/ 0 h 331"/>
                  <a:gd name="T26" fmla="*/ 662 w 662"/>
                  <a:gd name="T27" fmla="*/ 331 h 331"/>
                  <a:gd name="T28" fmla="*/ 0 w 662"/>
                  <a:gd name="T29" fmla="*/ 331 h 3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2"/>
                  <a:gd name="T46" fmla="*/ 0 h 331"/>
                  <a:gd name="T47" fmla="*/ 662 w 662"/>
                  <a:gd name="T48" fmla="*/ 331 h 3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2" h="331">
                    <a:moveTo>
                      <a:pt x="0" y="331"/>
                    </a:moveTo>
                    <a:lnTo>
                      <a:pt x="0" y="211"/>
                    </a:lnTo>
                    <a:lnTo>
                      <a:pt x="86" y="211"/>
                    </a:lnTo>
                    <a:lnTo>
                      <a:pt x="207" y="211"/>
                    </a:lnTo>
                    <a:lnTo>
                      <a:pt x="207" y="98"/>
                    </a:lnTo>
                    <a:lnTo>
                      <a:pt x="297" y="98"/>
                    </a:lnTo>
                    <a:lnTo>
                      <a:pt x="501" y="98"/>
                    </a:lnTo>
                    <a:lnTo>
                      <a:pt x="501" y="47"/>
                    </a:lnTo>
                    <a:lnTo>
                      <a:pt x="501" y="32"/>
                    </a:lnTo>
                    <a:lnTo>
                      <a:pt x="501" y="0"/>
                    </a:lnTo>
                    <a:lnTo>
                      <a:pt x="535" y="0"/>
                    </a:lnTo>
                    <a:lnTo>
                      <a:pt x="594" y="0"/>
                    </a:lnTo>
                    <a:lnTo>
                      <a:pt x="662" y="0"/>
                    </a:lnTo>
                    <a:lnTo>
                      <a:pt x="662" y="331"/>
                    </a:lnTo>
                    <a:lnTo>
                      <a:pt x="0" y="331"/>
                    </a:lnTo>
                    <a:close/>
                  </a:path>
                </a:pathLst>
              </a:custGeom>
              <a:noFill/>
              <a:ln w="3175">
                <a:solidFill>
                  <a:srgbClr val="AAA9A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1553">
                <a:extLst>
                  <a:ext uri="{FF2B5EF4-FFF2-40B4-BE49-F238E27FC236}">
                    <a16:creationId xmlns:a16="http://schemas.microsoft.com/office/drawing/2014/main" id="{DA568134-7BBA-46B9-A077-FD1113E0BCFD}"/>
                  </a:ext>
                </a:extLst>
              </p:cNvPr>
              <p:cNvSpPr>
                <a:spLocks/>
              </p:cNvSpPr>
              <p:nvPr/>
            </p:nvSpPr>
            <p:spPr bwMode="auto">
              <a:xfrm>
                <a:off x="500" y="945"/>
                <a:ext cx="585" cy="127"/>
              </a:xfrm>
              <a:custGeom>
                <a:avLst/>
                <a:gdLst>
                  <a:gd name="T0" fmla="*/ 0 w 585"/>
                  <a:gd name="T1" fmla="*/ 127 h 127"/>
                  <a:gd name="T2" fmla="*/ 430 w 585"/>
                  <a:gd name="T3" fmla="*/ 127 h 127"/>
                  <a:gd name="T4" fmla="*/ 585 w 585"/>
                  <a:gd name="T5" fmla="*/ 0 h 127"/>
                  <a:gd name="T6" fmla="*/ 156 w 585"/>
                  <a:gd name="T7" fmla="*/ 0 h 127"/>
                  <a:gd name="T8" fmla="*/ 0 w 585"/>
                  <a:gd name="T9" fmla="*/ 127 h 127"/>
                  <a:gd name="T10" fmla="*/ 0 60000 65536"/>
                  <a:gd name="T11" fmla="*/ 0 60000 65536"/>
                  <a:gd name="T12" fmla="*/ 0 60000 65536"/>
                  <a:gd name="T13" fmla="*/ 0 60000 65536"/>
                  <a:gd name="T14" fmla="*/ 0 60000 65536"/>
                  <a:gd name="T15" fmla="*/ 0 w 585"/>
                  <a:gd name="T16" fmla="*/ 0 h 127"/>
                  <a:gd name="T17" fmla="*/ 585 w 585"/>
                  <a:gd name="T18" fmla="*/ 127 h 127"/>
                </a:gdLst>
                <a:ahLst/>
                <a:cxnLst>
                  <a:cxn ang="T10">
                    <a:pos x="T0" y="T1"/>
                  </a:cxn>
                  <a:cxn ang="T11">
                    <a:pos x="T2" y="T3"/>
                  </a:cxn>
                  <a:cxn ang="T12">
                    <a:pos x="T4" y="T5"/>
                  </a:cxn>
                  <a:cxn ang="T13">
                    <a:pos x="T6" y="T7"/>
                  </a:cxn>
                  <a:cxn ang="T14">
                    <a:pos x="T8" y="T9"/>
                  </a:cxn>
                </a:cxnLst>
                <a:rect l="T15" t="T16" r="T17" b="T18"/>
                <a:pathLst>
                  <a:path w="585" h="127">
                    <a:moveTo>
                      <a:pt x="0" y="127"/>
                    </a:moveTo>
                    <a:lnTo>
                      <a:pt x="430" y="127"/>
                    </a:lnTo>
                    <a:lnTo>
                      <a:pt x="585" y="0"/>
                    </a:lnTo>
                    <a:lnTo>
                      <a:pt x="156" y="0"/>
                    </a:lnTo>
                    <a:lnTo>
                      <a:pt x="0" y="127"/>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1554">
                <a:extLst>
                  <a:ext uri="{FF2B5EF4-FFF2-40B4-BE49-F238E27FC236}">
                    <a16:creationId xmlns:a16="http://schemas.microsoft.com/office/drawing/2014/main" id="{2AB4FABE-CB1E-4235-999A-17F772BC325F}"/>
                  </a:ext>
                </a:extLst>
              </p:cNvPr>
              <p:cNvSpPr>
                <a:spLocks/>
              </p:cNvSpPr>
              <p:nvPr/>
            </p:nvSpPr>
            <p:spPr bwMode="auto">
              <a:xfrm>
                <a:off x="500" y="945"/>
                <a:ext cx="585" cy="127"/>
              </a:xfrm>
              <a:custGeom>
                <a:avLst/>
                <a:gdLst>
                  <a:gd name="T0" fmla="*/ 0 w 585"/>
                  <a:gd name="T1" fmla="*/ 127 h 127"/>
                  <a:gd name="T2" fmla="*/ 430 w 585"/>
                  <a:gd name="T3" fmla="*/ 127 h 127"/>
                  <a:gd name="T4" fmla="*/ 585 w 585"/>
                  <a:gd name="T5" fmla="*/ 0 h 127"/>
                  <a:gd name="T6" fmla="*/ 156 w 585"/>
                  <a:gd name="T7" fmla="*/ 0 h 127"/>
                  <a:gd name="T8" fmla="*/ 0 w 585"/>
                  <a:gd name="T9" fmla="*/ 127 h 127"/>
                  <a:gd name="T10" fmla="*/ 0 60000 65536"/>
                  <a:gd name="T11" fmla="*/ 0 60000 65536"/>
                  <a:gd name="T12" fmla="*/ 0 60000 65536"/>
                  <a:gd name="T13" fmla="*/ 0 60000 65536"/>
                  <a:gd name="T14" fmla="*/ 0 60000 65536"/>
                  <a:gd name="T15" fmla="*/ 0 w 585"/>
                  <a:gd name="T16" fmla="*/ 0 h 127"/>
                  <a:gd name="T17" fmla="*/ 585 w 585"/>
                  <a:gd name="T18" fmla="*/ 127 h 127"/>
                </a:gdLst>
                <a:ahLst/>
                <a:cxnLst>
                  <a:cxn ang="T10">
                    <a:pos x="T0" y="T1"/>
                  </a:cxn>
                  <a:cxn ang="T11">
                    <a:pos x="T2" y="T3"/>
                  </a:cxn>
                  <a:cxn ang="T12">
                    <a:pos x="T4" y="T5"/>
                  </a:cxn>
                  <a:cxn ang="T13">
                    <a:pos x="T6" y="T7"/>
                  </a:cxn>
                  <a:cxn ang="T14">
                    <a:pos x="T8" y="T9"/>
                  </a:cxn>
                </a:cxnLst>
                <a:rect l="T15" t="T16" r="T17" b="T18"/>
                <a:pathLst>
                  <a:path w="585" h="127">
                    <a:moveTo>
                      <a:pt x="0" y="127"/>
                    </a:moveTo>
                    <a:lnTo>
                      <a:pt x="430" y="127"/>
                    </a:lnTo>
                    <a:lnTo>
                      <a:pt x="585" y="0"/>
                    </a:lnTo>
                    <a:lnTo>
                      <a:pt x="156" y="0"/>
                    </a:lnTo>
                    <a:lnTo>
                      <a:pt x="0" y="127"/>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Rectangle 1555">
                <a:extLst>
                  <a:ext uri="{FF2B5EF4-FFF2-40B4-BE49-F238E27FC236}">
                    <a16:creationId xmlns:a16="http://schemas.microsoft.com/office/drawing/2014/main" id="{B33AA1C9-6C4E-4FCC-9013-4A5797E0BF04}"/>
                  </a:ext>
                </a:extLst>
              </p:cNvPr>
              <p:cNvSpPr>
                <a:spLocks noChangeArrowheads="1"/>
              </p:cNvSpPr>
              <p:nvPr/>
            </p:nvSpPr>
            <p:spPr bwMode="auto">
              <a:xfrm>
                <a:off x="500" y="1072"/>
                <a:ext cx="429" cy="26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5" name="Rectangle 1556">
                <a:extLst>
                  <a:ext uri="{FF2B5EF4-FFF2-40B4-BE49-F238E27FC236}">
                    <a16:creationId xmlns:a16="http://schemas.microsoft.com/office/drawing/2014/main" id="{09087CD5-48D7-47AC-B0A6-DBBE1631163C}"/>
                  </a:ext>
                </a:extLst>
              </p:cNvPr>
              <p:cNvSpPr>
                <a:spLocks noChangeArrowheads="1"/>
              </p:cNvSpPr>
              <p:nvPr/>
            </p:nvSpPr>
            <p:spPr bwMode="auto">
              <a:xfrm>
                <a:off x="500" y="1072"/>
                <a:ext cx="429" cy="268"/>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96" name="Freeform 1557">
                <a:extLst>
                  <a:ext uri="{FF2B5EF4-FFF2-40B4-BE49-F238E27FC236}">
                    <a16:creationId xmlns:a16="http://schemas.microsoft.com/office/drawing/2014/main" id="{7063AF04-0753-419C-BECC-865B0B0B7225}"/>
                  </a:ext>
                </a:extLst>
              </p:cNvPr>
              <p:cNvSpPr>
                <a:spLocks/>
              </p:cNvSpPr>
              <p:nvPr/>
            </p:nvSpPr>
            <p:spPr bwMode="auto">
              <a:xfrm>
                <a:off x="930" y="945"/>
                <a:ext cx="155" cy="393"/>
              </a:xfrm>
              <a:custGeom>
                <a:avLst/>
                <a:gdLst>
                  <a:gd name="T0" fmla="*/ 0 w 155"/>
                  <a:gd name="T1" fmla="*/ 127 h 393"/>
                  <a:gd name="T2" fmla="*/ 155 w 155"/>
                  <a:gd name="T3" fmla="*/ 0 h 393"/>
                  <a:gd name="T4" fmla="*/ 155 w 155"/>
                  <a:gd name="T5" fmla="*/ 267 h 393"/>
                  <a:gd name="T6" fmla="*/ 0 w 155"/>
                  <a:gd name="T7" fmla="*/ 393 h 393"/>
                  <a:gd name="T8" fmla="*/ 0 w 155"/>
                  <a:gd name="T9" fmla="*/ 127 h 393"/>
                  <a:gd name="T10" fmla="*/ 0 60000 65536"/>
                  <a:gd name="T11" fmla="*/ 0 60000 65536"/>
                  <a:gd name="T12" fmla="*/ 0 60000 65536"/>
                  <a:gd name="T13" fmla="*/ 0 60000 65536"/>
                  <a:gd name="T14" fmla="*/ 0 60000 65536"/>
                  <a:gd name="T15" fmla="*/ 0 w 155"/>
                  <a:gd name="T16" fmla="*/ 0 h 393"/>
                  <a:gd name="T17" fmla="*/ 155 w 155"/>
                  <a:gd name="T18" fmla="*/ 393 h 393"/>
                </a:gdLst>
                <a:ahLst/>
                <a:cxnLst>
                  <a:cxn ang="T10">
                    <a:pos x="T0" y="T1"/>
                  </a:cxn>
                  <a:cxn ang="T11">
                    <a:pos x="T2" y="T3"/>
                  </a:cxn>
                  <a:cxn ang="T12">
                    <a:pos x="T4" y="T5"/>
                  </a:cxn>
                  <a:cxn ang="T13">
                    <a:pos x="T6" y="T7"/>
                  </a:cxn>
                  <a:cxn ang="T14">
                    <a:pos x="T8" y="T9"/>
                  </a:cxn>
                </a:cxnLst>
                <a:rect l="T15" t="T16" r="T17" b="T18"/>
                <a:pathLst>
                  <a:path w="155" h="393">
                    <a:moveTo>
                      <a:pt x="0" y="127"/>
                    </a:moveTo>
                    <a:lnTo>
                      <a:pt x="155" y="0"/>
                    </a:lnTo>
                    <a:lnTo>
                      <a:pt x="155" y="267"/>
                    </a:lnTo>
                    <a:lnTo>
                      <a:pt x="0" y="393"/>
                    </a:lnTo>
                    <a:lnTo>
                      <a:pt x="0" y="127"/>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1558">
                <a:extLst>
                  <a:ext uri="{FF2B5EF4-FFF2-40B4-BE49-F238E27FC236}">
                    <a16:creationId xmlns:a16="http://schemas.microsoft.com/office/drawing/2014/main" id="{B04FF395-819A-4BEF-A6FD-F030EBDA926F}"/>
                  </a:ext>
                </a:extLst>
              </p:cNvPr>
              <p:cNvSpPr>
                <a:spLocks/>
              </p:cNvSpPr>
              <p:nvPr/>
            </p:nvSpPr>
            <p:spPr bwMode="auto">
              <a:xfrm>
                <a:off x="930" y="945"/>
                <a:ext cx="155" cy="393"/>
              </a:xfrm>
              <a:custGeom>
                <a:avLst/>
                <a:gdLst>
                  <a:gd name="T0" fmla="*/ 0 w 155"/>
                  <a:gd name="T1" fmla="*/ 127 h 393"/>
                  <a:gd name="T2" fmla="*/ 155 w 155"/>
                  <a:gd name="T3" fmla="*/ 0 h 393"/>
                  <a:gd name="T4" fmla="*/ 155 w 155"/>
                  <a:gd name="T5" fmla="*/ 267 h 393"/>
                  <a:gd name="T6" fmla="*/ 0 w 155"/>
                  <a:gd name="T7" fmla="*/ 393 h 393"/>
                  <a:gd name="T8" fmla="*/ 0 w 155"/>
                  <a:gd name="T9" fmla="*/ 127 h 393"/>
                  <a:gd name="T10" fmla="*/ 0 60000 65536"/>
                  <a:gd name="T11" fmla="*/ 0 60000 65536"/>
                  <a:gd name="T12" fmla="*/ 0 60000 65536"/>
                  <a:gd name="T13" fmla="*/ 0 60000 65536"/>
                  <a:gd name="T14" fmla="*/ 0 60000 65536"/>
                  <a:gd name="T15" fmla="*/ 0 w 155"/>
                  <a:gd name="T16" fmla="*/ 0 h 393"/>
                  <a:gd name="T17" fmla="*/ 155 w 155"/>
                  <a:gd name="T18" fmla="*/ 393 h 393"/>
                </a:gdLst>
                <a:ahLst/>
                <a:cxnLst>
                  <a:cxn ang="T10">
                    <a:pos x="T0" y="T1"/>
                  </a:cxn>
                  <a:cxn ang="T11">
                    <a:pos x="T2" y="T3"/>
                  </a:cxn>
                  <a:cxn ang="T12">
                    <a:pos x="T4" y="T5"/>
                  </a:cxn>
                  <a:cxn ang="T13">
                    <a:pos x="T6" y="T7"/>
                  </a:cxn>
                  <a:cxn ang="T14">
                    <a:pos x="T8" y="T9"/>
                  </a:cxn>
                </a:cxnLst>
                <a:rect l="T15" t="T16" r="T17" b="T18"/>
                <a:pathLst>
                  <a:path w="155" h="393">
                    <a:moveTo>
                      <a:pt x="0" y="127"/>
                    </a:moveTo>
                    <a:lnTo>
                      <a:pt x="155" y="0"/>
                    </a:lnTo>
                    <a:lnTo>
                      <a:pt x="155" y="267"/>
                    </a:lnTo>
                    <a:lnTo>
                      <a:pt x="0" y="393"/>
                    </a:lnTo>
                    <a:lnTo>
                      <a:pt x="0" y="127"/>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1559">
                <a:extLst>
                  <a:ext uri="{FF2B5EF4-FFF2-40B4-BE49-F238E27FC236}">
                    <a16:creationId xmlns:a16="http://schemas.microsoft.com/office/drawing/2014/main" id="{A4DCB8AB-F886-4B30-A416-E030A8BC7241}"/>
                  </a:ext>
                </a:extLst>
              </p:cNvPr>
              <p:cNvSpPr>
                <a:spLocks/>
              </p:cNvSpPr>
              <p:nvPr/>
            </p:nvSpPr>
            <p:spPr bwMode="auto">
              <a:xfrm>
                <a:off x="1390" y="853"/>
                <a:ext cx="52" cy="47"/>
              </a:xfrm>
              <a:custGeom>
                <a:avLst/>
                <a:gdLst>
                  <a:gd name="T0" fmla="*/ 52 w 52"/>
                  <a:gd name="T1" fmla="*/ 47 h 47"/>
                  <a:gd name="T2" fmla="*/ 27 w 52"/>
                  <a:gd name="T3" fmla="*/ 0 h 47"/>
                  <a:gd name="T4" fmla="*/ 0 w 52"/>
                  <a:gd name="T5" fmla="*/ 47 h 47"/>
                  <a:gd name="T6" fmla="*/ 52 w 52"/>
                  <a:gd name="T7" fmla="*/ 47 h 47"/>
                  <a:gd name="T8" fmla="*/ 27 w 52"/>
                  <a:gd name="T9" fmla="*/ 0 h 47"/>
                  <a:gd name="T10" fmla="*/ 52 w 52"/>
                  <a:gd name="T11" fmla="*/ 47 h 47"/>
                  <a:gd name="T12" fmla="*/ 0 60000 65536"/>
                  <a:gd name="T13" fmla="*/ 0 60000 65536"/>
                  <a:gd name="T14" fmla="*/ 0 60000 65536"/>
                  <a:gd name="T15" fmla="*/ 0 60000 65536"/>
                  <a:gd name="T16" fmla="*/ 0 60000 65536"/>
                  <a:gd name="T17" fmla="*/ 0 60000 65536"/>
                  <a:gd name="T18" fmla="*/ 0 w 52"/>
                  <a:gd name="T19" fmla="*/ 0 h 47"/>
                  <a:gd name="T20" fmla="*/ 52 w 52"/>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52" h="47">
                    <a:moveTo>
                      <a:pt x="52" y="47"/>
                    </a:moveTo>
                    <a:lnTo>
                      <a:pt x="27" y="0"/>
                    </a:lnTo>
                    <a:lnTo>
                      <a:pt x="0" y="47"/>
                    </a:lnTo>
                    <a:lnTo>
                      <a:pt x="52" y="47"/>
                    </a:lnTo>
                    <a:lnTo>
                      <a:pt x="27" y="0"/>
                    </a:lnTo>
                    <a:lnTo>
                      <a:pt x="52"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Rectangle 1560">
                <a:extLst>
                  <a:ext uri="{FF2B5EF4-FFF2-40B4-BE49-F238E27FC236}">
                    <a16:creationId xmlns:a16="http://schemas.microsoft.com/office/drawing/2014/main" id="{9D8851E9-B13E-425B-96C9-40B2233BCDB7}"/>
                  </a:ext>
                </a:extLst>
              </p:cNvPr>
              <p:cNvSpPr>
                <a:spLocks noChangeArrowheads="1"/>
              </p:cNvSpPr>
              <p:nvPr/>
            </p:nvSpPr>
            <p:spPr bwMode="auto">
              <a:xfrm>
                <a:off x="1412" y="895"/>
                <a:ext cx="10" cy="50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00" name="Freeform 1561">
                <a:extLst>
                  <a:ext uri="{FF2B5EF4-FFF2-40B4-BE49-F238E27FC236}">
                    <a16:creationId xmlns:a16="http://schemas.microsoft.com/office/drawing/2014/main" id="{729AA837-D127-4148-B2D0-07F4D9101D96}"/>
                  </a:ext>
                </a:extLst>
              </p:cNvPr>
              <p:cNvSpPr>
                <a:spLocks/>
              </p:cNvSpPr>
              <p:nvPr/>
            </p:nvSpPr>
            <p:spPr bwMode="auto">
              <a:xfrm>
                <a:off x="2364" y="1373"/>
                <a:ext cx="46" cy="51"/>
              </a:xfrm>
              <a:custGeom>
                <a:avLst/>
                <a:gdLst>
                  <a:gd name="T0" fmla="*/ 0 w 46"/>
                  <a:gd name="T1" fmla="*/ 51 h 51"/>
                  <a:gd name="T2" fmla="*/ 46 w 46"/>
                  <a:gd name="T3" fmla="*/ 25 h 51"/>
                  <a:gd name="T4" fmla="*/ 0 w 46"/>
                  <a:gd name="T5" fmla="*/ 0 h 51"/>
                  <a:gd name="T6" fmla="*/ 0 w 46"/>
                  <a:gd name="T7" fmla="*/ 51 h 51"/>
                  <a:gd name="T8" fmla="*/ 46 w 46"/>
                  <a:gd name="T9" fmla="*/ 25 h 51"/>
                  <a:gd name="T10" fmla="*/ 0 w 46"/>
                  <a:gd name="T11" fmla="*/ 51 h 51"/>
                  <a:gd name="T12" fmla="*/ 0 60000 65536"/>
                  <a:gd name="T13" fmla="*/ 0 60000 65536"/>
                  <a:gd name="T14" fmla="*/ 0 60000 65536"/>
                  <a:gd name="T15" fmla="*/ 0 60000 65536"/>
                  <a:gd name="T16" fmla="*/ 0 60000 65536"/>
                  <a:gd name="T17" fmla="*/ 0 60000 65536"/>
                  <a:gd name="T18" fmla="*/ 0 w 46"/>
                  <a:gd name="T19" fmla="*/ 0 h 51"/>
                  <a:gd name="T20" fmla="*/ 46 w 4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6" h="51">
                    <a:moveTo>
                      <a:pt x="0" y="51"/>
                    </a:moveTo>
                    <a:lnTo>
                      <a:pt x="46" y="25"/>
                    </a:lnTo>
                    <a:lnTo>
                      <a:pt x="0" y="0"/>
                    </a:lnTo>
                    <a:lnTo>
                      <a:pt x="0" y="51"/>
                    </a:lnTo>
                    <a:lnTo>
                      <a:pt x="46" y="25"/>
                    </a:lnTo>
                    <a:lnTo>
                      <a:pt x="0" y="5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Rectangle 1562">
                <a:extLst>
                  <a:ext uri="{FF2B5EF4-FFF2-40B4-BE49-F238E27FC236}">
                    <a16:creationId xmlns:a16="http://schemas.microsoft.com/office/drawing/2014/main" id="{58D1C69D-ABC7-4C6E-BA61-66A189E8B12A}"/>
                  </a:ext>
                </a:extLst>
              </p:cNvPr>
              <p:cNvSpPr>
                <a:spLocks noChangeArrowheads="1"/>
              </p:cNvSpPr>
              <p:nvPr/>
            </p:nvSpPr>
            <p:spPr bwMode="auto">
              <a:xfrm>
                <a:off x="1420" y="1393"/>
                <a:ext cx="949" cy="1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02" name="Freeform 1563">
                <a:extLst>
                  <a:ext uri="{FF2B5EF4-FFF2-40B4-BE49-F238E27FC236}">
                    <a16:creationId xmlns:a16="http://schemas.microsoft.com/office/drawing/2014/main" id="{EAE3F41C-B51C-4EFC-9969-1433DBD745C0}"/>
                  </a:ext>
                </a:extLst>
              </p:cNvPr>
              <p:cNvSpPr>
                <a:spLocks/>
              </p:cNvSpPr>
              <p:nvPr/>
            </p:nvSpPr>
            <p:spPr bwMode="auto">
              <a:xfrm>
                <a:off x="1390" y="1525"/>
                <a:ext cx="52" cy="49"/>
              </a:xfrm>
              <a:custGeom>
                <a:avLst/>
                <a:gdLst>
                  <a:gd name="T0" fmla="*/ 52 w 52"/>
                  <a:gd name="T1" fmla="*/ 49 h 49"/>
                  <a:gd name="T2" fmla="*/ 27 w 52"/>
                  <a:gd name="T3" fmla="*/ 0 h 49"/>
                  <a:gd name="T4" fmla="*/ 0 w 52"/>
                  <a:gd name="T5" fmla="*/ 49 h 49"/>
                  <a:gd name="T6" fmla="*/ 52 w 52"/>
                  <a:gd name="T7" fmla="*/ 49 h 49"/>
                  <a:gd name="T8" fmla="*/ 27 w 52"/>
                  <a:gd name="T9" fmla="*/ 0 h 49"/>
                  <a:gd name="T10" fmla="*/ 52 w 52"/>
                  <a:gd name="T11" fmla="*/ 49 h 49"/>
                  <a:gd name="T12" fmla="*/ 0 60000 65536"/>
                  <a:gd name="T13" fmla="*/ 0 60000 65536"/>
                  <a:gd name="T14" fmla="*/ 0 60000 65536"/>
                  <a:gd name="T15" fmla="*/ 0 60000 65536"/>
                  <a:gd name="T16" fmla="*/ 0 60000 65536"/>
                  <a:gd name="T17" fmla="*/ 0 60000 65536"/>
                  <a:gd name="T18" fmla="*/ 0 w 52"/>
                  <a:gd name="T19" fmla="*/ 0 h 49"/>
                  <a:gd name="T20" fmla="*/ 52 w 52"/>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2" h="49">
                    <a:moveTo>
                      <a:pt x="52" y="49"/>
                    </a:moveTo>
                    <a:lnTo>
                      <a:pt x="27" y="0"/>
                    </a:lnTo>
                    <a:lnTo>
                      <a:pt x="0" y="49"/>
                    </a:lnTo>
                    <a:lnTo>
                      <a:pt x="52" y="49"/>
                    </a:lnTo>
                    <a:lnTo>
                      <a:pt x="27" y="0"/>
                    </a:lnTo>
                    <a:lnTo>
                      <a:pt x="52"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Rectangle 1564">
                <a:extLst>
                  <a:ext uri="{FF2B5EF4-FFF2-40B4-BE49-F238E27FC236}">
                    <a16:creationId xmlns:a16="http://schemas.microsoft.com/office/drawing/2014/main" id="{F7BB87C9-596F-4E85-94FB-9BDB9B9F5287}"/>
                  </a:ext>
                </a:extLst>
              </p:cNvPr>
              <p:cNvSpPr>
                <a:spLocks noChangeArrowheads="1"/>
              </p:cNvSpPr>
              <p:nvPr/>
            </p:nvSpPr>
            <p:spPr bwMode="auto">
              <a:xfrm>
                <a:off x="1412" y="1569"/>
                <a:ext cx="10" cy="50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04" name="Freeform 1565">
                <a:extLst>
                  <a:ext uri="{FF2B5EF4-FFF2-40B4-BE49-F238E27FC236}">
                    <a16:creationId xmlns:a16="http://schemas.microsoft.com/office/drawing/2014/main" id="{1D266C4F-CE4A-46BB-B04C-A820275D0CEC}"/>
                  </a:ext>
                </a:extLst>
              </p:cNvPr>
              <p:cNvSpPr>
                <a:spLocks/>
              </p:cNvSpPr>
              <p:nvPr/>
            </p:nvSpPr>
            <p:spPr bwMode="auto">
              <a:xfrm>
                <a:off x="2364" y="2047"/>
                <a:ext cx="46" cy="51"/>
              </a:xfrm>
              <a:custGeom>
                <a:avLst/>
                <a:gdLst>
                  <a:gd name="T0" fmla="*/ 0 w 46"/>
                  <a:gd name="T1" fmla="*/ 51 h 51"/>
                  <a:gd name="T2" fmla="*/ 46 w 46"/>
                  <a:gd name="T3" fmla="*/ 25 h 51"/>
                  <a:gd name="T4" fmla="*/ 0 w 46"/>
                  <a:gd name="T5" fmla="*/ 0 h 51"/>
                  <a:gd name="T6" fmla="*/ 0 w 46"/>
                  <a:gd name="T7" fmla="*/ 51 h 51"/>
                  <a:gd name="T8" fmla="*/ 46 w 46"/>
                  <a:gd name="T9" fmla="*/ 25 h 51"/>
                  <a:gd name="T10" fmla="*/ 0 w 46"/>
                  <a:gd name="T11" fmla="*/ 51 h 51"/>
                  <a:gd name="T12" fmla="*/ 0 60000 65536"/>
                  <a:gd name="T13" fmla="*/ 0 60000 65536"/>
                  <a:gd name="T14" fmla="*/ 0 60000 65536"/>
                  <a:gd name="T15" fmla="*/ 0 60000 65536"/>
                  <a:gd name="T16" fmla="*/ 0 60000 65536"/>
                  <a:gd name="T17" fmla="*/ 0 60000 65536"/>
                  <a:gd name="T18" fmla="*/ 0 w 46"/>
                  <a:gd name="T19" fmla="*/ 0 h 51"/>
                  <a:gd name="T20" fmla="*/ 46 w 4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6" h="51">
                    <a:moveTo>
                      <a:pt x="0" y="51"/>
                    </a:moveTo>
                    <a:lnTo>
                      <a:pt x="46" y="25"/>
                    </a:lnTo>
                    <a:lnTo>
                      <a:pt x="0" y="0"/>
                    </a:lnTo>
                    <a:lnTo>
                      <a:pt x="0" y="51"/>
                    </a:lnTo>
                    <a:lnTo>
                      <a:pt x="46" y="25"/>
                    </a:lnTo>
                    <a:lnTo>
                      <a:pt x="0" y="5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Rectangle 1566">
                <a:extLst>
                  <a:ext uri="{FF2B5EF4-FFF2-40B4-BE49-F238E27FC236}">
                    <a16:creationId xmlns:a16="http://schemas.microsoft.com/office/drawing/2014/main" id="{13529225-AC0B-4D73-84CE-A87A6CFFF1E0}"/>
                  </a:ext>
                </a:extLst>
              </p:cNvPr>
              <p:cNvSpPr>
                <a:spLocks noChangeArrowheads="1"/>
              </p:cNvSpPr>
              <p:nvPr/>
            </p:nvSpPr>
            <p:spPr bwMode="auto">
              <a:xfrm>
                <a:off x="1420" y="2067"/>
                <a:ext cx="949" cy="1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06" name="Freeform 1567">
                <a:extLst>
                  <a:ext uri="{FF2B5EF4-FFF2-40B4-BE49-F238E27FC236}">
                    <a16:creationId xmlns:a16="http://schemas.microsoft.com/office/drawing/2014/main" id="{00D33C0D-5C25-4B44-9339-DA5BBCF9CDD4}"/>
                  </a:ext>
                </a:extLst>
              </p:cNvPr>
              <p:cNvSpPr>
                <a:spLocks/>
              </p:cNvSpPr>
              <p:nvPr/>
            </p:nvSpPr>
            <p:spPr bwMode="auto">
              <a:xfrm>
                <a:off x="1390" y="3205"/>
                <a:ext cx="52" cy="47"/>
              </a:xfrm>
              <a:custGeom>
                <a:avLst/>
                <a:gdLst>
                  <a:gd name="T0" fmla="*/ 52 w 52"/>
                  <a:gd name="T1" fmla="*/ 47 h 47"/>
                  <a:gd name="T2" fmla="*/ 27 w 52"/>
                  <a:gd name="T3" fmla="*/ 0 h 47"/>
                  <a:gd name="T4" fmla="*/ 0 w 52"/>
                  <a:gd name="T5" fmla="*/ 47 h 47"/>
                  <a:gd name="T6" fmla="*/ 52 w 52"/>
                  <a:gd name="T7" fmla="*/ 47 h 47"/>
                  <a:gd name="T8" fmla="*/ 27 w 52"/>
                  <a:gd name="T9" fmla="*/ 0 h 47"/>
                  <a:gd name="T10" fmla="*/ 52 w 52"/>
                  <a:gd name="T11" fmla="*/ 47 h 47"/>
                  <a:gd name="T12" fmla="*/ 0 60000 65536"/>
                  <a:gd name="T13" fmla="*/ 0 60000 65536"/>
                  <a:gd name="T14" fmla="*/ 0 60000 65536"/>
                  <a:gd name="T15" fmla="*/ 0 60000 65536"/>
                  <a:gd name="T16" fmla="*/ 0 60000 65536"/>
                  <a:gd name="T17" fmla="*/ 0 60000 65536"/>
                  <a:gd name="T18" fmla="*/ 0 w 52"/>
                  <a:gd name="T19" fmla="*/ 0 h 47"/>
                  <a:gd name="T20" fmla="*/ 52 w 52"/>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52" h="47">
                    <a:moveTo>
                      <a:pt x="52" y="47"/>
                    </a:moveTo>
                    <a:lnTo>
                      <a:pt x="27" y="0"/>
                    </a:lnTo>
                    <a:lnTo>
                      <a:pt x="0" y="47"/>
                    </a:lnTo>
                    <a:lnTo>
                      <a:pt x="52" y="47"/>
                    </a:lnTo>
                    <a:lnTo>
                      <a:pt x="27" y="0"/>
                    </a:lnTo>
                    <a:lnTo>
                      <a:pt x="52"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Rectangle 1568">
                <a:extLst>
                  <a:ext uri="{FF2B5EF4-FFF2-40B4-BE49-F238E27FC236}">
                    <a16:creationId xmlns:a16="http://schemas.microsoft.com/office/drawing/2014/main" id="{F0F817F8-1558-438C-9703-A02C484D3C9E}"/>
                  </a:ext>
                </a:extLst>
              </p:cNvPr>
              <p:cNvSpPr>
                <a:spLocks noChangeArrowheads="1"/>
              </p:cNvSpPr>
              <p:nvPr/>
            </p:nvSpPr>
            <p:spPr bwMode="auto">
              <a:xfrm>
                <a:off x="1412" y="3247"/>
                <a:ext cx="10" cy="50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08" name="Freeform 1569">
                <a:extLst>
                  <a:ext uri="{FF2B5EF4-FFF2-40B4-BE49-F238E27FC236}">
                    <a16:creationId xmlns:a16="http://schemas.microsoft.com/office/drawing/2014/main" id="{C1CAC4A8-2330-4244-99A3-FA560BAFD966}"/>
                  </a:ext>
                </a:extLst>
              </p:cNvPr>
              <p:cNvSpPr>
                <a:spLocks/>
              </p:cNvSpPr>
              <p:nvPr/>
            </p:nvSpPr>
            <p:spPr bwMode="auto">
              <a:xfrm>
                <a:off x="2364" y="3725"/>
                <a:ext cx="46" cy="51"/>
              </a:xfrm>
              <a:custGeom>
                <a:avLst/>
                <a:gdLst>
                  <a:gd name="T0" fmla="*/ 0 w 46"/>
                  <a:gd name="T1" fmla="*/ 51 h 51"/>
                  <a:gd name="T2" fmla="*/ 46 w 46"/>
                  <a:gd name="T3" fmla="*/ 26 h 51"/>
                  <a:gd name="T4" fmla="*/ 0 w 46"/>
                  <a:gd name="T5" fmla="*/ 0 h 51"/>
                  <a:gd name="T6" fmla="*/ 0 w 46"/>
                  <a:gd name="T7" fmla="*/ 51 h 51"/>
                  <a:gd name="T8" fmla="*/ 46 w 46"/>
                  <a:gd name="T9" fmla="*/ 26 h 51"/>
                  <a:gd name="T10" fmla="*/ 0 w 46"/>
                  <a:gd name="T11" fmla="*/ 51 h 51"/>
                  <a:gd name="T12" fmla="*/ 0 60000 65536"/>
                  <a:gd name="T13" fmla="*/ 0 60000 65536"/>
                  <a:gd name="T14" fmla="*/ 0 60000 65536"/>
                  <a:gd name="T15" fmla="*/ 0 60000 65536"/>
                  <a:gd name="T16" fmla="*/ 0 60000 65536"/>
                  <a:gd name="T17" fmla="*/ 0 60000 65536"/>
                  <a:gd name="T18" fmla="*/ 0 w 46"/>
                  <a:gd name="T19" fmla="*/ 0 h 51"/>
                  <a:gd name="T20" fmla="*/ 46 w 46"/>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6" h="51">
                    <a:moveTo>
                      <a:pt x="0" y="51"/>
                    </a:moveTo>
                    <a:lnTo>
                      <a:pt x="46" y="26"/>
                    </a:lnTo>
                    <a:lnTo>
                      <a:pt x="0" y="0"/>
                    </a:lnTo>
                    <a:lnTo>
                      <a:pt x="0" y="51"/>
                    </a:lnTo>
                    <a:lnTo>
                      <a:pt x="46" y="26"/>
                    </a:lnTo>
                    <a:lnTo>
                      <a:pt x="0" y="5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Rectangle 1570">
                <a:extLst>
                  <a:ext uri="{FF2B5EF4-FFF2-40B4-BE49-F238E27FC236}">
                    <a16:creationId xmlns:a16="http://schemas.microsoft.com/office/drawing/2014/main" id="{D01440EE-4553-4462-980E-915B38D15260}"/>
                  </a:ext>
                </a:extLst>
              </p:cNvPr>
              <p:cNvSpPr>
                <a:spLocks noChangeArrowheads="1"/>
              </p:cNvSpPr>
              <p:nvPr/>
            </p:nvSpPr>
            <p:spPr bwMode="auto">
              <a:xfrm>
                <a:off x="1420" y="3746"/>
                <a:ext cx="949" cy="1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10" name="Rectangle 1571">
                <a:extLst>
                  <a:ext uri="{FF2B5EF4-FFF2-40B4-BE49-F238E27FC236}">
                    <a16:creationId xmlns:a16="http://schemas.microsoft.com/office/drawing/2014/main" id="{FE8AB03B-24DE-43F3-8128-4B1E07A228C3}"/>
                  </a:ext>
                </a:extLst>
              </p:cNvPr>
              <p:cNvSpPr>
                <a:spLocks noChangeArrowheads="1"/>
              </p:cNvSpPr>
              <p:nvPr/>
            </p:nvSpPr>
            <p:spPr bwMode="auto">
              <a:xfrm>
                <a:off x="2347" y="3775"/>
                <a:ext cx="10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en-US" sz="1400" b="1" i="1">
                    <a:solidFill>
                      <a:srgbClr val="1F1A17"/>
                    </a:solidFill>
                    <a:latin typeface="Times New Roman" panose="02020603050405020304" pitchFamily="18" charset="0"/>
                  </a:rPr>
                  <a:t>E</a:t>
                </a:r>
                <a:endParaRPr lang="ru-RU" altLang="en-US">
                  <a:latin typeface="Times New Roman" panose="02020603050405020304" pitchFamily="18" charset="0"/>
                </a:endParaRPr>
              </a:p>
            </p:txBody>
          </p:sp>
          <p:sp>
            <p:nvSpPr>
              <p:cNvPr id="211" name="Rectangle 1572">
                <a:extLst>
                  <a:ext uri="{FF2B5EF4-FFF2-40B4-BE49-F238E27FC236}">
                    <a16:creationId xmlns:a16="http://schemas.microsoft.com/office/drawing/2014/main" id="{B283ADA1-9AA6-4D19-946D-A89A03A0120C}"/>
                  </a:ext>
                </a:extLst>
              </p:cNvPr>
              <p:cNvSpPr>
                <a:spLocks noChangeArrowheads="1"/>
              </p:cNvSpPr>
              <p:nvPr/>
            </p:nvSpPr>
            <p:spPr bwMode="auto">
              <a:xfrm>
                <a:off x="2347" y="2097"/>
                <a:ext cx="10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en-US" sz="1400" b="1" i="1">
                    <a:solidFill>
                      <a:srgbClr val="1F1A17"/>
                    </a:solidFill>
                    <a:latin typeface="Times New Roman" panose="02020603050405020304" pitchFamily="18" charset="0"/>
                  </a:rPr>
                  <a:t>E</a:t>
                </a:r>
                <a:endParaRPr lang="ru-RU" altLang="en-US">
                  <a:latin typeface="Times New Roman" panose="02020603050405020304" pitchFamily="18" charset="0"/>
                </a:endParaRPr>
              </a:p>
            </p:txBody>
          </p:sp>
          <p:sp>
            <p:nvSpPr>
              <p:cNvPr id="212" name="Rectangle 1573">
                <a:extLst>
                  <a:ext uri="{FF2B5EF4-FFF2-40B4-BE49-F238E27FC236}">
                    <a16:creationId xmlns:a16="http://schemas.microsoft.com/office/drawing/2014/main" id="{E99C322D-019A-49FF-837E-4030C0EB992A}"/>
                  </a:ext>
                </a:extLst>
              </p:cNvPr>
              <p:cNvSpPr>
                <a:spLocks noChangeArrowheads="1"/>
              </p:cNvSpPr>
              <p:nvPr/>
            </p:nvSpPr>
            <p:spPr bwMode="auto">
              <a:xfrm>
                <a:off x="2349" y="1421"/>
                <a:ext cx="10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en-US" sz="1400" b="1" i="1">
                    <a:solidFill>
                      <a:srgbClr val="1F1A17"/>
                    </a:solidFill>
                    <a:latin typeface="Times New Roman" panose="02020603050405020304" pitchFamily="18" charset="0"/>
                  </a:rPr>
                  <a:t>E</a:t>
                </a:r>
                <a:endParaRPr lang="ru-RU" altLang="en-US">
                  <a:latin typeface="Times New Roman" panose="02020603050405020304" pitchFamily="18" charset="0"/>
                </a:endParaRPr>
              </a:p>
            </p:txBody>
          </p:sp>
          <p:sp>
            <p:nvSpPr>
              <p:cNvPr id="213" name="Freeform 1574">
                <a:extLst>
                  <a:ext uri="{FF2B5EF4-FFF2-40B4-BE49-F238E27FC236}">
                    <a16:creationId xmlns:a16="http://schemas.microsoft.com/office/drawing/2014/main" id="{95531883-3986-4557-889D-E8AA06AB15A8}"/>
                  </a:ext>
                </a:extLst>
              </p:cNvPr>
              <p:cNvSpPr>
                <a:spLocks/>
              </p:cNvSpPr>
              <p:nvPr/>
            </p:nvSpPr>
            <p:spPr bwMode="auto">
              <a:xfrm>
                <a:off x="468" y="1673"/>
                <a:ext cx="196" cy="126"/>
              </a:xfrm>
              <a:custGeom>
                <a:avLst/>
                <a:gdLst>
                  <a:gd name="T0" fmla="*/ 0 w 196"/>
                  <a:gd name="T1" fmla="*/ 126 h 126"/>
                  <a:gd name="T2" fmla="*/ 42 w 196"/>
                  <a:gd name="T3" fmla="*/ 126 h 126"/>
                  <a:gd name="T4" fmla="*/ 196 w 196"/>
                  <a:gd name="T5" fmla="*/ 0 h 126"/>
                  <a:gd name="T6" fmla="*/ 155 w 196"/>
                  <a:gd name="T7" fmla="*/ 0 h 126"/>
                  <a:gd name="T8" fmla="*/ 0 w 196"/>
                  <a:gd name="T9" fmla="*/ 126 h 126"/>
                  <a:gd name="T10" fmla="*/ 0 60000 65536"/>
                  <a:gd name="T11" fmla="*/ 0 60000 65536"/>
                  <a:gd name="T12" fmla="*/ 0 60000 65536"/>
                  <a:gd name="T13" fmla="*/ 0 60000 65536"/>
                  <a:gd name="T14" fmla="*/ 0 60000 65536"/>
                  <a:gd name="T15" fmla="*/ 0 w 196"/>
                  <a:gd name="T16" fmla="*/ 0 h 126"/>
                  <a:gd name="T17" fmla="*/ 196 w 196"/>
                  <a:gd name="T18" fmla="*/ 126 h 126"/>
                </a:gdLst>
                <a:ahLst/>
                <a:cxnLst>
                  <a:cxn ang="T10">
                    <a:pos x="T0" y="T1"/>
                  </a:cxn>
                  <a:cxn ang="T11">
                    <a:pos x="T2" y="T3"/>
                  </a:cxn>
                  <a:cxn ang="T12">
                    <a:pos x="T4" y="T5"/>
                  </a:cxn>
                  <a:cxn ang="T13">
                    <a:pos x="T6" y="T7"/>
                  </a:cxn>
                  <a:cxn ang="T14">
                    <a:pos x="T8" y="T9"/>
                  </a:cxn>
                </a:cxnLst>
                <a:rect l="T15" t="T16" r="T17" b="T18"/>
                <a:pathLst>
                  <a:path w="196" h="126">
                    <a:moveTo>
                      <a:pt x="0" y="126"/>
                    </a:moveTo>
                    <a:lnTo>
                      <a:pt x="42" y="126"/>
                    </a:lnTo>
                    <a:lnTo>
                      <a:pt x="196" y="0"/>
                    </a:lnTo>
                    <a:lnTo>
                      <a:pt x="155" y="0"/>
                    </a:lnTo>
                    <a:lnTo>
                      <a:pt x="0" y="12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1575">
                <a:extLst>
                  <a:ext uri="{FF2B5EF4-FFF2-40B4-BE49-F238E27FC236}">
                    <a16:creationId xmlns:a16="http://schemas.microsoft.com/office/drawing/2014/main" id="{1E9EBDD1-8878-43F1-9658-697DF75EDCE3}"/>
                  </a:ext>
                </a:extLst>
              </p:cNvPr>
              <p:cNvSpPr>
                <a:spLocks/>
              </p:cNvSpPr>
              <p:nvPr/>
            </p:nvSpPr>
            <p:spPr bwMode="auto">
              <a:xfrm>
                <a:off x="468" y="1673"/>
                <a:ext cx="196" cy="126"/>
              </a:xfrm>
              <a:custGeom>
                <a:avLst/>
                <a:gdLst>
                  <a:gd name="T0" fmla="*/ 0 w 196"/>
                  <a:gd name="T1" fmla="*/ 126 h 126"/>
                  <a:gd name="T2" fmla="*/ 42 w 196"/>
                  <a:gd name="T3" fmla="*/ 126 h 126"/>
                  <a:gd name="T4" fmla="*/ 196 w 196"/>
                  <a:gd name="T5" fmla="*/ 0 h 126"/>
                  <a:gd name="T6" fmla="*/ 155 w 196"/>
                  <a:gd name="T7" fmla="*/ 0 h 126"/>
                  <a:gd name="T8" fmla="*/ 0 w 196"/>
                  <a:gd name="T9" fmla="*/ 126 h 126"/>
                  <a:gd name="T10" fmla="*/ 0 60000 65536"/>
                  <a:gd name="T11" fmla="*/ 0 60000 65536"/>
                  <a:gd name="T12" fmla="*/ 0 60000 65536"/>
                  <a:gd name="T13" fmla="*/ 0 60000 65536"/>
                  <a:gd name="T14" fmla="*/ 0 60000 65536"/>
                  <a:gd name="T15" fmla="*/ 0 w 196"/>
                  <a:gd name="T16" fmla="*/ 0 h 126"/>
                  <a:gd name="T17" fmla="*/ 196 w 196"/>
                  <a:gd name="T18" fmla="*/ 126 h 126"/>
                </a:gdLst>
                <a:ahLst/>
                <a:cxnLst>
                  <a:cxn ang="T10">
                    <a:pos x="T0" y="T1"/>
                  </a:cxn>
                  <a:cxn ang="T11">
                    <a:pos x="T2" y="T3"/>
                  </a:cxn>
                  <a:cxn ang="T12">
                    <a:pos x="T4" y="T5"/>
                  </a:cxn>
                  <a:cxn ang="T13">
                    <a:pos x="T6" y="T7"/>
                  </a:cxn>
                  <a:cxn ang="T14">
                    <a:pos x="T8" y="T9"/>
                  </a:cxn>
                </a:cxnLst>
                <a:rect l="T15" t="T16" r="T17" b="T18"/>
                <a:pathLst>
                  <a:path w="196" h="126">
                    <a:moveTo>
                      <a:pt x="0" y="126"/>
                    </a:moveTo>
                    <a:lnTo>
                      <a:pt x="42" y="126"/>
                    </a:lnTo>
                    <a:lnTo>
                      <a:pt x="196" y="0"/>
                    </a:lnTo>
                    <a:lnTo>
                      <a:pt x="155" y="0"/>
                    </a:lnTo>
                    <a:lnTo>
                      <a:pt x="0" y="126"/>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 name="Rectangle 1576">
                <a:extLst>
                  <a:ext uri="{FF2B5EF4-FFF2-40B4-BE49-F238E27FC236}">
                    <a16:creationId xmlns:a16="http://schemas.microsoft.com/office/drawing/2014/main" id="{C692A61C-F970-4FD9-A4C3-3AECA02BFD1F}"/>
                  </a:ext>
                </a:extLst>
              </p:cNvPr>
              <p:cNvSpPr>
                <a:spLocks noChangeArrowheads="1"/>
              </p:cNvSpPr>
              <p:nvPr/>
            </p:nvSpPr>
            <p:spPr bwMode="auto">
              <a:xfrm>
                <a:off x="467" y="1799"/>
                <a:ext cx="43" cy="26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16" name="Rectangle 1577">
                <a:extLst>
                  <a:ext uri="{FF2B5EF4-FFF2-40B4-BE49-F238E27FC236}">
                    <a16:creationId xmlns:a16="http://schemas.microsoft.com/office/drawing/2014/main" id="{99B817B6-C5CF-4685-8EC4-CBD8C4B9EED8}"/>
                  </a:ext>
                </a:extLst>
              </p:cNvPr>
              <p:cNvSpPr>
                <a:spLocks noChangeArrowheads="1"/>
              </p:cNvSpPr>
              <p:nvPr/>
            </p:nvSpPr>
            <p:spPr bwMode="auto">
              <a:xfrm>
                <a:off x="467" y="1799"/>
                <a:ext cx="43" cy="268"/>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17" name="Freeform 1578">
                <a:extLst>
                  <a:ext uri="{FF2B5EF4-FFF2-40B4-BE49-F238E27FC236}">
                    <a16:creationId xmlns:a16="http://schemas.microsoft.com/office/drawing/2014/main" id="{8B3D9BF2-6121-46FC-A6F7-51422966E18E}"/>
                  </a:ext>
                </a:extLst>
              </p:cNvPr>
              <p:cNvSpPr>
                <a:spLocks/>
              </p:cNvSpPr>
              <p:nvPr/>
            </p:nvSpPr>
            <p:spPr bwMode="auto">
              <a:xfrm>
                <a:off x="510" y="1673"/>
                <a:ext cx="156" cy="394"/>
              </a:xfrm>
              <a:custGeom>
                <a:avLst/>
                <a:gdLst>
                  <a:gd name="T0" fmla="*/ 0 w 156"/>
                  <a:gd name="T1" fmla="*/ 126 h 394"/>
                  <a:gd name="T2" fmla="*/ 156 w 156"/>
                  <a:gd name="T3" fmla="*/ 0 h 394"/>
                  <a:gd name="T4" fmla="*/ 156 w 156"/>
                  <a:gd name="T5" fmla="*/ 267 h 394"/>
                  <a:gd name="T6" fmla="*/ 0 w 156"/>
                  <a:gd name="T7" fmla="*/ 394 h 394"/>
                  <a:gd name="T8" fmla="*/ 0 w 156"/>
                  <a:gd name="T9" fmla="*/ 126 h 394"/>
                  <a:gd name="T10" fmla="*/ 0 60000 65536"/>
                  <a:gd name="T11" fmla="*/ 0 60000 65536"/>
                  <a:gd name="T12" fmla="*/ 0 60000 65536"/>
                  <a:gd name="T13" fmla="*/ 0 60000 65536"/>
                  <a:gd name="T14" fmla="*/ 0 60000 65536"/>
                  <a:gd name="T15" fmla="*/ 0 w 156"/>
                  <a:gd name="T16" fmla="*/ 0 h 394"/>
                  <a:gd name="T17" fmla="*/ 156 w 156"/>
                  <a:gd name="T18" fmla="*/ 394 h 394"/>
                </a:gdLst>
                <a:ahLst/>
                <a:cxnLst>
                  <a:cxn ang="T10">
                    <a:pos x="T0" y="T1"/>
                  </a:cxn>
                  <a:cxn ang="T11">
                    <a:pos x="T2" y="T3"/>
                  </a:cxn>
                  <a:cxn ang="T12">
                    <a:pos x="T4" y="T5"/>
                  </a:cxn>
                  <a:cxn ang="T13">
                    <a:pos x="T6" y="T7"/>
                  </a:cxn>
                  <a:cxn ang="T14">
                    <a:pos x="T8" y="T9"/>
                  </a:cxn>
                </a:cxnLst>
                <a:rect l="T15" t="T16" r="T17" b="T18"/>
                <a:pathLst>
                  <a:path w="156" h="394">
                    <a:moveTo>
                      <a:pt x="0" y="126"/>
                    </a:moveTo>
                    <a:lnTo>
                      <a:pt x="156" y="0"/>
                    </a:lnTo>
                    <a:lnTo>
                      <a:pt x="156" y="267"/>
                    </a:lnTo>
                    <a:lnTo>
                      <a:pt x="0" y="394"/>
                    </a:lnTo>
                    <a:lnTo>
                      <a:pt x="0" y="126"/>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1579">
                <a:extLst>
                  <a:ext uri="{FF2B5EF4-FFF2-40B4-BE49-F238E27FC236}">
                    <a16:creationId xmlns:a16="http://schemas.microsoft.com/office/drawing/2014/main" id="{92F62C6C-B3D8-44DA-B4DA-C52EFC7B4EC7}"/>
                  </a:ext>
                </a:extLst>
              </p:cNvPr>
              <p:cNvSpPr>
                <a:spLocks/>
              </p:cNvSpPr>
              <p:nvPr/>
            </p:nvSpPr>
            <p:spPr bwMode="auto">
              <a:xfrm>
                <a:off x="510" y="1673"/>
                <a:ext cx="156" cy="394"/>
              </a:xfrm>
              <a:custGeom>
                <a:avLst/>
                <a:gdLst>
                  <a:gd name="T0" fmla="*/ 0 w 156"/>
                  <a:gd name="T1" fmla="*/ 126 h 394"/>
                  <a:gd name="T2" fmla="*/ 156 w 156"/>
                  <a:gd name="T3" fmla="*/ 0 h 394"/>
                  <a:gd name="T4" fmla="*/ 156 w 156"/>
                  <a:gd name="T5" fmla="*/ 267 h 394"/>
                  <a:gd name="T6" fmla="*/ 0 w 156"/>
                  <a:gd name="T7" fmla="*/ 394 h 394"/>
                  <a:gd name="T8" fmla="*/ 0 w 156"/>
                  <a:gd name="T9" fmla="*/ 126 h 394"/>
                  <a:gd name="T10" fmla="*/ 0 60000 65536"/>
                  <a:gd name="T11" fmla="*/ 0 60000 65536"/>
                  <a:gd name="T12" fmla="*/ 0 60000 65536"/>
                  <a:gd name="T13" fmla="*/ 0 60000 65536"/>
                  <a:gd name="T14" fmla="*/ 0 60000 65536"/>
                  <a:gd name="T15" fmla="*/ 0 w 156"/>
                  <a:gd name="T16" fmla="*/ 0 h 394"/>
                  <a:gd name="T17" fmla="*/ 156 w 156"/>
                  <a:gd name="T18" fmla="*/ 394 h 394"/>
                </a:gdLst>
                <a:ahLst/>
                <a:cxnLst>
                  <a:cxn ang="T10">
                    <a:pos x="T0" y="T1"/>
                  </a:cxn>
                  <a:cxn ang="T11">
                    <a:pos x="T2" y="T3"/>
                  </a:cxn>
                  <a:cxn ang="T12">
                    <a:pos x="T4" y="T5"/>
                  </a:cxn>
                  <a:cxn ang="T13">
                    <a:pos x="T6" y="T7"/>
                  </a:cxn>
                  <a:cxn ang="T14">
                    <a:pos x="T8" y="T9"/>
                  </a:cxn>
                </a:cxnLst>
                <a:rect l="T15" t="T16" r="T17" b="T18"/>
                <a:pathLst>
                  <a:path w="156" h="394">
                    <a:moveTo>
                      <a:pt x="0" y="126"/>
                    </a:moveTo>
                    <a:lnTo>
                      <a:pt x="156" y="0"/>
                    </a:lnTo>
                    <a:lnTo>
                      <a:pt x="156" y="267"/>
                    </a:lnTo>
                    <a:lnTo>
                      <a:pt x="0" y="394"/>
                    </a:lnTo>
                    <a:lnTo>
                      <a:pt x="0" y="126"/>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 name="Freeform 1580">
                <a:extLst>
                  <a:ext uri="{FF2B5EF4-FFF2-40B4-BE49-F238E27FC236}">
                    <a16:creationId xmlns:a16="http://schemas.microsoft.com/office/drawing/2014/main" id="{718E1A57-B035-457D-B6B4-AED0D07A9AB8}"/>
                  </a:ext>
                </a:extLst>
              </p:cNvPr>
              <p:cNvSpPr>
                <a:spLocks/>
              </p:cNvSpPr>
              <p:nvPr/>
            </p:nvSpPr>
            <p:spPr bwMode="auto">
              <a:xfrm>
                <a:off x="618" y="1673"/>
                <a:ext cx="196" cy="126"/>
              </a:xfrm>
              <a:custGeom>
                <a:avLst/>
                <a:gdLst>
                  <a:gd name="T0" fmla="*/ 0 w 196"/>
                  <a:gd name="T1" fmla="*/ 126 h 126"/>
                  <a:gd name="T2" fmla="*/ 41 w 196"/>
                  <a:gd name="T3" fmla="*/ 126 h 126"/>
                  <a:gd name="T4" fmla="*/ 196 w 196"/>
                  <a:gd name="T5" fmla="*/ 0 h 126"/>
                  <a:gd name="T6" fmla="*/ 154 w 196"/>
                  <a:gd name="T7" fmla="*/ 0 h 126"/>
                  <a:gd name="T8" fmla="*/ 0 w 196"/>
                  <a:gd name="T9" fmla="*/ 126 h 126"/>
                  <a:gd name="T10" fmla="*/ 0 60000 65536"/>
                  <a:gd name="T11" fmla="*/ 0 60000 65536"/>
                  <a:gd name="T12" fmla="*/ 0 60000 65536"/>
                  <a:gd name="T13" fmla="*/ 0 60000 65536"/>
                  <a:gd name="T14" fmla="*/ 0 60000 65536"/>
                  <a:gd name="T15" fmla="*/ 0 w 196"/>
                  <a:gd name="T16" fmla="*/ 0 h 126"/>
                  <a:gd name="T17" fmla="*/ 196 w 196"/>
                  <a:gd name="T18" fmla="*/ 126 h 126"/>
                </a:gdLst>
                <a:ahLst/>
                <a:cxnLst>
                  <a:cxn ang="T10">
                    <a:pos x="T0" y="T1"/>
                  </a:cxn>
                  <a:cxn ang="T11">
                    <a:pos x="T2" y="T3"/>
                  </a:cxn>
                  <a:cxn ang="T12">
                    <a:pos x="T4" y="T5"/>
                  </a:cxn>
                  <a:cxn ang="T13">
                    <a:pos x="T6" y="T7"/>
                  </a:cxn>
                  <a:cxn ang="T14">
                    <a:pos x="T8" y="T9"/>
                  </a:cxn>
                </a:cxnLst>
                <a:rect l="T15" t="T16" r="T17" b="T18"/>
                <a:pathLst>
                  <a:path w="196" h="126">
                    <a:moveTo>
                      <a:pt x="0" y="126"/>
                    </a:moveTo>
                    <a:lnTo>
                      <a:pt x="41" y="126"/>
                    </a:lnTo>
                    <a:lnTo>
                      <a:pt x="196" y="0"/>
                    </a:lnTo>
                    <a:lnTo>
                      <a:pt x="154" y="0"/>
                    </a:lnTo>
                    <a:lnTo>
                      <a:pt x="0" y="12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1581">
                <a:extLst>
                  <a:ext uri="{FF2B5EF4-FFF2-40B4-BE49-F238E27FC236}">
                    <a16:creationId xmlns:a16="http://schemas.microsoft.com/office/drawing/2014/main" id="{AD53D767-A3A2-4899-ADB8-0878A962EC3B}"/>
                  </a:ext>
                </a:extLst>
              </p:cNvPr>
              <p:cNvSpPr>
                <a:spLocks/>
              </p:cNvSpPr>
              <p:nvPr/>
            </p:nvSpPr>
            <p:spPr bwMode="auto">
              <a:xfrm>
                <a:off x="618" y="1673"/>
                <a:ext cx="196" cy="126"/>
              </a:xfrm>
              <a:custGeom>
                <a:avLst/>
                <a:gdLst>
                  <a:gd name="T0" fmla="*/ 0 w 196"/>
                  <a:gd name="T1" fmla="*/ 126 h 126"/>
                  <a:gd name="T2" fmla="*/ 41 w 196"/>
                  <a:gd name="T3" fmla="*/ 126 h 126"/>
                  <a:gd name="T4" fmla="*/ 196 w 196"/>
                  <a:gd name="T5" fmla="*/ 0 h 126"/>
                  <a:gd name="T6" fmla="*/ 154 w 196"/>
                  <a:gd name="T7" fmla="*/ 0 h 126"/>
                  <a:gd name="T8" fmla="*/ 0 w 196"/>
                  <a:gd name="T9" fmla="*/ 126 h 126"/>
                  <a:gd name="T10" fmla="*/ 0 60000 65536"/>
                  <a:gd name="T11" fmla="*/ 0 60000 65536"/>
                  <a:gd name="T12" fmla="*/ 0 60000 65536"/>
                  <a:gd name="T13" fmla="*/ 0 60000 65536"/>
                  <a:gd name="T14" fmla="*/ 0 60000 65536"/>
                  <a:gd name="T15" fmla="*/ 0 w 196"/>
                  <a:gd name="T16" fmla="*/ 0 h 126"/>
                  <a:gd name="T17" fmla="*/ 196 w 196"/>
                  <a:gd name="T18" fmla="*/ 126 h 126"/>
                </a:gdLst>
                <a:ahLst/>
                <a:cxnLst>
                  <a:cxn ang="T10">
                    <a:pos x="T0" y="T1"/>
                  </a:cxn>
                  <a:cxn ang="T11">
                    <a:pos x="T2" y="T3"/>
                  </a:cxn>
                  <a:cxn ang="T12">
                    <a:pos x="T4" y="T5"/>
                  </a:cxn>
                  <a:cxn ang="T13">
                    <a:pos x="T6" y="T7"/>
                  </a:cxn>
                  <a:cxn ang="T14">
                    <a:pos x="T8" y="T9"/>
                  </a:cxn>
                </a:cxnLst>
                <a:rect l="T15" t="T16" r="T17" b="T18"/>
                <a:pathLst>
                  <a:path w="196" h="126">
                    <a:moveTo>
                      <a:pt x="0" y="126"/>
                    </a:moveTo>
                    <a:lnTo>
                      <a:pt x="41" y="126"/>
                    </a:lnTo>
                    <a:lnTo>
                      <a:pt x="196" y="0"/>
                    </a:lnTo>
                    <a:lnTo>
                      <a:pt x="154" y="0"/>
                    </a:lnTo>
                    <a:lnTo>
                      <a:pt x="0" y="126"/>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 name="Rectangle 1582">
                <a:extLst>
                  <a:ext uri="{FF2B5EF4-FFF2-40B4-BE49-F238E27FC236}">
                    <a16:creationId xmlns:a16="http://schemas.microsoft.com/office/drawing/2014/main" id="{A243BD4D-371C-4C15-AF88-2EF6D2AE0F91}"/>
                  </a:ext>
                </a:extLst>
              </p:cNvPr>
              <p:cNvSpPr>
                <a:spLocks noChangeArrowheads="1"/>
              </p:cNvSpPr>
              <p:nvPr/>
            </p:nvSpPr>
            <p:spPr bwMode="auto">
              <a:xfrm>
                <a:off x="616" y="1799"/>
                <a:ext cx="43" cy="26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22" name="Rectangle 1583">
                <a:extLst>
                  <a:ext uri="{FF2B5EF4-FFF2-40B4-BE49-F238E27FC236}">
                    <a16:creationId xmlns:a16="http://schemas.microsoft.com/office/drawing/2014/main" id="{1F3C61AA-8602-4DCE-86E6-D5427F2669A9}"/>
                  </a:ext>
                </a:extLst>
              </p:cNvPr>
              <p:cNvSpPr>
                <a:spLocks noChangeArrowheads="1"/>
              </p:cNvSpPr>
              <p:nvPr/>
            </p:nvSpPr>
            <p:spPr bwMode="auto">
              <a:xfrm>
                <a:off x="616" y="1799"/>
                <a:ext cx="43" cy="268"/>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23" name="Freeform 1584">
                <a:extLst>
                  <a:ext uri="{FF2B5EF4-FFF2-40B4-BE49-F238E27FC236}">
                    <a16:creationId xmlns:a16="http://schemas.microsoft.com/office/drawing/2014/main" id="{2802158B-1973-44FF-BEBC-D0C50A92F2D3}"/>
                  </a:ext>
                </a:extLst>
              </p:cNvPr>
              <p:cNvSpPr>
                <a:spLocks/>
              </p:cNvSpPr>
              <p:nvPr/>
            </p:nvSpPr>
            <p:spPr bwMode="auto">
              <a:xfrm>
                <a:off x="659" y="1673"/>
                <a:ext cx="157" cy="394"/>
              </a:xfrm>
              <a:custGeom>
                <a:avLst/>
                <a:gdLst>
                  <a:gd name="T0" fmla="*/ 0 w 157"/>
                  <a:gd name="T1" fmla="*/ 126 h 394"/>
                  <a:gd name="T2" fmla="*/ 157 w 157"/>
                  <a:gd name="T3" fmla="*/ 0 h 394"/>
                  <a:gd name="T4" fmla="*/ 157 w 157"/>
                  <a:gd name="T5" fmla="*/ 267 h 394"/>
                  <a:gd name="T6" fmla="*/ 0 w 157"/>
                  <a:gd name="T7" fmla="*/ 394 h 394"/>
                  <a:gd name="T8" fmla="*/ 0 w 157"/>
                  <a:gd name="T9" fmla="*/ 126 h 394"/>
                  <a:gd name="T10" fmla="*/ 0 60000 65536"/>
                  <a:gd name="T11" fmla="*/ 0 60000 65536"/>
                  <a:gd name="T12" fmla="*/ 0 60000 65536"/>
                  <a:gd name="T13" fmla="*/ 0 60000 65536"/>
                  <a:gd name="T14" fmla="*/ 0 60000 65536"/>
                  <a:gd name="T15" fmla="*/ 0 w 157"/>
                  <a:gd name="T16" fmla="*/ 0 h 394"/>
                  <a:gd name="T17" fmla="*/ 157 w 157"/>
                  <a:gd name="T18" fmla="*/ 394 h 394"/>
                </a:gdLst>
                <a:ahLst/>
                <a:cxnLst>
                  <a:cxn ang="T10">
                    <a:pos x="T0" y="T1"/>
                  </a:cxn>
                  <a:cxn ang="T11">
                    <a:pos x="T2" y="T3"/>
                  </a:cxn>
                  <a:cxn ang="T12">
                    <a:pos x="T4" y="T5"/>
                  </a:cxn>
                  <a:cxn ang="T13">
                    <a:pos x="T6" y="T7"/>
                  </a:cxn>
                  <a:cxn ang="T14">
                    <a:pos x="T8" y="T9"/>
                  </a:cxn>
                </a:cxnLst>
                <a:rect l="T15" t="T16" r="T17" b="T18"/>
                <a:pathLst>
                  <a:path w="157" h="394">
                    <a:moveTo>
                      <a:pt x="0" y="126"/>
                    </a:moveTo>
                    <a:lnTo>
                      <a:pt x="157" y="0"/>
                    </a:lnTo>
                    <a:lnTo>
                      <a:pt x="157" y="267"/>
                    </a:lnTo>
                    <a:lnTo>
                      <a:pt x="0" y="394"/>
                    </a:lnTo>
                    <a:lnTo>
                      <a:pt x="0" y="126"/>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1585">
                <a:extLst>
                  <a:ext uri="{FF2B5EF4-FFF2-40B4-BE49-F238E27FC236}">
                    <a16:creationId xmlns:a16="http://schemas.microsoft.com/office/drawing/2014/main" id="{F1E93593-BF00-4162-A612-5CCBD1792C77}"/>
                  </a:ext>
                </a:extLst>
              </p:cNvPr>
              <p:cNvSpPr>
                <a:spLocks/>
              </p:cNvSpPr>
              <p:nvPr/>
            </p:nvSpPr>
            <p:spPr bwMode="auto">
              <a:xfrm>
                <a:off x="659" y="1673"/>
                <a:ext cx="157" cy="394"/>
              </a:xfrm>
              <a:custGeom>
                <a:avLst/>
                <a:gdLst>
                  <a:gd name="T0" fmla="*/ 0 w 157"/>
                  <a:gd name="T1" fmla="*/ 126 h 394"/>
                  <a:gd name="T2" fmla="*/ 157 w 157"/>
                  <a:gd name="T3" fmla="*/ 0 h 394"/>
                  <a:gd name="T4" fmla="*/ 157 w 157"/>
                  <a:gd name="T5" fmla="*/ 267 h 394"/>
                  <a:gd name="T6" fmla="*/ 0 w 157"/>
                  <a:gd name="T7" fmla="*/ 394 h 394"/>
                  <a:gd name="T8" fmla="*/ 0 w 157"/>
                  <a:gd name="T9" fmla="*/ 126 h 394"/>
                  <a:gd name="T10" fmla="*/ 0 60000 65536"/>
                  <a:gd name="T11" fmla="*/ 0 60000 65536"/>
                  <a:gd name="T12" fmla="*/ 0 60000 65536"/>
                  <a:gd name="T13" fmla="*/ 0 60000 65536"/>
                  <a:gd name="T14" fmla="*/ 0 60000 65536"/>
                  <a:gd name="T15" fmla="*/ 0 w 157"/>
                  <a:gd name="T16" fmla="*/ 0 h 394"/>
                  <a:gd name="T17" fmla="*/ 157 w 157"/>
                  <a:gd name="T18" fmla="*/ 394 h 394"/>
                </a:gdLst>
                <a:ahLst/>
                <a:cxnLst>
                  <a:cxn ang="T10">
                    <a:pos x="T0" y="T1"/>
                  </a:cxn>
                  <a:cxn ang="T11">
                    <a:pos x="T2" y="T3"/>
                  </a:cxn>
                  <a:cxn ang="T12">
                    <a:pos x="T4" y="T5"/>
                  </a:cxn>
                  <a:cxn ang="T13">
                    <a:pos x="T6" y="T7"/>
                  </a:cxn>
                  <a:cxn ang="T14">
                    <a:pos x="T8" y="T9"/>
                  </a:cxn>
                </a:cxnLst>
                <a:rect l="T15" t="T16" r="T17" b="T18"/>
                <a:pathLst>
                  <a:path w="157" h="394">
                    <a:moveTo>
                      <a:pt x="0" y="126"/>
                    </a:moveTo>
                    <a:lnTo>
                      <a:pt x="157" y="0"/>
                    </a:lnTo>
                    <a:lnTo>
                      <a:pt x="157" y="267"/>
                    </a:lnTo>
                    <a:lnTo>
                      <a:pt x="0" y="394"/>
                    </a:lnTo>
                    <a:lnTo>
                      <a:pt x="0" y="126"/>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 name="Freeform 1586">
                <a:extLst>
                  <a:ext uri="{FF2B5EF4-FFF2-40B4-BE49-F238E27FC236}">
                    <a16:creationId xmlns:a16="http://schemas.microsoft.com/office/drawing/2014/main" id="{CC4E9678-29BD-4DB1-8025-81E11B4618E1}"/>
                  </a:ext>
                </a:extLst>
              </p:cNvPr>
              <p:cNvSpPr>
                <a:spLocks/>
              </p:cNvSpPr>
              <p:nvPr/>
            </p:nvSpPr>
            <p:spPr bwMode="auto">
              <a:xfrm>
                <a:off x="767" y="1673"/>
                <a:ext cx="196" cy="126"/>
              </a:xfrm>
              <a:custGeom>
                <a:avLst/>
                <a:gdLst>
                  <a:gd name="T0" fmla="*/ 0 w 196"/>
                  <a:gd name="T1" fmla="*/ 126 h 126"/>
                  <a:gd name="T2" fmla="*/ 42 w 196"/>
                  <a:gd name="T3" fmla="*/ 126 h 126"/>
                  <a:gd name="T4" fmla="*/ 196 w 196"/>
                  <a:gd name="T5" fmla="*/ 0 h 126"/>
                  <a:gd name="T6" fmla="*/ 155 w 196"/>
                  <a:gd name="T7" fmla="*/ 0 h 126"/>
                  <a:gd name="T8" fmla="*/ 0 w 196"/>
                  <a:gd name="T9" fmla="*/ 126 h 126"/>
                  <a:gd name="T10" fmla="*/ 0 60000 65536"/>
                  <a:gd name="T11" fmla="*/ 0 60000 65536"/>
                  <a:gd name="T12" fmla="*/ 0 60000 65536"/>
                  <a:gd name="T13" fmla="*/ 0 60000 65536"/>
                  <a:gd name="T14" fmla="*/ 0 60000 65536"/>
                  <a:gd name="T15" fmla="*/ 0 w 196"/>
                  <a:gd name="T16" fmla="*/ 0 h 126"/>
                  <a:gd name="T17" fmla="*/ 196 w 196"/>
                  <a:gd name="T18" fmla="*/ 126 h 126"/>
                </a:gdLst>
                <a:ahLst/>
                <a:cxnLst>
                  <a:cxn ang="T10">
                    <a:pos x="T0" y="T1"/>
                  </a:cxn>
                  <a:cxn ang="T11">
                    <a:pos x="T2" y="T3"/>
                  </a:cxn>
                  <a:cxn ang="T12">
                    <a:pos x="T4" y="T5"/>
                  </a:cxn>
                  <a:cxn ang="T13">
                    <a:pos x="T6" y="T7"/>
                  </a:cxn>
                  <a:cxn ang="T14">
                    <a:pos x="T8" y="T9"/>
                  </a:cxn>
                </a:cxnLst>
                <a:rect l="T15" t="T16" r="T17" b="T18"/>
                <a:pathLst>
                  <a:path w="196" h="126">
                    <a:moveTo>
                      <a:pt x="0" y="126"/>
                    </a:moveTo>
                    <a:lnTo>
                      <a:pt x="42" y="126"/>
                    </a:lnTo>
                    <a:lnTo>
                      <a:pt x="196" y="0"/>
                    </a:lnTo>
                    <a:lnTo>
                      <a:pt x="155" y="0"/>
                    </a:lnTo>
                    <a:lnTo>
                      <a:pt x="0" y="12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1587">
                <a:extLst>
                  <a:ext uri="{FF2B5EF4-FFF2-40B4-BE49-F238E27FC236}">
                    <a16:creationId xmlns:a16="http://schemas.microsoft.com/office/drawing/2014/main" id="{F33DC7C0-0C5F-4283-AF37-0420D99D5473}"/>
                  </a:ext>
                </a:extLst>
              </p:cNvPr>
              <p:cNvSpPr>
                <a:spLocks/>
              </p:cNvSpPr>
              <p:nvPr/>
            </p:nvSpPr>
            <p:spPr bwMode="auto">
              <a:xfrm>
                <a:off x="767" y="1673"/>
                <a:ext cx="196" cy="126"/>
              </a:xfrm>
              <a:custGeom>
                <a:avLst/>
                <a:gdLst>
                  <a:gd name="T0" fmla="*/ 0 w 196"/>
                  <a:gd name="T1" fmla="*/ 126 h 126"/>
                  <a:gd name="T2" fmla="*/ 42 w 196"/>
                  <a:gd name="T3" fmla="*/ 126 h 126"/>
                  <a:gd name="T4" fmla="*/ 196 w 196"/>
                  <a:gd name="T5" fmla="*/ 0 h 126"/>
                  <a:gd name="T6" fmla="*/ 155 w 196"/>
                  <a:gd name="T7" fmla="*/ 0 h 126"/>
                  <a:gd name="T8" fmla="*/ 0 w 196"/>
                  <a:gd name="T9" fmla="*/ 126 h 126"/>
                  <a:gd name="T10" fmla="*/ 0 60000 65536"/>
                  <a:gd name="T11" fmla="*/ 0 60000 65536"/>
                  <a:gd name="T12" fmla="*/ 0 60000 65536"/>
                  <a:gd name="T13" fmla="*/ 0 60000 65536"/>
                  <a:gd name="T14" fmla="*/ 0 60000 65536"/>
                  <a:gd name="T15" fmla="*/ 0 w 196"/>
                  <a:gd name="T16" fmla="*/ 0 h 126"/>
                  <a:gd name="T17" fmla="*/ 196 w 196"/>
                  <a:gd name="T18" fmla="*/ 126 h 126"/>
                </a:gdLst>
                <a:ahLst/>
                <a:cxnLst>
                  <a:cxn ang="T10">
                    <a:pos x="T0" y="T1"/>
                  </a:cxn>
                  <a:cxn ang="T11">
                    <a:pos x="T2" y="T3"/>
                  </a:cxn>
                  <a:cxn ang="T12">
                    <a:pos x="T4" y="T5"/>
                  </a:cxn>
                  <a:cxn ang="T13">
                    <a:pos x="T6" y="T7"/>
                  </a:cxn>
                  <a:cxn ang="T14">
                    <a:pos x="T8" y="T9"/>
                  </a:cxn>
                </a:cxnLst>
                <a:rect l="T15" t="T16" r="T17" b="T18"/>
                <a:pathLst>
                  <a:path w="196" h="126">
                    <a:moveTo>
                      <a:pt x="0" y="126"/>
                    </a:moveTo>
                    <a:lnTo>
                      <a:pt x="42" y="126"/>
                    </a:lnTo>
                    <a:lnTo>
                      <a:pt x="196" y="0"/>
                    </a:lnTo>
                    <a:lnTo>
                      <a:pt x="155" y="0"/>
                    </a:lnTo>
                    <a:lnTo>
                      <a:pt x="0" y="126"/>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 name="Rectangle 1588">
                <a:extLst>
                  <a:ext uri="{FF2B5EF4-FFF2-40B4-BE49-F238E27FC236}">
                    <a16:creationId xmlns:a16="http://schemas.microsoft.com/office/drawing/2014/main" id="{868A388F-EC0B-48B8-810E-E2F99247E193}"/>
                  </a:ext>
                </a:extLst>
              </p:cNvPr>
              <p:cNvSpPr>
                <a:spLocks noChangeArrowheads="1"/>
              </p:cNvSpPr>
              <p:nvPr/>
            </p:nvSpPr>
            <p:spPr bwMode="auto">
              <a:xfrm>
                <a:off x="766" y="1799"/>
                <a:ext cx="43" cy="26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28" name="Rectangle 1589">
                <a:extLst>
                  <a:ext uri="{FF2B5EF4-FFF2-40B4-BE49-F238E27FC236}">
                    <a16:creationId xmlns:a16="http://schemas.microsoft.com/office/drawing/2014/main" id="{43473316-E826-4E57-AECF-8931750E7A7A}"/>
                  </a:ext>
                </a:extLst>
              </p:cNvPr>
              <p:cNvSpPr>
                <a:spLocks noChangeArrowheads="1"/>
              </p:cNvSpPr>
              <p:nvPr/>
            </p:nvSpPr>
            <p:spPr bwMode="auto">
              <a:xfrm>
                <a:off x="766" y="1799"/>
                <a:ext cx="43" cy="268"/>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29" name="Freeform 1590">
                <a:extLst>
                  <a:ext uri="{FF2B5EF4-FFF2-40B4-BE49-F238E27FC236}">
                    <a16:creationId xmlns:a16="http://schemas.microsoft.com/office/drawing/2014/main" id="{75261B89-E3CE-42CE-8683-8BC4144683D0}"/>
                  </a:ext>
                </a:extLst>
              </p:cNvPr>
              <p:cNvSpPr>
                <a:spLocks/>
              </p:cNvSpPr>
              <p:nvPr/>
            </p:nvSpPr>
            <p:spPr bwMode="auto">
              <a:xfrm>
                <a:off x="809" y="1673"/>
                <a:ext cx="156" cy="394"/>
              </a:xfrm>
              <a:custGeom>
                <a:avLst/>
                <a:gdLst>
                  <a:gd name="T0" fmla="*/ 0 w 156"/>
                  <a:gd name="T1" fmla="*/ 126 h 394"/>
                  <a:gd name="T2" fmla="*/ 156 w 156"/>
                  <a:gd name="T3" fmla="*/ 0 h 394"/>
                  <a:gd name="T4" fmla="*/ 156 w 156"/>
                  <a:gd name="T5" fmla="*/ 267 h 394"/>
                  <a:gd name="T6" fmla="*/ 0 w 156"/>
                  <a:gd name="T7" fmla="*/ 394 h 394"/>
                  <a:gd name="T8" fmla="*/ 0 w 156"/>
                  <a:gd name="T9" fmla="*/ 126 h 394"/>
                  <a:gd name="T10" fmla="*/ 0 60000 65536"/>
                  <a:gd name="T11" fmla="*/ 0 60000 65536"/>
                  <a:gd name="T12" fmla="*/ 0 60000 65536"/>
                  <a:gd name="T13" fmla="*/ 0 60000 65536"/>
                  <a:gd name="T14" fmla="*/ 0 60000 65536"/>
                  <a:gd name="T15" fmla="*/ 0 w 156"/>
                  <a:gd name="T16" fmla="*/ 0 h 394"/>
                  <a:gd name="T17" fmla="*/ 156 w 156"/>
                  <a:gd name="T18" fmla="*/ 394 h 394"/>
                </a:gdLst>
                <a:ahLst/>
                <a:cxnLst>
                  <a:cxn ang="T10">
                    <a:pos x="T0" y="T1"/>
                  </a:cxn>
                  <a:cxn ang="T11">
                    <a:pos x="T2" y="T3"/>
                  </a:cxn>
                  <a:cxn ang="T12">
                    <a:pos x="T4" y="T5"/>
                  </a:cxn>
                  <a:cxn ang="T13">
                    <a:pos x="T6" y="T7"/>
                  </a:cxn>
                  <a:cxn ang="T14">
                    <a:pos x="T8" y="T9"/>
                  </a:cxn>
                </a:cxnLst>
                <a:rect l="T15" t="T16" r="T17" b="T18"/>
                <a:pathLst>
                  <a:path w="156" h="394">
                    <a:moveTo>
                      <a:pt x="0" y="126"/>
                    </a:moveTo>
                    <a:lnTo>
                      <a:pt x="156" y="0"/>
                    </a:lnTo>
                    <a:lnTo>
                      <a:pt x="156" y="267"/>
                    </a:lnTo>
                    <a:lnTo>
                      <a:pt x="0" y="394"/>
                    </a:lnTo>
                    <a:lnTo>
                      <a:pt x="0" y="126"/>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1591">
                <a:extLst>
                  <a:ext uri="{FF2B5EF4-FFF2-40B4-BE49-F238E27FC236}">
                    <a16:creationId xmlns:a16="http://schemas.microsoft.com/office/drawing/2014/main" id="{E9AC1069-2545-4343-B7AD-978A5CBCED02}"/>
                  </a:ext>
                </a:extLst>
              </p:cNvPr>
              <p:cNvSpPr>
                <a:spLocks/>
              </p:cNvSpPr>
              <p:nvPr/>
            </p:nvSpPr>
            <p:spPr bwMode="auto">
              <a:xfrm>
                <a:off x="809" y="1673"/>
                <a:ext cx="156" cy="394"/>
              </a:xfrm>
              <a:custGeom>
                <a:avLst/>
                <a:gdLst>
                  <a:gd name="T0" fmla="*/ 0 w 156"/>
                  <a:gd name="T1" fmla="*/ 126 h 394"/>
                  <a:gd name="T2" fmla="*/ 156 w 156"/>
                  <a:gd name="T3" fmla="*/ 0 h 394"/>
                  <a:gd name="T4" fmla="*/ 156 w 156"/>
                  <a:gd name="T5" fmla="*/ 267 h 394"/>
                  <a:gd name="T6" fmla="*/ 0 w 156"/>
                  <a:gd name="T7" fmla="*/ 394 h 394"/>
                  <a:gd name="T8" fmla="*/ 0 w 156"/>
                  <a:gd name="T9" fmla="*/ 126 h 394"/>
                  <a:gd name="T10" fmla="*/ 0 60000 65536"/>
                  <a:gd name="T11" fmla="*/ 0 60000 65536"/>
                  <a:gd name="T12" fmla="*/ 0 60000 65536"/>
                  <a:gd name="T13" fmla="*/ 0 60000 65536"/>
                  <a:gd name="T14" fmla="*/ 0 60000 65536"/>
                  <a:gd name="T15" fmla="*/ 0 w 156"/>
                  <a:gd name="T16" fmla="*/ 0 h 394"/>
                  <a:gd name="T17" fmla="*/ 156 w 156"/>
                  <a:gd name="T18" fmla="*/ 394 h 394"/>
                </a:gdLst>
                <a:ahLst/>
                <a:cxnLst>
                  <a:cxn ang="T10">
                    <a:pos x="T0" y="T1"/>
                  </a:cxn>
                  <a:cxn ang="T11">
                    <a:pos x="T2" y="T3"/>
                  </a:cxn>
                  <a:cxn ang="T12">
                    <a:pos x="T4" y="T5"/>
                  </a:cxn>
                  <a:cxn ang="T13">
                    <a:pos x="T6" y="T7"/>
                  </a:cxn>
                  <a:cxn ang="T14">
                    <a:pos x="T8" y="T9"/>
                  </a:cxn>
                </a:cxnLst>
                <a:rect l="T15" t="T16" r="T17" b="T18"/>
                <a:pathLst>
                  <a:path w="156" h="394">
                    <a:moveTo>
                      <a:pt x="0" y="126"/>
                    </a:moveTo>
                    <a:lnTo>
                      <a:pt x="156" y="0"/>
                    </a:lnTo>
                    <a:lnTo>
                      <a:pt x="156" y="267"/>
                    </a:lnTo>
                    <a:lnTo>
                      <a:pt x="0" y="394"/>
                    </a:lnTo>
                    <a:lnTo>
                      <a:pt x="0" y="126"/>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Freeform 1592">
                <a:extLst>
                  <a:ext uri="{FF2B5EF4-FFF2-40B4-BE49-F238E27FC236}">
                    <a16:creationId xmlns:a16="http://schemas.microsoft.com/office/drawing/2014/main" id="{F9C5609E-3B79-4FBD-9227-9EFB74BAE9F4}"/>
                  </a:ext>
                </a:extLst>
              </p:cNvPr>
              <p:cNvSpPr>
                <a:spLocks/>
              </p:cNvSpPr>
              <p:nvPr/>
            </p:nvSpPr>
            <p:spPr bwMode="auto">
              <a:xfrm>
                <a:off x="917" y="1673"/>
                <a:ext cx="196" cy="126"/>
              </a:xfrm>
              <a:custGeom>
                <a:avLst/>
                <a:gdLst>
                  <a:gd name="T0" fmla="*/ 0 w 196"/>
                  <a:gd name="T1" fmla="*/ 126 h 126"/>
                  <a:gd name="T2" fmla="*/ 41 w 196"/>
                  <a:gd name="T3" fmla="*/ 126 h 126"/>
                  <a:gd name="T4" fmla="*/ 196 w 196"/>
                  <a:gd name="T5" fmla="*/ 0 h 126"/>
                  <a:gd name="T6" fmla="*/ 154 w 196"/>
                  <a:gd name="T7" fmla="*/ 0 h 126"/>
                  <a:gd name="T8" fmla="*/ 0 w 196"/>
                  <a:gd name="T9" fmla="*/ 126 h 126"/>
                  <a:gd name="T10" fmla="*/ 0 60000 65536"/>
                  <a:gd name="T11" fmla="*/ 0 60000 65536"/>
                  <a:gd name="T12" fmla="*/ 0 60000 65536"/>
                  <a:gd name="T13" fmla="*/ 0 60000 65536"/>
                  <a:gd name="T14" fmla="*/ 0 60000 65536"/>
                  <a:gd name="T15" fmla="*/ 0 w 196"/>
                  <a:gd name="T16" fmla="*/ 0 h 126"/>
                  <a:gd name="T17" fmla="*/ 196 w 196"/>
                  <a:gd name="T18" fmla="*/ 126 h 126"/>
                </a:gdLst>
                <a:ahLst/>
                <a:cxnLst>
                  <a:cxn ang="T10">
                    <a:pos x="T0" y="T1"/>
                  </a:cxn>
                  <a:cxn ang="T11">
                    <a:pos x="T2" y="T3"/>
                  </a:cxn>
                  <a:cxn ang="T12">
                    <a:pos x="T4" y="T5"/>
                  </a:cxn>
                  <a:cxn ang="T13">
                    <a:pos x="T6" y="T7"/>
                  </a:cxn>
                  <a:cxn ang="T14">
                    <a:pos x="T8" y="T9"/>
                  </a:cxn>
                </a:cxnLst>
                <a:rect l="T15" t="T16" r="T17" b="T18"/>
                <a:pathLst>
                  <a:path w="196" h="126">
                    <a:moveTo>
                      <a:pt x="0" y="126"/>
                    </a:moveTo>
                    <a:lnTo>
                      <a:pt x="41" y="126"/>
                    </a:lnTo>
                    <a:lnTo>
                      <a:pt x="196" y="0"/>
                    </a:lnTo>
                    <a:lnTo>
                      <a:pt x="154" y="0"/>
                    </a:lnTo>
                    <a:lnTo>
                      <a:pt x="0" y="12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1593">
                <a:extLst>
                  <a:ext uri="{FF2B5EF4-FFF2-40B4-BE49-F238E27FC236}">
                    <a16:creationId xmlns:a16="http://schemas.microsoft.com/office/drawing/2014/main" id="{66E0FE5A-C66B-4AE5-A137-7D6055C55A48}"/>
                  </a:ext>
                </a:extLst>
              </p:cNvPr>
              <p:cNvSpPr>
                <a:spLocks/>
              </p:cNvSpPr>
              <p:nvPr/>
            </p:nvSpPr>
            <p:spPr bwMode="auto">
              <a:xfrm>
                <a:off x="917" y="1673"/>
                <a:ext cx="196" cy="126"/>
              </a:xfrm>
              <a:custGeom>
                <a:avLst/>
                <a:gdLst>
                  <a:gd name="T0" fmla="*/ 0 w 196"/>
                  <a:gd name="T1" fmla="*/ 126 h 126"/>
                  <a:gd name="T2" fmla="*/ 41 w 196"/>
                  <a:gd name="T3" fmla="*/ 126 h 126"/>
                  <a:gd name="T4" fmla="*/ 196 w 196"/>
                  <a:gd name="T5" fmla="*/ 0 h 126"/>
                  <a:gd name="T6" fmla="*/ 154 w 196"/>
                  <a:gd name="T7" fmla="*/ 0 h 126"/>
                  <a:gd name="T8" fmla="*/ 0 w 196"/>
                  <a:gd name="T9" fmla="*/ 126 h 126"/>
                  <a:gd name="T10" fmla="*/ 0 60000 65536"/>
                  <a:gd name="T11" fmla="*/ 0 60000 65536"/>
                  <a:gd name="T12" fmla="*/ 0 60000 65536"/>
                  <a:gd name="T13" fmla="*/ 0 60000 65536"/>
                  <a:gd name="T14" fmla="*/ 0 60000 65536"/>
                  <a:gd name="T15" fmla="*/ 0 w 196"/>
                  <a:gd name="T16" fmla="*/ 0 h 126"/>
                  <a:gd name="T17" fmla="*/ 196 w 196"/>
                  <a:gd name="T18" fmla="*/ 126 h 126"/>
                </a:gdLst>
                <a:ahLst/>
                <a:cxnLst>
                  <a:cxn ang="T10">
                    <a:pos x="T0" y="T1"/>
                  </a:cxn>
                  <a:cxn ang="T11">
                    <a:pos x="T2" y="T3"/>
                  </a:cxn>
                  <a:cxn ang="T12">
                    <a:pos x="T4" y="T5"/>
                  </a:cxn>
                  <a:cxn ang="T13">
                    <a:pos x="T6" y="T7"/>
                  </a:cxn>
                  <a:cxn ang="T14">
                    <a:pos x="T8" y="T9"/>
                  </a:cxn>
                </a:cxnLst>
                <a:rect l="T15" t="T16" r="T17" b="T18"/>
                <a:pathLst>
                  <a:path w="196" h="126">
                    <a:moveTo>
                      <a:pt x="0" y="126"/>
                    </a:moveTo>
                    <a:lnTo>
                      <a:pt x="41" y="126"/>
                    </a:lnTo>
                    <a:lnTo>
                      <a:pt x="196" y="0"/>
                    </a:lnTo>
                    <a:lnTo>
                      <a:pt x="154" y="0"/>
                    </a:lnTo>
                    <a:lnTo>
                      <a:pt x="0" y="126"/>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 name="Rectangle 1594">
                <a:extLst>
                  <a:ext uri="{FF2B5EF4-FFF2-40B4-BE49-F238E27FC236}">
                    <a16:creationId xmlns:a16="http://schemas.microsoft.com/office/drawing/2014/main" id="{6D3A71F6-E58A-4F84-9CE6-FCB5D6FA3790}"/>
                  </a:ext>
                </a:extLst>
              </p:cNvPr>
              <p:cNvSpPr>
                <a:spLocks noChangeArrowheads="1"/>
              </p:cNvSpPr>
              <p:nvPr/>
            </p:nvSpPr>
            <p:spPr bwMode="auto">
              <a:xfrm>
                <a:off x="915" y="1799"/>
                <a:ext cx="43" cy="26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34" name="Rectangle 1595">
                <a:extLst>
                  <a:ext uri="{FF2B5EF4-FFF2-40B4-BE49-F238E27FC236}">
                    <a16:creationId xmlns:a16="http://schemas.microsoft.com/office/drawing/2014/main" id="{5F5D246C-01D8-44E1-A8E0-F27C412990D2}"/>
                  </a:ext>
                </a:extLst>
              </p:cNvPr>
              <p:cNvSpPr>
                <a:spLocks noChangeArrowheads="1"/>
              </p:cNvSpPr>
              <p:nvPr/>
            </p:nvSpPr>
            <p:spPr bwMode="auto">
              <a:xfrm>
                <a:off x="915" y="1799"/>
                <a:ext cx="43" cy="268"/>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35" name="Freeform 1596">
                <a:extLst>
                  <a:ext uri="{FF2B5EF4-FFF2-40B4-BE49-F238E27FC236}">
                    <a16:creationId xmlns:a16="http://schemas.microsoft.com/office/drawing/2014/main" id="{8402A068-78EC-4FA2-907C-AB0683F08049}"/>
                  </a:ext>
                </a:extLst>
              </p:cNvPr>
              <p:cNvSpPr>
                <a:spLocks/>
              </p:cNvSpPr>
              <p:nvPr/>
            </p:nvSpPr>
            <p:spPr bwMode="auto">
              <a:xfrm>
                <a:off x="958" y="1673"/>
                <a:ext cx="157" cy="394"/>
              </a:xfrm>
              <a:custGeom>
                <a:avLst/>
                <a:gdLst>
                  <a:gd name="T0" fmla="*/ 0 w 157"/>
                  <a:gd name="T1" fmla="*/ 126 h 394"/>
                  <a:gd name="T2" fmla="*/ 157 w 157"/>
                  <a:gd name="T3" fmla="*/ 0 h 394"/>
                  <a:gd name="T4" fmla="*/ 157 w 157"/>
                  <a:gd name="T5" fmla="*/ 267 h 394"/>
                  <a:gd name="T6" fmla="*/ 0 w 157"/>
                  <a:gd name="T7" fmla="*/ 394 h 394"/>
                  <a:gd name="T8" fmla="*/ 0 w 157"/>
                  <a:gd name="T9" fmla="*/ 126 h 394"/>
                  <a:gd name="T10" fmla="*/ 0 60000 65536"/>
                  <a:gd name="T11" fmla="*/ 0 60000 65536"/>
                  <a:gd name="T12" fmla="*/ 0 60000 65536"/>
                  <a:gd name="T13" fmla="*/ 0 60000 65536"/>
                  <a:gd name="T14" fmla="*/ 0 60000 65536"/>
                  <a:gd name="T15" fmla="*/ 0 w 157"/>
                  <a:gd name="T16" fmla="*/ 0 h 394"/>
                  <a:gd name="T17" fmla="*/ 157 w 157"/>
                  <a:gd name="T18" fmla="*/ 394 h 394"/>
                </a:gdLst>
                <a:ahLst/>
                <a:cxnLst>
                  <a:cxn ang="T10">
                    <a:pos x="T0" y="T1"/>
                  </a:cxn>
                  <a:cxn ang="T11">
                    <a:pos x="T2" y="T3"/>
                  </a:cxn>
                  <a:cxn ang="T12">
                    <a:pos x="T4" y="T5"/>
                  </a:cxn>
                  <a:cxn ang="T13">
                    <a:pos x="T6" y="T7"/>
                  </a:cxn>
                  <a:cxn ang="T14">
                    <a:pos x="T8" y="T9"/>
                  </a:cxn>
                </a:cxnLst>
                <a:rect l="T15" t="T16" r="T17" b="T18"/>
                <a:pathLst>
                  <a:path w="157" h="394">
                    <a:moveTo>
                      <a:pt x="0" y="126"/>
                    </a:moveTo>
                    <a:lnTo>
                      <a:pt x="157" y="0"/>
                    </a:lnTo>
                    <a:lnTo>
                      <a:pt x="157" y="267"/>
                    </a:lnTo>
                    <a:lnTo>
                      <a:pt x="0" y="394"/>
                    </a:lnTo>
                    <a:lnTo>
                      <a:pt x="0" y="126"/>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1597">
                <a:extLst>
                  <a:ext uri="{FF2B5EF4-FFF2-40B4-BE49-F238E27FC236}">
                    <a16:creationId xmlns:a16="http://schemas.microsoft.com/office/drawing/2014/main" id="{C1A41EA4-3D6B-4A78-BB2E-4A0C1A460371}"/>
                  </a:ext>
                </a:extLst>
              </p:cNvPr>
              <p:cNvSpPr>
                <a:spLocks/>
              </p:cNvSpPr>
              <p:nvPr/>
            </p:nvSpPr>
            <p:spPr bwMode="auto">
              <a:xfrm>
                <a:off x="958" y="1673"/>
                <a:ext cx="157" cy="394"/>
              </a:xfrm>
              <a:custGeom>
                <a:avLst/>
                <a:gdLst>
                  <a:gd name="T0" fmla="*/ 0 w 157"/>
                  <a:gd name="T1" fmla="*/ 126 h 394"/>
                  <a:gd name="T2" fmla="*/ 157 w 157"/>
                  <a:gd name="T3" fmla="*/ 0 h 394"/>
                  <a:gd name="T4" fmla="*/ 157 w 157"/>
                  <a:gd name="T5" fmla="*/ 267 h 394"/>
                  <a:gd name="T6" fmla="*/ 0 w 157"/>
                  <a:gd name="T7" fmla="*/ 394 h 394"/>
                  <a:gd name="T8" fmla="*/ 0 w 157"/>
                  <a:gd name="T9" fmla="*/ 126 h 394"/>
                  <a:gd name="T10" fmla="*/ 0 60000 65536"/>
                  <a:gd name="T11" fmla="*/ 0 60000 65536"/>
                  <a:gd name="T12" fmla="*/ 0 60000 65536"/>
                  <a:gd name="T13" fmla="*/ 0 60000 65536"/>
                  <a:gd name="T14" fmla="*/ 0 60000 65536"/>
                  <a:gd name="T15" fmla="*/ 0 w 157"/>
                  <a:gd name="T16" fmla="*/ 0 h 394"/>
                  <a:gd name="T17" fmla="*/ 157 w 157"/>
                  <a:gd name="T18" fmla="*/ 394 h 394"/>
                </a:gdLst>
                <a:ahLst/>
                <a:cxnLst>
                  <a:cxn ang="T10">
                    <a:pos x="T0" y="T1"/>
                  </a:cxn>
                  <a:cxn ang="T11">
                    <a:pos x="T2" y="T3"/>
                  </a:cxn>
                  <a:cxn ang="T12">
                    <a:pos x="T4" y="T5"/>
                  </a:cxn>
                  <a:cxn ang="T13">
                    <a:pos x="T6" y="T7"/>
                  </a:cxn>
                  <a:cxn ang="T14">
                    <a:pos x="T8" y="T9"/>
                  </a:cxn>
                </a:cxnLst>
                <a:rect l="T15" t="T16" r="T17" b="T18"/>
                <a:pathLst>
                  <a:path w="157" h="394">
                    <a:moveTo>
                      <a:pt x="0" y="126"/>
                    </a:moveTo>
                    <a:lnTo>
                      <a:pt x="157" y="0"/>
                    </a:lnTo>
                    <a:lnTo>
                      <a:pt x="157" y="267"/>
                    </a:lnTo>
                    <a:lnTo>
                      <a:pt x="0" y="394"/>
                    </a:lnTo>
                    <a:lnTo>
                      <a:pt x="0" y="126"/>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 name="Freeform 1598">
                <a:extLst>
                  <a:ext uri="{FF2B5EF4-FFF2-40B4-BE49-F238E27FC236}">
                    <a16:creationId xmlns:a16="http://schemas.microsoft.com/office/drawing/2014/main" id="{8A8A84CF-178F-446C-AAC0-961A08FC15B9}"/>
                  </a:ext>
                </a:extLst>
              </p:cNvPr>
              <p:cNvSpPr>
                <a:spLocks/>
              </p:cNvSpPr>
              <p:nvPr/>
            </p:nvSpPr>
            <p:spPr bwMode="auto">
              <a:xfrm>
                <a:off x="513" y="2737"/>
                <a:ext cx="198" cy="128"/>
              </a:xfrm>
              <a:custGeom>
                <a:avLst/>
                <a:gdLst>
                  <a:gd name="T0" fmla="*/ 0 w 198"/>
                  <a:gd name="T1" fmla="*/ 128 h 128"/>
                  <a:gd name="T2" fmla="*/ 42 w 198"/>
                  <a:gd name="T3" fmla="*/ 128 h 128"/>
                  <a:gd name="T4" fmla="*/ 198 w 198"/>
                  <a:gd name="T5" fmla="*/ 0 h 128"/>
                  <a:gd name="T6" fmla="*/ 155 w 198"/>
                  <a:gd name="T7" fmla="*/ 0 h 128"/>
                  <a:gd name="T8" fmla="*/ 0 w 198"/>
                  <a:gd name="T9" fmla="*/ 128 h 128"/>
                  <a:gd name="T10" fmla="*/ 0 60000 65536"/>
                  <a:gd name="T11" fmla="*/ 0 60000 65536"/>
                  <a:gd name="T12" fmla="*/ 0 60000 65536"/>
                  <a:gd name="T13" fmla="*/ 0 60000 65536"/>
                  <a:gd name="T14" fmla="*/ 0 60000 65536"/>
                  <a:gd name="T15" fmla="*/ 0 w 198"/>
                  <a:gd name="T16" fmla="*/ 0 h 128"/>
                  <a:gd name="T17" fmla="*/ 198 w 198"/>
                  <a:gd name="T18" fmla="*/ 128 h 128"/>
                </a:gdLst>
                <a:ahLst/>
                <a:cxnLst>
                  <a:cxn ang="T10">
                    <a:pos x="T0" y="T1"/>
                  </a:cxn>
                  <a:cxn ang="T11">
                    <a:pos x="T2" y="T3"/>
                  </a:cxn>
                  <a:cxn ang="T12">
                    <a:pos x="T4" y="T5"/>
                  </a:cxn>
                  <a:cxn ang="T13">
                    <a:pos x="T6" y="T7"/>
                  </a:cxn>
                  <a:cxn ang="T14">
                    <a:pos x="T8" y="T9"/>
                  </a:cxn>
                </a:cxnLst>
                <a:rect l="T15" t="T16" r="T17" b="T18"/>
                <a:pathLst>
                  <a:path w="198" h="128">
                    <a:moveTo>
                      <a:pt x="0" y="128"/>
                    </a:moveTo>
                    <a:lnTo>
                      <a:pt x="42" y="128"/>
                    </a:lnTo>
                    <a:lnTo>
                      <a:pt x="198" y="0"/>
                    </a:lnTo>
                    <a:lnTo>
                      <a:pt x="155" y="0"/>
                    </a:lnTo>
                    <a:lnTo>
                      <a:pt x="0" y="128"/>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1599">
                <a:extLst>
                  <a:ext uri="{FF2B5EF4-FFF2-40B4-BE49-F238E27FC236}">
                    <a16:creationId xmlns:a16="http://schemas.microsoft.com/office/drawing/2014/main" id="{78E87D03-BCB4-41BA-9E11-E140FBADC96C}"/>
                  </a:ext>
                </a:extLst>
              </p:cNvPr>
              <p:cNvSpPr>
                <a:spLocks/>
              </p:cNvSpPr>
              <p:nvPr/>
            </p:nvSpPr>
            <p:spPr bwMode="auto">
              <a:xfrm>
                <a:off x="513" y="2737"/>
                <a:ext cx="198" cy="128"/>
              </a:xfrm>
              <a:custGeom>
                <a:avLst/>
                <a:gdLst>
                  <a:gd name="T0" fmla="*/ 0 w 198"/>
                  <a:gd name="T1" fmla="*/ 128 h 128"/>
                  <a:gd name="T2" fmla="*/ 42 w 198"/>
                  <a:gd name="T3" fmla="*/ 128 h 128"/>
                  <a:gd name="T4" fmla="*/ 198 w 198"/>
                  <a:gd name="T5" fmla="*/ 0 h 128"/>
                  <a:gd name="T6" fmla="*/ 155 w 198"/>
                  <a:gd name="T7" fmla="*/ 0 h 128"/>
                  <a:gd name="T8" fmla="*/ 0 w 198"/>
                  <a:gd name="T9" fmla="*/ 128 h 128"/>
                  <a:gd name="T10" fmla="*/ 0 60000 65536"/>
                  <a:gd name="T11" fmla="*/ 0 60000 65536"/>
                  <a:gd name="T12" fmla="*/ 0 60000 65536"/>
                  <a:gd name="T13" fmla="*/ 0 60000 65536"/>
                  <a:gd name="T14" fmla="*/ 0 60000 65536"/>
                  <a:gd name="T15" fmla="*/ 0 w 198"/>
                  <a:gd name="T16" fmla="*/ 0 h 128"/>
                  <a:gd name="T17" fmla="*/ 198 w 198"/>
                  <a:gd name="T18" fmla="*/ 128 h 128"/>
                </a:gdLst>
                <a:ahLst/>
                <a:cxnLst>
                  <a:cxn ang="T10">
                    <a:pos x="T0" y="T1"/>
                  </a:cxn>
                  <a:cxn ang="T11">
                    <a:pos x="T2" y="T3"/>
                  </a:cxn>
                  <a:cxn ang="T12">
                    <a:pos x="T4" y="T5"/>
                  </a:cxn>
                  <a:cxn ang="T13">
                    <a:pos x="T6" y="T7"/>
                  </a:cxn>
                  <a:cxn ang="T14">
                    <a:pos x="T8" y="T9"/>
                  </a:cxn>
                </a:cxnLst>
                <a:rect l="T15" t="T16" r="T17" b="T18"/>
                <a:pathLst>
                  <a:path w="198" h="128">
                    <a:moveTo>
                      <a:pt x="0" y="128"/>
                    </a:moveTo>
                    <a:lnTo>
                      <a:pt x="42" y="128"/>
                    </a:lnTo>
                    <a:lnTo>
                      <a:pt x="198" y="0"/>
                    </a:lnTo>
                    <a:lnTo>
                      <a:pt x="155" y="0"/>
                    </a:lnTo>
                    <a:lnTo>
                      <a:pt x="0" y="128"/>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 name="Rectangle 1600">
                <a:extLst>
                  <a:ext uri="{FF2B5EF4-FFF2-40B4-BE49-F238E27FC236}">
                    <a16:creationId xmlns:a16="http://schemas.microsoft.com/office/drawing/2014/main" id="{A5CCB842-1F05-45AA-B5BD-126DE9615D99}"/>
                  </a:ext>
                </a:extLst>
              </p:cNvPr>
              <p:cNvSpPr>
                <a:spLocks noChangeArrowheads="1"/>
              </p:cNvSpPr>
              <p:nvPr/>
            </p:nvSpPr>
            <p:spPr bwMode="auto">
              <a:xfrm>
                <a:off x="513" y="2865"/>
                <a:ext cx="43" cy="4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40" name="Rectangle 1601">
                <a:extLst>
                  <a:ext uri="{FF2B5EF4-FFF2-40B4-BE49-F238E27FC236}">
                    <a16:creationId xmlns:a16="http://schemas.microsoft.com/office/drawing/2014/main" id="{2A66ACCA-BCCF-46B5-BD17-01F14AE0D75E}"/>
                  </a:ext>
                </a:extLst>
              </p:cNvPr>
              <p:cNvSpPr>
                <a:spLocks noChangeArrowheads="1"/>
              </p:cNvSpPr>
              <p:nvPr/>
            </p:nvSpPr>
            <p:spPr bwMode="auto">
              <a:xfrm>
                <a:off x="513" y="2865"/>
                <a:ext cx="43" cy="43"/>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41" name="Freeform 1602">
                <a:extLst>
                  <a:ext uri="{FF2B5EF4-FFF2-40B4-BE49-F238E27FC236}">
                    <a16:creationId xmlns:a16="http://schemas.microsoft.com/office/drawing/2014/main" id="{9AE04F44-3E24-4B2D-9301-0A36E51E1F14}"/>
                  </a:ext>
                </a:extLst>
              </p:cNvPr>
              <p:cNvSpPr>
                <a:spLocks/>
              </p:cNvSpPr>
              <p:nvPr/>
            </p:nvSpPr>
            <p:spPr bwMode="auto">
              <a:xfrm>
                <a:off x="556" y="2737"/>
                <a:ext cx="157" cy="171"/>
              </a:xfrm>
              <a:custGeom>
                <a:avLst/>
                <a:gdLst>
                  <a:gd name="T0" fmla="*/ 0 w 157"/>
                  <a:gd name="T1" fmla="*/ 128 h 171"/>
                  <a:gd name="T2" fmla="*/ 157 w 157"/>
                  <a:gd name="T3" fmla="*/ 0 h 171"/>
                  <a:gd name="T4" fmla="*/ 157 w 157"/>
                  <a:gd name="T5" fmla="*/ 43 h 171"/>
                  <a:gd name="T6" fmla="*/ 0 w 157"/>
                  <a:gd name="T7" fmla="*/ 171 h 171"/>
                  <a:gd name="T8" fmla="*/ 0 w 157"/>
                  <a:gd name="T9" fmla="*/ 128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0" y="128"/>
                    </a:moveTo>
                    <a:lnTo>
                      <a:pt x="157" y="0"/>
                    </a:lnTo>
                    <a:lnTo>
                      <a:pt x="157" y="43"/>
                    </a:lnTo>
                    <a:lnTo>
                      <a:pt x="0" y="171"/>
                    </a:lnTo>
                    <a:lnTo>
                      <a:pt x="0" y="128"/>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1603">
                <a:extLst>
                  <a:ext uri="{FF2B5EF4-FFF2-40B4-BE49-F238E27FC236}">
                    <a16:creationId xmlns:a16="http://schemas.microsoft.com/office/drawing/2014/main" id="{895AE6F1-435D-4FB3-B659-B1DA635651DC}"/>
                  </a:ext>
                </a:extLst>
              </p:cNvPr>
              <p:cNvSpPr>
                <a:spLocks/>
              </p:cNvSpPr>
              <p:nvPr/>
            </p:nvSpPr>
            <p:spPr bwMode="auto">
              <a:xfrm>
                <a:off x="556" y="2737"/>
                <a:ext cx="157" cy="171"/>
              </a:xfrm>
              <a:custGeom>
                <a:avLst/>
                <a:gdLst>
                  <a:gd name="T0" fmla="*/ 0 w 157"/>
                  <a:gd name="T1" fmla="*/ 128 h 171"/>
                  <a:gd name="T2" fmla="*/ 157 w 157"/>
                  <a:gd name="T3" fmla="*/ 0 h 171"/>
                  <a:gd name="T4" fmla="*/ 157 w 157"/>
                  <a:gd name="T5" fmla="*/ 43 h 171"/>
                  <a:gd name="T6" fmla="*/ 0 w 157"/>
                  <a:gd name="T7" fmla="*/ 171 h 171"/>
                  <a:gd name="T8" fmla="*/ 0 w 157"/>
                  <a:gd name="T9" fmla="*/ 128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0" y="128"/>
                    </a:moveTo>
                    <a:lnTo>
                      <a:pt x="157" y="0"/>
                    </a:lnTo>
                    <a:lnTo>
                      <a:pt x="157" y="43"/>
                    </a:lnTo>
                    <a:lnTo>
                      <a:pt x="0" y="171"/>
                    </a:lnTo>
                    <a:lnTo>
                      <a:pt x="0" y="128"/>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 name="Freeform 1604">
                <a:extLst>
                  <a:ext uri="{FF2B5EF4-FFF2-40B4-BE49-F238E27FC236}">
                    <a16:creationId xmlns:a16="http://schemas.microsoft.com/office/drawing/2014/main" id="{D90C1E99-4FED-422E-BE82-AB697D597FBB}"/>
                  </a:ext>
                </a:extLst>
              </p:cNvPr>
              <p:cNvSpPr>
                <a:spLocks/>
              </p:cNvSpPr>
              <p:nvPr/>
            </p:nvSpPr>
            <p:spPr bwMode="auto">
              <a:xfrm>
                <a:off x="663" y="2737"/>
                <a:ext cx="197" cy="128"/>
              </a:xfrm>
              <a:custGeom>
                <a:avLst/>
                <a:gdLst>
                  <a:gd name="T0" fmla="*/ 0 w 197"/>
                  <a:gd name="T1" fmla="*/ 128 h 128"/>
                  <a:gd name="T2" fmla="*/ 41 w 197"/>
                  <a:gd name="T3" fmla="*/ 128 h 128"/>
                  <a:gd name="T4" fmla="*/ 197 w 197"/>
                  <a:gd name="T5" fmla="*/ 0 h 128"/>
                  <a:gd name="T6" fmla="*/ 156 w 197"/>
                  <a:gd name="T7" fmla="*/ 0 h 128"/>
                  <a:gd name="T8" fmla="*/ 0 w 197"/>
                  <a:gd name="T9" fmla="*/ 128 h 128"/>
                  <a:gd name="T10" fmla="*/ 0 60000 65536"/>
                  <a:gd name="T11" fmla="*/ 0 60000 65536"/>
                  <a:gd name="T12" fmla="*/ 0 60000 65536"/>
                  <a:gd name="T13" fmla="*/ 0 60000 65536"/>
                  <a:gd name="T14" fmla="*/ 0 60000 65536"/>
                  <a:gd name="T15" fmla="*/ 0 w 197"/>
                  <a:gd name="T16" fmla="*/ 0 h 128"/>
                  <a:gd name="T17" fmla="*/ 197 w 197"/>
                  <a:gd name="T18" fmla="*/ 128 h 128"/>
                </a:gdLst>
                <a:ahLst/>
                <a:cxnLst>
                  <a:cxn ang="T10">
                    <a:pos x="T0" y="T1"/>
                  </a:cxn>
                  <a:cxn ang="T11">
                    <a:pos x="T2" y="T3"/>
                  </a:cxn>
                  <a:cxn ang="T12">
                    <a:pos x="T4" y="T5"/>
                  </a:cxn>
                  <a:cxn ang="T13">
                    <a:pos x="T6" y="T7"/>
                  </a:cxn>
                  <a:cxn ang="T14">
                    <a:pos x="T8" y="T9"/>
                  </a:cxn>
                </a:cxnLst>
                <a:rect l="T15" t="T16" r="T17" b="T18"/>
                <a:pathLst>
                  <a:path w="197" h="128">
                    <a:moveTo>
                      <a:pt x="0" y="128"/>
                    </a:moveTo>
                    <a:lnTo>
                      <a:pt x="41" y="128"/>
                    </a:lnTo>
                    <a:lnTo>
                      <a:pt x="197" y="0"/>
                    </a:lnTo>
                    <a:lnTo>
                      <a:pt x="156" y="0"/>
                    </a:lnTo>
                    <a:lnTo>
                      <a:pt x="0" y="128"/>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1605">
                <a:extLst>
                  <a:ext uri="{FF2B5EF4-FFF2-40B4-BE49-F238E27FC236}">
                    <a16:creationId xmlns:a16="http://schemas.microsoft.com/office/drawing/2014/main" id="{5F7B5915-849F-4716-90F2-40DD67508A07}"/>
                  </a:ext>
                </a:extLst>
              </p:cNvPr>
              <p:cNvSpPr>
                <a:spLocks/>
              </p:cNvSpPr>
              <p:nvPr/>
            </p:nvSpPr>
            <p:spPr bwMode="auto">
              <a:xfrm>
                <a:off x="663" y="2737"/>
                <a:ext cx="197" cy="128"/>
              </a:xfrm>
              <a:custGeom>
                <a:avLst/>
                <a:gdLst>
                  <a:gd name="T0" fmla="*/ 0 w 197"/>
                  <a:gd name="T1" fmla="*/ 128 h 128"/>
                  <a:gd name="T2" fmla="*/ 41 w 197"/>
                  <a:gd name="T3" fmla="*/ 128 h 128"/>
                  <a:gd name="T4" fmla="*/ 197 w 197"/>
                  <a:gd name="T5" fmla="*/ 0 h 128"/>
                  <a:gd name="T6" fmla="*/ 156 w 197"/>
                  <a:gd name="T7" fmla="*/ 0 h 128"/>
                  <a:gd name="T8" fmla="*/ 0 w 197"/>
                  <a:gd name="T9" fmla="*/ 128 h 128"/>
                  <a:gd name="T10" fmla="*/ 0 60000 65536"/>
                  <a:gd name="T11" fmla="*/ 0 60000 65536"/>
                  <a:gd name="T12" fmla="*/ 0 60000 65536"/>
                  <a:gd name="T13" fmla="*/ 0 60000 65536"/>
                  <a:gd name="T14" fmla="*/ 0 60000 65536"/>
                  <a:gd name="T15" fmla="*/ 0 w 197"/>
                  <a:gd name="T16" fmla="*/ 0 h 128"/>
                  <a:gd name="T17" fmla="*/ 197 w 197"/>
                  <a:gd name="T18" fmla="*/ 128 h 128"/>
                </a:gdLst>
                <a:ahLst/>
                <a:cxnLst>
                  <a:cxn ang="T10">
                    <a:pos x="T0" y="T1"/>
                  </a:cxn>
                  <a:cxn ang="T11">
                    <a:pos x="T2" y="T3"/>
                  </a:cxn>
                  <a:cxn ang="T12">
                    <a:pos x="T4" y="T5"/>
                  </a:cxn>
                  <a:cxn ang="T13">
                    <a:pos x="T6" y="T7"/>
                  </a:cxn>
                  <a:cxn ang="T14">
                    <a:pos x="T8" y="T9"/>
                  </a:cxn>
                </a:cxnLst>
                <a:rect l="T15" t="T16" r="T17" b="T18"/>
                <a:pathLst>
                  <a:path w="197" h="128">
                    <a:moveTo>
                      <a:pt x="0" y="128"/>
                    </a:moveTo>
                    <a:lnTo>
                      <a:pt x="41" y="128"/>
                    </a:lnTo>
                    <a:lnTo>
                      <a:pt x="197" y="0"/>
                    </a:lnTo>
                    <a:lnTo>
                      <a:pt x="156" y="0"/>
                    </a:lnTo>
                    <a:lnTo>
                      <a:pt x="0" y="128"/>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 name="Rectangle 1606">
                <a:extLst>
                  <a:ext uri="{FF2B5EF4-FFF2-40B4-BE49-F238E27FC236}">
                    <a16:creationId xmlns:a16="http://schemas.microsoft.com/office/drawing/2014/main" id="{F83D00DC-1880-4877-BF83-FFA5170E5897}"/>
                  </a:ext>
                </a:extLst>
              </p:cNvPr>
              <p:cNvSpPr>
                <a:spLocks noChangeArrowheads="1"/>
              </p:cNvSpPr>
              <p:nvPr/>
            </p:nvSpPr>
            <p:spPr bwMode="auto">
              <a:xfrm>
                <a:off x="663" y="2865"/>
                <a:ext cx="43" cy="4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46" name="Rectangle 1607">
                <a:extLst>
                  <a:ext uri="{FF2B5EF4-FFF2-40B4-BE49-F238E27FC236}">
                    <a16:creationId xmlns:a16="http://schemas.microsoft.com/office/drawing/2014/main" id="{6891CA18-43E0-4E73-B95C-C3C44EC5F9E3}"/>
                  </a:ext>
                </a:extLst>
              </p:cNvPr>
              <p:cNvSpPr>
                <a:spLocks noChangeArrowheads="1"/>
              </p:cNvSpPr>
              <p:nvPr/>
            </p:nvSpPr>
            <p:spPr bwMode="auto">
              <a:xfrm>
                <a:off x="663" y="2865"/>
                <a:ext cx="43" cy="43"/>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47" name="Freeform 1608">
                <a:extLst>
                  <a:ext uri="{FF2B5EF4-FFF2-40B4-BE49-F238E27FC236}">
                    <a16:creationId xmlns:a16="http://schemas.microsoft.com/office/drawing/2014/main" id="{C0E870C9-BB82-405A-8A1C-8972CCD8400D}"/>
                  </a:ext>
                </a:extLst>
              </p:cNvPr>
              <p:cNvSpPr>
                <a:spLocks/>
              </p:cNvSpPr>
              <p:nvPr/>
            </p:nvSpPr>
            <p:spPr bwMode="auto">
              <a:xfrm>
                <a:off x="706" y="2737"/>
                <a:ext cx="156" cy="171"/>
              </a:xfrm>
              <a:custGeom>
                <a:avLst/>
                <a:gdLst>
                  <a:gd name="T0" fmla="*/ 0 w 156"/>
                  <a:gd name="T1" fmla="*/ 128 h 171"/>
                  <a:gd name="T2" fmla="*/ 156 w 156"/>
                  <a:gd name="T3" fmla="*/ 0 h 171"/>
                  <a:gd name="T4" fmla="*/ 156 w 156"/>
                  <a:gd name="T5" fmla="*/ 43 h 171"/>
                  <a:gd name="T6" fmla="*/ 0 w 156"/>
                  <a:gd name="T7" fmla="*/ 171 h 171"/>
                  <a:gd name="T8" fmla="*/ 0 w 156"/>
                  <a:gd name="T9" fmla="*/ 128 h 171"/>
                  <a:gd name="T10" fmla="*/ 0 60000 65536"/>
                  <a:gd name="T11" fmla="*/ 0 60000 65536"/>
                  <a:gd name="T12" fmla="*/ 0 60000 65536"/>
                  <a:gd name="T13" fmla="*/ 0 60000 65536"/>
                  <a:gd name="T14" fmla="*/ 0 60000 65536"/>
                  <a:gd name="T15" fmla="*/ 0 w 156"/>
                  <a:gd name="T16" fmla="*/ 0 h 171"/>
                  <a:gd name="T17" fmla="*/ 156 w 156"/>
                  <a:gd name="T18" fmla="*/ 171 h 171"/>
                </a:gdLst>
                <a:ahLst/>
                <a:cxnLst>
                  <a:cxn ang="T10">
                    <a:pos x="T0" y="T1"/>
                  </a:cxn>
                  <a:cxn ang="T11">
                    <a:pos x="T2" y="T3"/>
                  </a:cxn>
                  <a:cxn ang="T12">
                    <a:pos x="T4" y="T5"/>
                  </a:cxn>
                  <a:cxn ang="T13">
                    <a:pos x="T6" y="T7"/>
                  </a:cxn>
                  <a:cxn ang="T14">
                    <a:pos x="T8" y="T9"/>
                  </a:cxn>
                </a:cxnLst>
                <a:rect l="T15" t="T16" r="T17" b="T18"/>
                <a:pathLst>
                  <a:path w="156" h="171">
                    <a:moveTo>
                      <a:pt x="0" y="128"/>
                    </a:moveTo>
                    <a:lnTo>
                      <a:pt x="156" y="0"/>
                    </a:lnTo>
                    <a:lnTo>
                      <a:pt x="156" y="43"/>
                    </a:lnTo>
                    <a:lnTo>
                      <a:pt x="0" y="171"/>
                    </a:lnTo>
                    <a:lnTo>
                      <a:pt x="0" y="128"/>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1609">
                <a:extLst>
                  <a:ext uri="{FF2B5EF4-FFF2-40B4-BE49-F238E27FC236}">
                    <a16:creationId xmlns:a16="http://schemas.microsoft.com/office/drawing/2014/main" id="{09BF44D5-069D-4997-A90A-A24D5F1E53C4}"/>
                  </a:ext>
                </a:extLst>
              </p:cNvPr>
              <p:cNvSpPr>
                <a:spLocks/>
              </p:cNvSpPr>
              <p:nvPr/>
            </p:nvSpPr>
            <p:spPr bwMode="auto">
              <a:xfrm>
                <a:off x="706" y="2737"/>
                <a:ext cx="156" cy="171"/>
              </a:xfrm>
              <a:custGeom>
                <a:avLst/>
                <a:gdLst>
                  <a:gd name="T0" fmla="*/ 0 w 156"/>
                  <a:gd name="T1" fmla="*/ 128 h 171"/>
                  <a:gd name="T2" fmla="*/ 156 w 156"/>
                  <a:gd name="T3" fmla="*/ 0 h 171"/>
                  <a:gd name="T4" fmla="*/ 156 w 156"/>
                  <a:gd name="T5" fmla="*/ 43 h 171"/>
                  <a:gd name="T6" fmla="*/ 0 w 156"/>
                  <a:gd name="T7" fmla="*/ 171 h 171"/>
                  <a:gd name="T8" fmla="*/ 0 w 156"/>
                  <a:gd name="T9" fmla="*/ 128 h 171"/>
                  <a:gd name="T10" fmla="*/ 0 60000 65536"/>
                  <a:gd name="T11" fmla="*/ 0 60000 65536"/>
                  <a:gd name="T12" fmla="*/ 0 60000 65536"/>
                  <a:gd name="T13" fmla="*/ 0 60000 65536"/>
                  <a:gd name="T14" fmla="*/ 0 60000 65536"/>
                  <a:gd name="T15" fmla="*/ 0 w 156"/>
                  <a:gd name="T16" fmla="*/ 0 h 171"/>
                  <a:gd name="T17" fmla="*/ 156 w 156"/>
                  <a:gd name="T18" fmla="*/ 171 h 171"/>
                </a:gdLst>
                <a:ahLst/>
                <a:cxnLst>
                  <a:cxn ang="T10">
                    <a:pos x="T0" y="T1"/>
                  </a:cxn>
                  <a:cxn ang="T11">
                    <a:pos x="T2" y="T3"/>
                  </a:cxn>
                  <a:cxn ang="T12">
                    <a:pos x="T4" y="T5"/>
                  </a:cxn>
                  <a:cxn ang="T13">
                    <a:pos x="T6" y="T7"/>
                  </a:cxn>
                  <a:cxn ang="T14">
                    <a:pos x="T8" y="T9"/>
                  </a:cxn>
                </a:cxnLst>
                <a:rect l="T15" t="T16" r="T17" b="T18"/>
                <a:pathLst>
                  <a:path w="156" h="171">
                    <a:moveTo>
                      <a:pt x="0" y="128"/>
                    </a:moveTo>
                    <a:lnTo>
                      <a:pt x="156" y="0"/>
                    </a:lnTo>
                    <a:lnTo>
                      <a:pt x="156" y="43"/>
                    </a:lnTo>
                    <a:lnTo>
                      <a:pt x="0" y="171"/>
                    </a:lnTo>
                    <a:lnTo>
                      <a:pt x="0" y="128"/>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 name="Freeform 1610">
                <a:extLst>
                  <a:ext uri="{FF2B5EF4-FFF2-40B4-BE49-F238E27FC236}">
                    <a16:creationId xmlns:a16="http://schemas.microsoft.com/office/drawing/2014/main" id="{C07FF892-B9BC-4EC2-8EF1-2E2FDD63F7DE}"/>
                  </a:ext>
                </a:extLst>
              </p:cNvPr>
              <p:cNvSpPr>
                <a:spLocks/>
              </p:cNvSpPr>
              <p:nvPr/>
            </p:nvSpPr>
            <p:spPr bwMode="auto">
              <a:xfrm>
                <a:off x="812" y="2737"/>
                <a:ext cx="198" cy="128"/>
              </a:xfrm>
              <a:custGeom>
                <a:avLst/>
                <a:gdLst>
                  <a:gd name="T0" fmla="*/ 0 w 198"/>
                  <a:gd name="T1" fmla="*/ 128 h 128"/>
                  <a:gd name="T2" fmla="*/ 42 w 198"/>
                  <a:gd name="T3" fmla="*/ 128 h 128"/>
                  <a:gd name="T4" fmla="*/ 198 w 198"/>
                  <a:gd name="T5" fmla="*/ 0 h 128"/>
                  <a:gd name="T6" fmla="*/ 156 w 198"/>
                  <a:gd name="T7" fmla="*/ 0 h 128"/>
                  <a:gd name="T8" fmla="*/ 0 w 198"/>
                  <a:gd name="T9" fmla="*/ 128 h 128"/>
                  <a:gd name="T10" fmla="*/ 0 60000 65536"/>
                  <a:gd name="T11" fmla="*/ 0 60000 65536"/>
                  <a:gd name="T12" fmla="*/ 0 60000 65536"/>
                  <a:gd name="T13" fmla="*/ 0 60000 65536"/>
                  <a:gd name="T14" fmla="*/ 0 60000 65536"/>
                  <a:gd name="T15" fmla="*/ 0 w 198"/>
                  <a:gd name="T16" fmla="*/ 0 h 128"/>
                  <a:gd name="T17" fmla="*/ 198 w 198"/>
                  <a:gd name="T18" fmla="*/ 128 h 128"/>
                </a:gdLst>
                <a:ahLst/>
                <a:cxnLst>
                  <a:cxn ang="T10">
                    <a:pos x="T0" y="T1"/>
                  </a:cxn>
                  <a:cxn ang="T11">
                    <a:pos x="T2" y="T3"/>
                  </a:cxn>
                  <a:cxn ang="T12">
                    <a:pos x="T4" y="T5"/>
                  </a:cxn>
                  <a:cxn ang="T13">
                    <a:pos x="T6" y="T7"/>
                  </a:cxn>
                  <a:cxn ang="T14">
                    <a:pos x="T8" y="T9"/>
                  </a:cxn>
                </a:cxnLst>
                <a:rect l="T15" t="T16" r="T17" b="T18"/>
                <a:pathLst>
                  <a:path w="198" h="128">
                    <a:moveTo>
                      <a:pt x="0" y="128"/>
                    </a:moveTo>
                    <a:lnTo>
                      <a:pt x="42" y="128"/>
                    </a:lnTo>
                    <a:lnTo>
                      <a:pt x="198" y="0"/>
                    </a:lnTo>
                    <a:lnTo>
                      <a:pt x="156" y="0"/>
                    </a:lnTo>
                    <a:lnTo>
                      <a:pt x="0" y="128"/>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1611">
                <a:extLst>
                  <a:ext uri="{FF2B5EF4-FFF2-40B4-BE49-F238E27FC236}">
                    <a16:creationId xmlns:a16="http://schemas.microsoft.com/office/drawing/2014/main" id="{2BC22C57-C610-4ED5-8A4F-C55D5FBC35BC}"/>
                  </a:ext>
                </a:extLst>
              </p:cNvPr>
              <p:cNvSpPr>
                <a:spLocks/>
              </p:cNvSpPr>
              <p:nvPr/>
            </p:nvSpPr>
            <p:spPr bwMode="auto">
              <a:xfrm>
                <a:off x="812" y="2737"/>
                <a:ext cx="198" cy="128"/>
              </a:xfrm>
              <a:custGeom>
                <a:avLst/>
                <a:gdLst>
                  <a:gd name="T0" fmla="*/ 0 w 198"/>
                  <a:gd name="T1" fmla="*/ 128 h 128"/>
                  <a:gd name="T2" fmla="*/ 42 w 198"/>
                  <a:gd name="T3" fmla="*/ 128 h 128"/>
                  <a:gd name="T4" fmla="*/ 198 w 198"/>
                  <a:gd name="T5" fmla="*/ 0 h 128"/>
                  <a:gd name="T6" fmla="*/ 156 w 198"/>
                  <a:gd name="T7" fmla="*/ 0 h 128"/>
                  <a:gd name="T8" fmla="*/ 0 w 198"/>
                  <a:gd name="T9" fmla="*/ 128 h 128"/>
                  <a:gd name="T10" fmla="*/ 0 60000 65536"/>
                  <a:gd name="T11" fmla="*/ 0 60000 65536"/>
                  <a:gd name="T12" fmla="*/ 0 60000 65536"/>
                  <a:gd name="T13" fmla="*/ 0 60000 65536"/>
                  <a:gd name="T14" fmla="*/ 0 60000 65536"/>
                  <a:gd name="T15" fmla="*/ 0 w 198"/>
                  <a:gd name="T16" fmla="*/ 0 h 128"/>
                  <a:gd name="T17" fmla="*/ 198 w 198"/>
                  <a:gd name="T18" fmla="*/ 128 h 128"/>
                </a:gdLst>
                <a:ahLst/>
                <a:cxnLst>
                  <a:cxn ang="T10">
                    <a:pos x="T0" y="T1"/>
                  </a:cxn>
                  <a:cxn ang="T11">
                    <a:pos x="T2" y="T3"/>
                  </a:cxn>
                  <a:cxn ang="T12">
                    <a:pos x="T4" y="T5"/>
                  </a:cxn>
                  <a:cxn ang="T13">
                    <a:pos x="T6" y="T7"/>
                  </a:cxn>
                  <a:cxn ang="T14">
                    <a:pos x="T8" y="T9"/>
                  </a:cxn>
                </a:cxnLst>
                <a:rect l="T15" t="T16" r="T17" b="T18"/>
                <a:pathLst>
                  <a:path w="198" h="128">
                    <a:moveTo>
                      <a:pt x="0" y="128"/>
                    </a:moveTo>
                    <a:lnTo>
                      <a:pt x="42" y="128"/>
                    </a:lnTo>
                    <a:lnTo>
                      <a:pt x="198" y="0"/>
                    </a:lnTo>
                    <a:lnTo>
                      <a:pt x="156" y="0"/>
                    </a:lnTo>
                    <a:lnTo>
                      <a:pt x="0" y="128"/>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Rectangle 1612">
                <a:extLst>
                  <a:ext uri="{FF2B5EF4-FFF2-40B4-BE49-F238E27FC236}">
                    <a16:creationId xmlns:a16="http://schemas.microsoft.com/office/drawing/2014/main" id="{06E2739A-16B5-4A91-AC16-F453F44359FC}"/>
                  </a:ext>
                </a:extLst>
              </p:cNvPr>
              <p:cNvSpPr>
                <a:spLocks noChangeArrowheads="1"/>
              </p:cNvSpPr>
              <p:nvPr/>
            </p:nvSpPr>
            <p:spPr bwMode="auto">
              <a:xfrm>
                <a:off x="812" y="2865"/>
                <a:ext cx="43" cy="4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52" name="Rectangle 1613">
                <a:extLst>
                  <a:ext uri="{FF2B5EF4-FFF2-40B4-BE49-F238E27FC236}">
                    <a16:creationId xmlns:a16="http://schemas.microsoft.com/office/drawing/2014/main" id="{802CC90E-8A5E-48ED-AA16-5523AA564B07}"/>
                  </a:ext>
                </a:extLst>
              </p:cNvPr>
              <p:cNvSpPr>
                <a:spLocks noChangeArrowheads="1"/>
              </p:cNvSpPr>
              <p:nvPr/>
            </p:nvSpPr>
            <p:spPr bwMode="auto">
              <a:xfrm>
                <a:off x="812" y="2865"/>
                <a:ext cx="43" cy="43"/>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53" name="Freeform 1614">
                <a:extLst>
                  <a:ext uri="{FF2B5EF4-FFF2-40B4-BE49-F238E27FC236}">
                    <a16:creationId xmlns:a16="http://schemas.microsoft.com/office/drawing/2014/main" id="{54EC987B-D1E0-46F1-A27D-361F9AAE784A}"/>
                  </a:ext>
                </a:extLst>
              </p:cNvPr>
              <p:cNvSpPr>
                <a:spLocks/>
              </p:cNvSpPr>
              <p:nvPr/>
            </p:nvSpPr>
            <p:spPr bwMode="auto">
              <a:xfrm>
                <a:off x="855" y="2737"/>
                <a:ext cx="157" cy="171"/>
              </a:xfrm>
              <a:custGeom>
                <a:avLst/>
                <a:gdLst>
                  <a:gd name="T0" fmla="*/ 0 w 157"/>
                  <a:gd name="T1" fmla="*/ 128 h 171"/>
                  <a:gd name="T2" fmla="*/ 157 w 157"/>
                  <a:gd name="T3" fmla="*/ 0 h 171"/>
                  <a:gd name="T4" fmla="*/ 157 w 157"/>
                  <a:gd name="T5" fmla="*/ 43 h 171"/>
                  <a:gd name="T6" fmla="*/ 0 w 157"/>
                  <a:gd name="T7" fmla="*/ 171 h 171"/>
                  <a:gd name="T8" fmla="*/ 0 w 157"/>
                  <a:gd name="T9" fmla="*/ 128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0" y="128"/>
                    </a:moveTo>
                    <a:lnTo>
                      <a:pt x="157" y="0"/>
                    </a:lnTo>
                    <a:lnTo>
                      <a:pt x="157" y="43"/>
                    </a:lnTo>
                    <a:lnTo>
                      <a:pt x="0" y="171"/>
                    </a:lnTo>
                    <a:lnTo>
                      <a:pt x="0" y="128"/>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1615">
                <a:extLst>
                  <a:ext uri="{FF2B5EF4-FFF2-40B4-BE49-F238E27FC236}">
                    <a16:creationId xmlns:a16="http://schemas.microsoft.com/office/drawing/2014/main" id="{C525DBA3-3842-4E9A-964F-33ACC5B949C6}"/>
                  </a:ext>
                </a:extLst>
              </p:cNvPr>
              <p:cNvSpPr>
                <a:spLocks/>
              </p:cNvSpPr>
              <p:nvPr/>
            </p:nvSpPr>
            <p:spPr bwMode="auto">
              <a:xfrm>
                <a:off x="855" y="2737"/>
                <a:ext cx="157" cy="171"/>
              </a:xfrm>
              <a:custGeom>
                <a:avLst/>
                <a:gdLst>
                  <a:gd name="T0" fmla="*/ 0 w 157"/>
                  <a:gd name="T1" fmla="*/ 128 h 171"/>
                  <a:gd name="T2" fmla="*/ 157 w 157"/>
                  <a:gd name="T3" fmla="*/ 0 h 171"/>
                  <a:gd name="T4" fmla="*/ 157 w 157"/>
                  <a:gd name="T5" fmla="*/ 43 h 171"/>
                  <a:gd name="T6" fmla="*/ 0 w 157"/>
                  <a:gd name="T7" fmla="*/ 171 h 171"/>
                  <a:gd name="T8" fmla="*/ 0 w 157"/>
                  <a:gd name="T9" fmla="*/ 128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0" y="128"/>
                    </a:moveTo>
                    <a:lnTo>
                      <a:pt x="157" y="0"/>
                    </a:lnTo>
                    <a:lnTo>
                      <a:pt x="157" y="43"/>
                    </a:lnTo>
                    <a:lnTo>
                      <a:pt x="0" y="171"/>
                    </a:lnTo>
                    <a:lnTo>
                      <a:pt x="0" y="128"/>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1616">
                <a:extLst>
                  <a:ext uri="{FF2B5EF4-FFF2-40B4-BE49-F238E27FC236}">
                    <a16:creationId xmlns:a16="http://schemas.microsoft.com/office/drawing/2014/main" id="{45E03404-E9C1-4403-9615-034BD8E4C26F}"/>
                  </a:ext>
                </a:extLst>
              </p:cNvPr>
              <p:cNvSpPr>
                <a:spLocks/>
              </p:cNvSpPr>
              <p:nvPr/>
            </p:nvSpPr>
            <p:spPr bwMode="auto">
              <a:xfrm>
                <a:off x="962" y="2737"/>
                <a:ext cx="197" cy="128"/>
              </a:xfrm>
              <a:custGeom>
                <a:avLst/>
                <a:gdLst>
                  <a:gd name="T0" fmla="*/ 0 w 197"/>
                  <a:gd name="T1" fmla="*/ 128 h 128"/>
                  <a:gd name="T2" fmla="*/ 41 w 197"/>
                  <a:gd name="T3" fmla="*/ 128 h 128"/>
                  <a:gd name="T4" fmla="*/ 197 w 197"/>
                  <a:gd name="T5" fmla="*/ 0 h 128"/>
                  <a:gd name="T6" fmla="*/ 156 w 197"/>
                  <a:gd name="T7" fmla="*/ 0 h 128"/>
                  <a:gd name="T8" fmla="*/ 0 w 197"/>
                  <a:gd name="T9" fmla="*/ 128 h 128"/>
                  <a:gd name="T10" fmla="*/ 0 60000 65536"/>
                  <a:gd name="T11" fmla="*/ 0 60000 65536"/>
                  <a:gd name="T12" fmla="*/ 0 60000 65536"/>
                  <a:gd name="T13" fmla="*/ 0 60000 65536"/>
                  <a:gd name="T14" fmla="*/ 0 60000 65536"/>
                  <a:gd name="T15" fmla="*/ 0 w 197"/>
                  <a:gd name="T16" fmla="*/ 0 h 128"/>
                  <a:gd name="T17" fmla="*/ 197 w 197"/>
                  <a:gd name="T18" fmla="*/ 128 h 128"/>
                </a:gdLst>
                <a:ahLst/>
                <a:cxnLst>
                  <a:cxn ang="T10">
                    <a:pos x="T0" y="T1"/>
                  </a:cxn>
                  <a:cxn ang="T11">
                    <a:pos x="T2" y="T3"/>
                  </a:cxn>
                  <a:cxn ang="T12">
                    <a:pos x="T4" y="T5"/>
                  </a:cxn>
                  <a:cxn ang="T13">
                    <a:pos x="T6" y="T7"/>
                  </a:cxn>
                  <a:cxn ang="T14">
                    <a:pos x="T8" y="T9"/>
                  </a:cxn>
                </a:cxnLst>
                <a:rect l="T15" t="T16" r="T17" b="T18"/>
                <a:pathLst>
                  <a:path w="197" h="128">
                    <a:moveTo>
                      <a:pt x="0" y="128"/>
                    </a:moveTo>
                    <a:lnTo>
                      <a:pt x="41" y="128"/>
                    </a:lnTo>
                    <a:lnTo>
                      <a:pt x="197" y="0"/>
                    </a:lnTo>
                    <a:lnTo>
                      <a:pt x="156" y="0"/>
                    </a:lnTo>
                    <a:lnTo>
                      <a:pt x="0" y="128"/>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1617">
                <a:extLst>
                  <a:ext uri="{FF2B5EF4-FFF2-40B4-BE49-F238E27FC236}">
                    <a16:creationId xmlns:a16="http://schemas.microsoft.com/office/drawing/2014/main" id="{0699209A-E867-4E54-8DF6-400BB17EF78F}"/>
                  </a:ext>
                </a:extLst>
              </p:cNvPr>
              <p:cNvSpPr>
                <a:spLocks/>
              </p:cNvSpPr>
              <p:nvPr/>
            </p:nvSpPr>
            <p:spPr bwMode="auto">
              <a:xfrm>
                <a:off x="962" y="2737"/>
                <a:ext cx="197" cy="128"/>
              </a:xfrm>
              <a:custGeom>
                <a:avLst/>
                <a:gdLst>
                  <a:gd name="T0" fmla="*/ 0 w 197"/>
                  <a:gd name="T1" fmla="*/ 128 h 128"/>
                  <a:gd name="T2" fmla="*/ 41 w 197"/>
                  <a:gd name="T3" fmla="*/ 128 h 128"/>
                  <a:gd name="T4" fmla="*/ 197 w 197"/>
                  <a:gd name="T5" fmla="*/ 0 h 128"/>
                  <a:gd name="T6" fmla="*/ 156 w 197"/>
                  <a:gd name="T7" fmla="*/ 0 h 128"/>
                  <a:gd name="T8" fmla="*/ 0 w 197"/>
                  <a:gd name="T9" fmla="*/ 128 h 128"/>
                  <a:gd name="T10" fmla="*/ 0 60000 65536"/>
                  <a:gd name="T11" fmla="*/ 0 60000 65536"/>
                  <a:gd name="T12" fmla="*/ 0 60000 65536"/>
                  <a:gd name="T13" fmla="*/ 0 60000 65536"/>
                  <a:gd name="T14" fmla="*/ 0 60000 65536"/>
                  <a:gd name="T15" fmla="*/ 0 w 197"/>
                  <a:gd name="T16" fmla="*/ 0 h 128"/>
                  <a:gd name="T17" fmla="*/ 197 w 197"/>
                  <a:gd name="T18" fmla="*/ 128 h 128"/>
                </a:gdLst>
                <a:ahLst/>
                <a:cxnLst>
                  <a:cxn ang="T10">
                    <a:pos x="T0" y="T1"/>
                  </a:cxn>
                  <a:cxn ang="T11">
                    <a:pos x="T2" y="T3"/>
                  </a:cxn>
                  <a:cxn ang="T12">
                    <a:pos x="T4" y="T5"/>
                  </a:cxn>
                  <a:cxn ang="T13">
                    <a:pos x="T6" y="T7"/>
                  </a:cxn>
                  <a:cxn ang="T14">
                    <a:pos x="T8" y="T9"/>
                  </a:cxn>
                </a:cxnLst>
                <a:rect l="T15" t="T16" r="T17" b="T18"/>
                <a:pathLst>
                  <a:path w="197" h="128">
                    <a:moveTo>
                      <a:pt x="0" y="128"/>
                    </a:moveTo>
                    <a:lnTo>
                      <a:pt x="41" y="128"/>
                    </a:lnTo>
                    <a:lnTo>
                      <a:pt x="197" y="0"/>
                    </a:lnTo>
                    <a:lnTo>
                      <a:pt x="156" y="0"/>
                    </a:lnTo>
                    <a:lnTo>
                      <a:pt x="0" y="128"/>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Rectangle 1618">
                <a:extLst>
                  <a:ext uri="{FF2B5EF4-FFF2-40B4-BE49-F238E27FC236}">
                    <a16:creationId xmlns:a16="http://schemas.microsoft.com/office/drawing/2014/main" id="{EA258CC8-4337-4F24-AC85-37776D13000A}"/>
                  </a:ext>
                </a:extLst>
              </p:cNvPr>
              <p:cNvSpPr>
                <a:spLocks noChangeArrowheads="1"/>
              </p:cNvSpPr>
              <p:nvPr/>
            </p:nvSpPr>
            <p:spPr bwMode="auto">
              <a:xfrm>
                <a:off x="962" y="2865"/>
                <a:ext cx="43" cy="4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58" name="Rectangle 1619">
                <a:extLst>
                  <a:ext uri="{FF2B5EF4-FFF2-40B4-BE49-F238E27FC236}">
                    <a16:creationId xmlns:a16="http://schemas.microsoft.com/office/drawing/2014/main" id="{FD8E3825-4E22-45CA-9C5C-22618F45E8ED}"/>
                  </a:ext>
                </a:extLst>
              </p:cNvPr>
              <p:cNvSpPr>
                <a:spLocks noChangeArrowheads="1"/>
              </p:cNvSpPr>
              <p:nvPr/>
            </p:nvSpPr>
            <p:spPr bwMode="auto">
              <a:xfrm>
                <a:off x="962" y="2865"/>
                <a:ext cx="43" cy="43"/>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59" name="Freeform 1620">
                <a:extLst>
                  <a:ext uri="{FF2B5EF4-FFF2-40B4-BE49-F238E27FC236}">
                    <a16:creationId xmlns:a16="http://schemas.microsoft.com/office/drawing/2014/main" id="{3A27E173-4E50-4A7C-A344-1008EBB79E86}"/>
                  </a:ext>
                </a:extLst>
              </p:cNvPr>
              <p:cNvSpPr>
                <a:spLocks/>
              </p:cNvSpPr>
              <p:nvPr/>
            </p:nvSpPr>
            <p:spPr bwMode="auto">
              <a:xfrm>
                <a:off x="1005" y="2737"/>
                <a:ext cx="156" cy="171"/>
              </a:xfrm>
              <a:custGeom>
                <a:avLst/>
                <a:gdLst>
                  <a:gd name="T0" fmla="*/ 0 w 156"/>
                  <a:gd name="T1" fmla="*/ 128 h 171"/>
                  <a:gd name="T2" fmla="*/ 156 w 156"/>
                  <a:gd name="T3" fmla="*/ 0 h 171"/>
                  <a:gd name="T4" fmla="*/ 156 w 156"/>
                  <a:gd name="T5" fmla="*/ 43 h 171"/>
                  <a:gd name="T6" fmla="*/ 0 w 156"/>
                  <a:gd name="T7" fmla="*/ 171 h 171"/>
                  <a:gd name="T8" fmla="*/ 0 w 156"/>
                  <a:gd name="T9" fmla="*/ 128 h 171"/>
                  <a:gd name="T10" fmla="*/ 0 60000 65536"/>
                  <a:gd name="T11" fmla="*/ 0 60000 65536"/>
                  <a:gd name="T12" fmla="*/ 0 60000 65536"/>
                  <a:gd name="T13" fmla="*/ 0 60000 65536"/>
                  <a:gd name="T14" fmla="*/ 0 60000 65536"/>
                  <a:gd name="T15" fmla="*/ 0 w 156"/>
                  <a:gd name="T16" fmla="*/ 0 h 171"/>
                  <a:gd name="T17" fmla="*/ 156 w 156"/>
                  <a:gd name="T18" fmla="*/ 171 h 171"/>
                </a:gdLst>
                <a:ahLst/>
                <a:cxnLst>
                  <a:cxn ang="T10">
                    <a:pos x="T0" y="T1"/>
                  </a:cxn>
                  <a:cxn ang="T11">
                    <a:pos x="T2" y="T3"/>
                  </a:cxn>
                  <a:cxn ang="T12">
                    <a:pos x="T4" y="T5"/>
                  </a:cxn>
                  <a:cxn ang="T13">
                    <a:pos x="T6" y="T7"/>
                  </a:cxn>
                  <a:cxn ang="T14">
                    <a:pos x="T8" y="T9"/>
                  </a:cxn>
                </a:cxnLst>
                <a:rect l="T15" t="T16" r="T17" b="T18"/>
                <a:pathLst>
                  <a:path w="156" h="171">
                    <a:moveTo>
                      <a:pt x="0" y="128"/>
                    </a:moveTo>
                    <a:lnTo>
                      <a:pt x="156" y="0"/>
                    </a:lnTo>
                    <a:lnTo>
                      <a:pt x="156" y="43"/>
                    </a:lnTo>
                    <a:lnTo>
                      <a:pt x="0" y="171"/>
                    </a:lnTo>
                    <a:lnTo>
                      <a:pt x="0" y="128"/>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Freeform 1621">
                <a:extLst>
                  <a:ext uri="{FF2B5EF4-FFF2-40B4-BE49-F238E27FC236}">
                    <a16:creationId xmlns:a16="http://schemas.microsoft.com/office/drawing/2014/main" id="{5286A3F6-D540-4C64-9182-C1F1737F4587}"/>
                  </a:ext>
                </a:extLst>
              </p:cNvPr>
              <p:cNvSpPr>
                <a:spLocks/>
              </p:cNvSpPr>
              <p:nvPr/>
            </p:nvSpPr>
            <p:spPr bwMode="auto">
              <a:xfrm>
                <a:off x="1005" y="2737"/>
                <a:ext cx="156" cy="171"/>
              </a:xfrm>
              <a:custGeom>
                <a:avLst/>
                <a:gdLst>
                  <a:gd name="T0" fmla="*/ 0 w 156"/>
                  <a:gd name="T1" fmla="*/ 128 h 171"/>
                  <a:gd name="T2" fmla="*/ 156 w 156"/>
                  <a:gd name="T3" fmla="*/ 0 h 171"/>
                  <a:gd name="T4" fmla="*/ 156 w 156"/>
                  <a:gd name="T5" fmla="*/ 43 h 171"/>
                  <a:gd name="T6" fmla="*/ 0 w 156"/>
                  <a:gd name="T7" fmla="*/ 171 h 171"/>
                  <a:gd name="T8" fmla="*/ 0 w 156"/>
                  <a:gd name="T9" fmla="*/ 128 h 171"/>
                  <a:gd name="T10" fmla="*/ 0 60000 65536"/>
                  <a:gd name="T11" fmla="*/ 0 60000 65536"/>
                  <a:gd name="T12" fmla="*/ 0 60000 65536"/>
                  <a:gd name="T13" fmla="*/ 0 60000 65536"/>
                  <a:gd name="T14" fmla="*/ 0 60000 65536"/>
                  <a:gd name="T15" fmla="*/ 0 w 156"/>
                  <a:gd name="T16" fmla="*/ 0 h 171"/>
                  <a:gd name="T17" fmla="*/ 156 w 156"/>
                  <a:gd name="T18" fmla="*/ 171 h 171"/>
                </a:gdLst>
                <a:ahLst/>
                <a:cxnLst>
                  <a:cxn ang="T10">
                    <a:pos x="T0" y="T1"/>
                  </a:cxn>
                  <a:cxn ang="T11">
                    <a:pos x="T2" y="T3"/>
                  </a:cxn>
                  <a:cxn ang="T12">
                    <a:pos x="T4" y="T5"/>
                  </a:cxn>
                  <a:cxn ang="T13">
                    <a:pos x="T6" y="T7"/>
                  </a:cxn>
                  <a:cxn ang="T14">
                    <a:pos x="T8" y="T9"/>
                  </a:cxn>
                </a:cxnLst>
                <a:rect l="T15" t="T16" r="T17" b="T18"/>
                <a:pathLst>
                  <a:path w="156" h="171">
                    <a:moveTo>
                      <a:pt x="0" y="128"/>
                    </a:moveTo>
                    <a:lnTo>
                      <a:pt x="156" y="0"/>
                    </a:lnTo>
                    <a:lnTo>
                      <a:pt x="156" y="43"/>
                    </a:lnTo>
                    <a:lnTo>
                      <a:pt x="0" y="171"/>
                    </a:lnTo>
                    <a:lnTo>
                      <a:pt x="0" y="128"/>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Freeform 1622">
                <a:extLst>
                  <a:ext uri="{FF2B5EF4-FFF2-40B4-BE49-F238E27FC236}">
                    <a16:creationId xmlns:a16="http://schemas.microsoft.com/office/drawing/2014/main" id="{28F2F597-975B-4AA4-8A14-A1AF38B0130A}"/>
                  </a:ext>
                </a:extLst>
              </p:cNvPr>
              <p:cNvSpPr>
                <a:spLocks/>
              </p:cNvSpPr>
              <p:nvPr/>
            </p:nvSpPr>
            <p:spPr bwMode="auto">
              <a:xfrm>
                <a:off x="513" y="2588"/>
                <a:ext cx="198" cy="128"/>
              </a:xfrm>
              <a:custGeom>
                <a:avLst/>
                <a:gdLst>
                  <a:gd name="T0" fmla="*/ 0 w 198"/>
                  <a:gd name="T1" fmla="*/ 128 h 128"/>
                  <a:gd name="T2" fmla="*/ 42 w 198"/>
                  <a:gd name="T3" fmla="*/ 128 h 128"/>
                  <a:gd name="T4" fmla="*/ 198 w 198"/>
                  <a:gd name="T5" fmla="*/ 0 h 128"/>
                  <a:gd name="T6" fmla="*/ 155 w 198"/>
                  <a:gd name="T7" fmla="*/ 0 h 128"/>
                  <a:gd name="T8" fmla="*/ 0 w 198"/>
                  <a:gd name="T9" fmla="*/ 128 h 128"/>
                  <a:gd name="T10" fmla="*/ 0 60000 65536"/>
                  <a:gd name="T11" fmla="*/ 0 60000 65536"/>
                  <a:gd name="T12" fmla="*/ 0 60000 65536"/>
                  <a:gd name="T13" fmla="*/ 0 60000 65536"/>
                  <a:gd name="T14" fmla="*/ 0 60000 65536"/>
                  <a:gd name="T15" fmla="*/ 0 w 198"/>
                  <a:gd name="T16" fmla="*/ 0 h 128"/>
                  <a:gd name="T17" fmla="*/ 198 w 198"/>
                  <a:gd name="T18" fmla="*/ 128 h 128"/>
                </a:gdLst>
                <a:ahLst/>
                <a:cxnLst>
                  <a:cxn ang="T10">
                    <a:pos x="T0" y="T1"/>
                  </a:cxn>
                  <a:cxn ang="T11">
                    <a:pos x="T2" y="T3"/>
                  </a:cxn>
                  <a:cxn ang="T12">
                    <a:pos x="T4" y="T5"/>
                  </a:cxn>
                  <a:cxn ang="T13">
                    <a:pos x="T6" y="T7"/>
                  </a:cxn>
                  <a:cxn ang="T14">
                    <a:pos x="T8" y="T9"/>
                  </a:cxn>
                </a:cxnLst>
                <a:rect l="T15" t="T16" r="T17" b="T18"/>
                <a:pathLst>
                  <a:path w="198" h="128">
                    <a:moveTo>
                      <a:pt x="0" y="128"/>
                    </a:moveTo>
                    <a:lnTo>
                      <a:pt x="42" y="128"/>
                    </a:lnTo>
                    <a:lnTo>
                      <a:pt x="198" y="0"/>
                    </a:lnTo>
                    <a:lnTo>
                      <a:pt x="155" y="0"/>
                    </a:lnTo>
                    <a:lnTo>
                      <a:pt x="0" y="128"/>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Freeform 1623">
                <a:extLst>
                  <a:ext uri="{FF2B5EF4-FFF2-40B4-BE49-F238E27FC236}">
                    <a16:creationId xmlns:a16="http://schemas.microsoft.com/office/drawing/2014/main" id="{37EA25AB-5954-440E-A90D-9EE029A1B13E}"/>
                  </a:ext>
                </a:extLst>
              </p:cNvPr>
              <p:cNvSpPr>
                <a:spLocks/>
              </p:cNvSpPr>
              <p:nvPr/>
            </p:nvSpPr>
            <p:spPr bwMode="auto">
              <a:xfrm>
                <a:off x="513" y="2588"/>
                <a:ext cx="198" cy="128"/>
              </a:xfrm>
              <a:custGeom>
                <a:avLst/>
                <a:gdLst>
                  <a:gd name="T0" fmla="*/ 0 w 198"/>
                  <a:gd name="T1" fmla="*/ 128 h 128"/>
                  <a:gd name="T2" fmla="*/ 42 w 198"/>
                  <a:gd name="T3" fmla="*/ 128 h 128"/>
                  <a:gd name="T4" fmla="*/ 198 w 198"/>
                  <a:gd name="T5" fmla="*/ 0 h 128"/>
                  <a:gd name="T6" fmla="*/ 155 w 198"/>
                  <a:gd name="T7" fmla="*/ 0 h 128"/>
                  <a:gd name="T8" fmla="*/ 0 w 198"/>
                  <a:gd name="T9" fmla="*/ 128 h 128"/>
                  <a:gd name="T10" fmla="*/ 0 60000 65536"/>
                  <a:gd name="T11" fmla="*/ 0 60000 65536"/>
                  <a:gd name="T12" fmla="*/ 0 60000 65536"/>
                  <a:gd name="T13" fmla="*/ 0 60000 65536"/>
                  <a:gd name="T14" fmla="*/ 0 60000 65536"/>
                  <a:gd name="T15" fmla="*/ 0 w 198"/>
                  <a:gd name="T16" fmla="*/ 0 h 128"/>
                  <a:gd name="T17" fmla="*/ 198 w 198"/>
                  <a:gd name="T18" fmla="*/ 128 h 128"/>
                </a:gdLst>
                <a:ahLst/>
                <a:cxnLst>
                  <a:cxn ang="T10">
                    <a:pos x="T0" y="T1"/>
                  </a:cxn>
                  <a:cxn ang="T11">
                    <a:pos x="T2" y="T3"/>
                  </a:cxn>
                  <a:cxn ang="T12">
                    <a:pos x="T4" y="T5"/>
                  </a:cxn>
                  <a:cxn ang="T13">
                    <a:pos x="T6" y="T7"/>
                  </a:cxn>
                  <a:cxn ang="T14">
                    <a:pos x="T8" y="T9"/>
                  </a:cxn>
                </a:cxnLst>
                <a:rect l="T15" t="T16" r="T17" b="T18"/>
                <a:pathLst>
                  <a:path w="198" h="128">
                    <a:moveTo>
                      <a:pt x="0" y="128"/>
                    </a:moveTo>
                    <a:lnTo>
                      <a:pt x="42" y="128"/>
                    </a:lnTo>
                    <a:lnTo>
                      <a:pt x="198" y="0"/>
                    </a:lnTo>
                    <a:lnTo>
                      <a:pt x="155" y="0"/>
                    </a:lnTo>
                    <a:lnTo>
                      <a:pt x="0" y="128"/>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3" name="Rectangle 1624">
                <a:extLst>
                  <a:ext uri="{FF2B5EF4-FFF2-40B4-BE49-F238E27FC236}">
                    <a16:creationId xmlns:a16="http://schemas.microsoft.com/office/drawing/2014/main" id="{63D9407A-1506-4024-9A65-6A90D94CABF6}"/>
                  </a:ext>
                </a:extLst>
              </p:cNvPr>
              <p:cNvSpPr>
                <a:spLocks noChangeArrowheads="1"/>
              </p:cNvSpPr>
              <p:nvPr/>
            </p:nvSpPr>
            <p:spPr bwMode="auto">
              <a:xfrm>
                <a:off x="513" y="2716"/>
                <a:ext cx="43" cy="4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64" name="Rectangle 1625">
                <a:extLst>
                  <a:ext uri="{FF2B5EF4-FFF2-40B4-BE49-F238E27FC236}">
                    <a16:creationId xmlns:a16="http://schemas.microsoft.com/office/drawing/2014/main" id="{B03FE6B3-7740-43B1-AFEA-30672E168ECB}"/>
                  </a:ext>
                </a:extLst>
              </p:cNvPr>
              <p:cNvSpPr>
                <a:spLocks noChangeArrowheads="1"/>
              </p:cNvSpPr>
              <p:nvPr/>
            </p:nvSpPr>
            <p:spPr bwMode="auto">
              <a:xfrm>
                <a:off x="513" y="2716"/>
                <a:ext cx="43" cy="43"/>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65" name="Freeform 1626">
                <a:extLst>
                  <a:ext uri="{FF2B5EF4-FFF2-40B4-BE49-F238E27FC236}">
                    <a16:creationId xmlns:a16="http://schemas.microsoft.com/office/drawing/2014/main" id="{437AB576-C101-4112-99EA-61E6D7740160}"/>
                  </a:ext>
                </a:extLst>
              </p:cNvPr>
              <p:cNvSpPr>
                <a:spLocks/>
              </p:cNvSpPr>
              <p:nvPr/>
            </p:nvSpPr>
            <p:spPr bwMode="auto">
              <a:xfrm>
                <a:off x="556" y="2588"/>
                <a:ext cx="157" cy="171"/>
              </a:xfrm>
              <a:custGeom>
                <a:avLst/>
                <a:gdLst>
                  <a:gd name="T0" fmla="*/ 0 w 157"/>
                  <a:gd name="T1" fmla="*/ 128 h 171"/>
                  <a:gd name="T2" fmla="*/ 157 w 157"/>
                  <a:gd name="T3" fmla="*/ 0 h 171"/>
                  <a:gd name="T4" fmla="*/ 157 w 157"/>
                  <a:gd name="T5" fmla="*/ 43 h 171"/>
                  <a:gd name="T6" fmla="*/ 0 w 157"/>
                  <a:gd name="T7" fmla="*/ 171 h 171"/>
                  <a:gd name="T8" fmla="*/ 0 w 157"/>
                  <a:gd name="T9" fmla="*/ 128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0" y="128"/>
                    </a:moveTo>
                    <a:lnTo>
                      <a:pt x="157" y="0"/>
                    </a:lnTo>
                    <a:lnTo>
                      <a:pt x="157" y="43"/>
                    </a:lnTo>
                    <a:lnTo>
                      <a:pt x="0" y="171"/>
                    </a:lnTo>
                    <a:lnTo>
                      <a:pt x="0" y="128"/>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Freeform 1627">
                <a:extLst>
                  <a:ext uri="{FF2B5EF4-FFF2-40B4-BE49-F238E27FC236}">
                    <a16:creationId xmlns:a16="http://schemas.microsoft.com/office/drawing/2014/main" id="{016E998A-D9D0-4EFB-9BA9-6F7D893C4E91}"/>
                  </a:ext>
                </a:extLst>
              </p:cNvPr>
              <p:cNvSpPr>
                <a:spLocks/>
              </p:cNvSpPr>
              <p:nvPr/>
            </p:nvSpPr>
            <p:spPr bwMode="auto">
              <a:xfrm>
                <a:off x="556" y="2588"/>
                <a:ext cx="157" cy="171"/>
              </a:xfrm>
              <a:custGeom>
                <a:avLst/>
                <a:gdLst>
                  <a:gd name="T0" fmla="*/ 0 w 157"/>
                  <a:gd name="T1" fmla="*/ 128 h 171"/>
                  <a:gd name="T2" fmla="*/ 157 w 157"/>
                  <a:gd name="T3" fmla="*/ 0 h 171"/>
                  <a:gd name="T4" fmla="*/ 157 w 157"/>
                  <a:gd name="T5" fmla="*/ 43 h 171"/>
                  <a:gd name="T6" fmla="*/ 0 w 157"/>
                  <a:gd name="T7" fmla="*/ 171 h 171"/>
                  <a:gd name="T8" fmla="*/ 0 w 157"/>
                  <a:gd name="T9" fmla="*/ 128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0" y="128"/>
                    </a:moveTo>
                    <a:lnTo>
                      <a:pt x="157" y="0"/>
                    </a:lnTo>
                    <a:lnTo>
                      <a:pt x="157" y="43"/>
                    </a:lnTo>
                    <a:lnTo>
                      <a:pt x="0" y="171"/>
                    </a:lnTo>
                    <a:lnTo>
                      <a:pt x="0" y="128"/>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 name="Freeform 1628">
                <a:extLst>
                  <a:ext uri="{FF2B5EF4-FFF2-40B4-BE49-F238E27FC236}">
                    <a16:creationId xmlns:a16="http://schemas.microsoft.com/office/drawing/2014/main" id="{2B7CB218-B91B-4251-8FD0-C7E5FA67E828}"/>
                  </a:ext>
                </a:extLst>
              </p:cNvPr>
              <p:cNvSpPr>
                <a:spLocks/>
              </p:cNvSpPr>
              <p:nvPr/>
            </p:nvSpPr>
            <p:spPr bwMode="auto">
              <a:xfrm>
                <a:off x="663" y="2588"/>
                <a:ext cx="197" cy="128"/>
              </a:xfrm>
              <a:custGeom>
                <a:avLst/>
                <a:gdLst>
                  <a:gd name="T0" fmla="*/ 0 w 197"/>
                  <a:gd name="T1" fmla="*/ 128 h 128"/>
                  <a:gd name="T2" fmla="*/ 41 w 197"/>
                  <a:gd name="T3" fmla="*/ 128 h 128"/>
                  <a:gd name="T4" fmla="*/ 197 w 197"/>
                  <a:gd name="T5" fmla="*/ 0 h 128"/>
                  <a:gd name="T6" fmla="*/ 156 w 197"/>
                  <a:gd name="T7" fmla="*/ 0 h 128"/>
                  <a:gd name="T8" fmla="*/ 0 w 197"/>
                  <a:gd name="T9" fmla="*/ 128 h 128"/>
                  <a:gd name="T10" fmla="*/ 0 60000 65536"/>
                  <a:gd name="T11" fmla="*/ 0 60000 65536"/>
                  <a:gd name="T12" fmla="*/ 0 60000 65536"/>
                  <a:gd name="T13" fmla="*/ 0 60000 65536"/>
                  <a:gd name="T14" fmla="*/ 0 60000 65536"/>
                  <a:gd name="T15" fmla="*/ 0 w 197"/>
                  <a:gd name="T16" fmla="*/ 0 h 128"/>
                  <a:gd name="T17" fmla="*/ 197 w 197"/>
                  <a:gd name="T18" fmla="*/ 128 h 128"/>
                </a:gdLst>
                <a:ahLst/>
                <a:cxnLst>
                  <a:cxn ang="T10">
                    <a:pos x="T0" y="T1"/>
                  </a:cxn>
                  <a:cxn ang="T11">
                    <a:pos x="T2" y="T3"/>
                  </a:cxn>
                  <a:cxn ang="T12">
                    <a:pos x="T4" y="T5"/>
                  </a:cxn>
                  <a:cxn ang="T13">
                    <a:pos x="T6" y="T7"/>
                  </a:cxn>
                  <a:cxn ang="T14">
                    <a:pos x="T8" y="T9"/>
                  </a:cxn>
                </a:cxnLst>
                <a:rect l="T15" t="T16" r="T17" b="T18"/>
                <a:pathLst>
                  <a:path w="197" h="128">
                    <a:moveTo>
                      <a:pt x="0" y="128"/>
                    </a:moveTo>
                    <a:lnTo>
                      <a:pt x="41" y="128"/>
                    </a:lnTo>
                    <a:lnTo>
                      <a:pt x="197" y="0"/>
                    </a:lnTo>
                    <a:lnTo>
                      <a:pt x="156" y="0"/>
                    </a:lnTo>
                    <a:lnTo>
                      <a:pt x="0" y="128"/>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Freeform 1629">
                <a:extLst>
                  <a:ext uri="{FF2B5EF4-FFF2-40B4-BE49-F238E27FC236}">
                    <a16:creationId xmlns:a16="http://schemas.microsoft.com/office/drawing/2014/main" id="{D228C9DF-97BC-4F59-A5C9-72EF75FE8697}"/>
                  </a:ext>
                </a:extLst>
              </p:cNvPr>
              <p:cNvSpPr>
                <a:spLocks/>
              </p:cNvSpPr>
              <p:nvPr/>
            </p:nvSpPr>
            <p:spPr bwMode="auto">
              <a:xfrm>
                <a:off x="663" y="2588"/>
                <a:ext cx="197" cy="128"/>
              </a:xfrm>
              <a:custGeom>
                <a:avLst/>
                <a:gdLst>
                  <a:gd name="T0" fmla="*/ 0 w 197"/>
                  <a:gd name="T1" fmla="*/ 128 h 128"/>
                  <a:gd name="T2" fmla="*/ 41 w 197"/>
                  <a:gd name="T3" fmla="*/ 128 h 128"/>
                  <a:gd name="T4" fmla="*/ 197 w 197"/>
                  <a:gd name="T5" fmla="*/ 0 h 128"/>
                  <a:gd name="T6" fmla="*/ 156 w 197"/>
                  <a:gd name="T7" fmla="*/ 0 h 128"/>
                  <a:gd name="T8" fmla="*/ 0 w 197"/>
                  <a:gd name="T9" fmla="*/ 128 h 128"/>
                  <a:gd name="T10" fmla="*/ 0 60000 65536"/>
                  <a:gd name="T11" fmla="*/ 0 60000 65536"/>
                  <a:gd name="T12" fmla="*/ 0 60000 65536"/>
                  <a:gd name="T13" fmla="*/ 0 60000 65536"/>
                  <a:gd name="T14" fmla="*/ 0 60000 65536"/>
                  <a:gd name="T15" fmla="*/ 0 w 197"/>
                  <a:gd name="T16" fmla="*/ 0 h 128"/>
                  <a:gd name="T17" fmla="*/ 197 w 197"/>
                  <a:gd name="T18" fmla="*/ 128 h 128"/>
                </a:gdLst>
                <a:ahLst/>
                <a:cxnLst>
                  <a:cxn ang="T10">
                    <a:pos x="T0" y="T1"/>
                  </a:cxn>
                  <a:cxn ang="T11">
                    <a:pos x="T2" y="T3"/>
                  </a:cxn>
                  <a:cxn ang="T12">
                    <a:pos x="T4" y="T5"/>
                  </a:cxn>
                  <a:cxn ang="T13">
                    <a:pos x="T6" y="T7"/>
                  </a:cxn>
                  <a:cxn ang="T14">
                    <a:pos x="T8" y="T9"/>
                  </a:cxn>
                </a:cxnLst>
                <a:rect l="T15" t="T16" r="T17" b="T18"/>
                <a:pathLst>
                  <a:path w="197" h="128">
                    <a:moveTo>
                      <a:pt x="0" y="128"/>
                    </a:moveTo>
                    <a:lnTo>
                      <a:pt x="41" y="128"/>
                    </a:lnTo>
                    <a:lnTo>
                      <a:pt x="197" y="0"/>
                    </a:lnTo>
                    <a:lnTo>
                      <a:pt x="156" y="0"/>
                    </a:lnTo>
                    <a:lnTo>
                      <a:pt x="0" y="128"/>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 name="Rectangle 1630">
                <a:extLst>
                  <a:ext uri="{FF2B5EF4-FFF2-40B4-BE49-F238E27FC236}">
                    <a16:creationId xmlns:a16="http://schemas.microsoft.com/office/drawing/2014/main" id="{540D6B73-DFAC-4D39-BE07-3573D3785B77}"/>
                  </a:ext>
                </a:extLst>
              </p:cNvPr>
              <p:cNvSpPr>
                <a:spLocks noChangeArrowheads="1"/>
              </p:cNvSpPr>
              <p:nvPr/>
            </p:nvSpPr>
            <p:spPr bwMode="auto">
              <a:xfrm>
                <a:off x="663" y="2716"/>
                <a:ext cx="43" cy="4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70" name="Rectangle 1631">
                <a:extLst>
                  <a:ext uri="{FF2B5EF4-FFF2-40B4-BE49-F238E27FC236}">
                    <a16:creationId xmlns:a16="http://schemas.microsoft.com/office/drawing/2014/main" id="{92904BDE-1D4B-409C-9E8E-3EFAA1C1FBF5}"/>
                  </a:ext>
                </a:extLst>
              </p:cNvPr>
              <p:cNvSpPr>
                <a:spLocks noChangeArrowheads="1"/>
              </p:cNvSpPr>
              <p:nvPr/>
            </p:nvSpPr>
            <p:spPr bwMode="auto">
              <a:xfrm>
                <a:off x="663" y="2716"/>
                <a:ext cx="43" cy="43"/>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71" name="Freeform 1632">
                <a:extLst>
                  <a:ext uri="{FF2B5EF4-FFF2-40B4-BE49-F238E27FC236}">
                    <a16:creationId xmlns:a16="http://schemas.microsoft.com/office/drawing/2014/main" id="{3928F19E-B5BB-46D6-818A-06C3D364E4BD}"/>
                  </a:ext>
                </a:extLst>
              </p:cNvPr>
              <p:cNvSpPr>
                <a:spLocks/>
              </p:cNvSpPr>
              <p:nvPr/>
            </p:nvSpPr>
            <p:spPr bwMode="auto">
              <a:xfrm>
                <a:off x="706" y="2588"/>
                <a:ext cx="156" cy="171"/>
              </a:xfrm>
              <a:custGeom>
                <a:avLst/>
                <a:gdLst>
                  <a:gd name="T0" fmla="*/ 0 w 156"/>
                  <a:gd name="T1" fmla="*/ 128 h 171"/>
                  <a:gd name="T2" fmla="*/ 156 w 156"/>
                  <a:gd name="T3" fmla="*/ 0 h 171"/>
                  <a:gd name="T4" fmla="*/ 156 w 156"/>
                  <a:gd name="T5" fmla="*/ 43 h 171"/>
                  <a:gd name="T6" fmla="*/ 0 w 156"/>
                  <a:gd name="T7" fmla="*/ 171 h 171"/>
                  <a:gd name="T8" fmla="*/ 0 w 156"/>
                  <a:gd name="T9" fmla="*/ 128 h 171"/>
                  <a:gd name="T10" fmla="*/ 0 60000 65536"/>
                  <a:gd name="T11" fmla="*/ 0 60000 65536"/>
                  <a:gd name="T12" fmla="*/ 0 60000 65536"/>
                  <a:gd name="T13" fmla="*/ 0 60000 65536"/>
                  <a:gd name="T14" fmla="*/ 0 60000 65536"/>
                  <a:gd name="T15" fmla="*/ 0 w 156"/>
                  <a:gd name="T16" fmla="*/ 0 h 171"/>
                  <a:gd name="T17" fmla="*/ 156 w 156"/>
                  <a:gd name="T18" fmla="*/ 171 h 171"/>
                </a:gdLst>
                <a:ahLst/>
                <a:cxnLst>
                  <a:cxn ang="T10">
                    <a:pos x="T0" y="T1"/>
                  </a:cxn>
                  <a:cxn ang="T11">
                    <a:pos x="T2" y="T3"/>
                  </a:cxn>
                  <a:cxn ang="T12">
                    <a:pos x="T4" y="T5"/>
                  </a:cxn>
                  <a:cxn ang="T13">
                    <a:pos x="T6" y="T7"/>
                  </a:cxn>
                  <a:cxn ang="T14">
                    <a:pos x="T8" y="T9"/>
                  </a:cxn>
                </a:cxnLst>
                <a:rect l="T15" t="T16" r="T17" b="T18"/>
                <a:pathLst>
                  <a:path w="156" h="171">
                    <a:moveTo>
                      <a:pt x="0" y="128"/>
                    </a:moveTo>
                    <a:lnTo>
                      <a:pt x="156" y="0"/>
                    </a:lnTo>
                    <a:lnTo>
                      <a:pt x="156" y="43"/>
                    </a:lnTo>
                    <a:lnTo>
                      <a:pt x="0" y="171"/>
                    </a:lnTo>
                    <a:lnTo>
                      <a:pt x="0" y="128"/>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Freeform 1633">
                <a:extLst>
                  <a:ext uri="{FF2B5EF4-FFF2-40B4-BE49-F238E27FC236}">
                    <a16:creationId xmlns:a16="http://schemas.microsoft.com/office/drawing/2014/main" id="{82590437-AC15-43FD-A1E0-242ECA7C62A9}"/>
                  </a:ext>
                </a:extLst>
              </p:cNvPr>
              <p:cNvSpPr>
                <a:spLocks/>
              </p:cNvSpPr>
              <p:nvPr/>
            </p:nvSpPr>
            <p:spPr bwMode="auto">
              <a:xfrm>
                <a:off x="706" y="2588"/>
                <a:ext cx="156" cy="171"/>
              </a:xfrm>
              <a:custGeom>
                <a:avLst/>
                <a:gdLst>
                  <a:gd name="T0" fmla="*/ 0 w 156"/>
                  <a:gd name="T1" fmla="*/ 128 h 171"/>
                  <a:gd name="T2" fmla="*/ 156 w 156"/>
                  <a:gd name="T3" fmla="*/ 0 h 171"/>
                  <a:gd name="T4" fmla="*/ 156 w 156"/>
                  <a:gd name="T5" fmla="*/ 43 h 171"/>
                  <a:gd name="T6" fmla="*/ 0 w 156"/>
                  <a:gd name="T7" fmla="*/ 171 h 171"/>
                  <a:gd name="T8" fmla="*/ 0 w 156"/>
                  <a:gd name="T9" fmla="*/ 128 h 171"/>
                  <a:gd name="T10" fmla="*/ 0 60000 65536"/>
                  <a:gd name="T11" fmla="*/ 0 60000 65536"/>
                  <a:gd name="T12" fmla="*/ 0 60000 65536"/>
                  <a:gd name="T13" fmla="*/ 0 60000 65536"/>
                  <a:gd name="T14" fmla="*/ 0 60000 65536"/>
                  <a:gd name="T15" fmla="*/ 0 w 156"/>
                  <a:gd name="T16" fmla="*/ 0 h 171"/>
                  <a:gd name="T17" fmla="*/ 156 w 156"/>
                  <a:gd name="T18" fmla="*/ 171 h 171"/>
                </a:gdLst>
                <a:ahLst/>
                <a:cxnLst>
                  <a:cxn ang="T10">
                    <a:pos x="T0" y="T1"/>
                  </a:cxn>
                  <a:cxn ang="T11">
                    <a:pos x="T2" y="T3"/>
                  </a:cxn>
                  <a:cxn ang="T12">
                    <a:pos x="T4" y="T5"/>
                  </a:cxn>
                  <a:cxn ang="T13">
                    <a:pos x="T6" y="T7"/>
                  </a:cxn>
                  <a:cxn ang="T14">
                    <a:pos x="T8" y="T9"/>
                  </a:cxn>
                </a:cxnLst>
                <a:rect l="T15" t="T16" r="T17" b="T18"/>
                <a:pathLst>
                  <a:path w="156" h="171">
                    <a:moveTo>
                      <a:pt x="0" y="128"/>
                    </a:moveTo>
                    <a:lnTo>
                      <a:pt x="156" y="0"/>
                    </a:lnTo>
                    <a:lnTo>
                      <a:pt x="156" y="43"/>
                    </a:lnTo>
                    <a:lnTo>
                      <a:pt x="0" y="171"/>
                    </a:lnTo>
                    <a:lnTo>
                      <a:pt x="0" y="128"/>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3" name="Freeform 1634">
                <a:extLst>
                  <a:ext uri="{FF2B5EF4-FFF2-40B4-BE49-F238E27FC236}">
                    <a16:creationId xmlns:a16="http://schemas.microsoft.com/office/drawing/2014/main" id="{A6B335B1-A6BE-4406-AF8C-552E7EE3AC1F}"/>
                  </a:ext>
                </a:extLst>
              </p:cNvPr>
              <p:cNvSpPr>
                <a:spLocks/>
              </p:cNvSpPr>
              <p:nvPr/>
            </p:nvSpPr>
            <p:spPr bwMode="auto">
              <a:xfrm>
                <a:off x="812" y="2588"/>
                <a:ext cx="198" cy="128"/>
              </a:xfrm>
              <a:custGeom>
                <a:avLst/>
                <a:gdLst>
                  <a:gd name="T0" fmla="*/ 0 w 198"/>
                  <a:gd name="T1" fmla="*/ 128 h 128"/>
                  <a:gd name="T2" fmla="*/ 42 w 198"/>
                  <a:gd name="T3" fmla="*/ 128 h 128"/>
                  <a:gd name="T4" fmla="*/ 198 w 198"/>
                  <a:gd name="T5" fmla="*/ 0 h 128"/>
                  <a:gd name="T6" fmla="*/ 156 w 198"/>
                  <a:gd name="T7" fmla="*/ 0 h 128"/>
                  <a:gd name="T8" fmla="*/ 0 w 198"/>
                  <a:gd name="T9" fmla="*/ 128 h 128"/>
                  <a:gd name="T10" fmla="*/ 0 60000 65536"/>
                  <a:gd name="T11" fmla="*/ 0 60000 65536"/>
                  <a:gd name="T12" fmla="*/ 0 60000 65536"/>
                  <a:gd name="T13" fmla="*/ 0 60000 65536"/>
                  <a:gd name="T14" fmla="*/ 0 60000 65536"/>
                  <a:gd name="T15" fmla="*/ 0 w 198"/>
                  <a:gd name="T16" fmla="*/ 0 h 128"/>
                  <a:gd name="T17" fmla="*/ 198 w 198"/>
                  <a:gd name="T18" fmla="*/ 128 h 128"/>
                </a:gdLst>
                <a:ahLst/>
                <a:cxnLst>
                  <a:cxn ang="T10">
                    <a:pos x="T0" y="T1"/>
                  </a:cxn>
                  <a:cxn ang="T11">
                    <a:pos x="T2" y="T3"/>
                  </a:cxn>
                  <a:cxn ang="T12">
                    <a:pos x="T4" y="T5"/>
                  </a:cxn>
                  <a:cxn ang="T13">
                    <a:pos x="T6" y="T7"/>
                  </a:cxn>
                  <a:cxn ang="T14">
                    <a:pos x="T8" y="T9"/>
                  </a:cxn>
                </a:cxnLst>
                <a:rect l="T15" t="T16" r="T17" b="T18"/>
                <a:pathLst>
                  <a:path w="198" h="128">
                    <a:moveTo>
                      <a:pt x="0" y="128"/>
                    </a:moveTo>
                    <a:lnTo>
                      <a:pt x="42" y="128"/>
                    </a:lnTo>
                    <a:lnTo>
                      <a:pt x="198" y="0"/>
                    </a:lnTo>
                    <a:lnTo>
                      <a:pt x="156" y="0"/>
                    </a:lnTo>
                    <a:lnTo>
                      <a:pt x="0" y="128"/>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4" name="Freeform 1635">
                <a:extLst>
                  <a:ext uri="{FF2B5EF4-FFF2-40B4-BE49-F238E27FC236}">
                    <a16:creationId xmlns:a16="http://schemas.microsoft.com/office/drawing/2014/main" id="{AD9CE6E9-55CA-461F-AA4F-5A230474E8DE}"/>
                  </a:ext>
                </a:extLst>
              </p:cNvPr>
              <p:cNvSpPr>
                <a:spLocks/>
              </p:cNvSpPr>
              <p:nvPr/>
            </p:nvSpPr>
            <p:spPr bwMode="auto">
              <a:xfrm>
                <a:off x="812" y="2588"/>
                <a:ext cx="198" cy="128"/>
              </a:xfrm>
              <a:custGeom>
                <a:avLst/>
                <a:gdLst>
                  <a:gd name="T0" fmla="*/ 0 w 198"/>
                  <a:gd name="T1" fmla="*/ 128 h 128"/>
                  <a:gd name="T2" fmla="*/ 42 w 198"/>
                  <a:gd name="T3" fmla="*/ 128 h 128"/>
                  <a:gd name="T4" fmla="*/ 198 w 198"/>
                  <a:gd name="T5" fmla="*/ 0 h 128"/>
                  <a:gd name="T6" fmla="*/ 156 w 198"/>
                  <a:gd name="T7" fmla="*/ 0 h 128"/>
                  <a:gd name="T8" fmla="*/ 0 w 198"/>
                  <a:gd name="T9" fmla="*/ 128 h 128"/>
                  <a:gd name="T10" fmla="*/ 0 60000 65536"/>
                  <a:gd name="T11" fmla="*/ 0 60000 65536"/>
                  <a:gd name="T12" fmla="*/ 0 60000 65536"/>
                  <a:gd name="T13" fmla="*/ 0 60000 65536"/>
                  <a:gd name="T14" fmla="*/ 0 60000 65536"/>
                  <a:gd name="T15" fmla="*/ 0 w 198"/>
                  <a:gd name="T16" fmla="*/ 0 h 128"/>
                  <a:gd name="T17" fmla="*/ 198 w 198"/>
                  <a:gd name="T18" fmla="*/ 128 h 128"/>
                </a:gdLst>
                <a:ahLst/>
                <a:cxnLst>
                  <a:cxn ang="T10">
                    <a:pos x="T0" y="T1"/>
                  </a:cxn>
                  <a:cxn ang="T11">
                    <a:pos x="T2" y="T3"/>
                  </a:cxn>
                  <a:cxn ang="T12">
                    <a:pos x="T4" y="T5"/>
                  </a:cxn>
                  <a:cxn ang="T13">
                    <a:pos x="T6" y="T7"/>
                  </a:cxn>
                  <a:cxn ang="T14">
                    <a:pos x="T8" y="T9"/>
                  </a:cxn>
                </a:cxnLst>
                <a:rect l="T15" t="T16" r="T17" b="T18"/>
                <a:pathLst>
                  <a:path w="198" h="128">
                    <a:moveTo>
                      <a:pt x="0" y="128"/>
                    </a:moveTo>
                    <a:lnTo>
                      <a:pt x="42" y="128"/>
                    </a:lnTo>
                    <a:lnTo>
                      <a:pt x="198" y="0"/>
                    </a:lnTo>
                    <a:lnTo>
                      <a:pt x="156" y="0"/>
                    </a:lnTo>
                    <a:lnTo>
                      <a:pt x="0" y="128"/>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5" name="Rectangle 1636">
                <a:extLst>
                  <a:ext uri="{FF2B5EF4-FFF2-40B4-BE49-F238E27FC236}">
                    <a16:creationId xmlns:a16="http://schemas.microsoft.com/office/drawing/2014/main" id="{2F31E2AC-443B-4347-9835-31C8ABEFAADD}"/>
                  </a:ext>
                </a:extLst>
              </p:cNvPr>
              <p:cNvSpPr>
                <a:spLocks noChangeArrowheads="1"/>
              </p:cNvSpPr>
              <p:nvPr/>
            </p:nvSpPr>
            <p:spPr bwMode="auto">
              <a:xfrm>
                <a:off x="812" y="2716"/>
                <a:ext cx="43" cy="4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76" name="Rectangle 1637">
                <a:extLst>
                  <a:ext uri="{FF2B5EF4-FFF2-40B4-BE49-F238E27FC236}">
                    <a16:creationId xmlns:a16="http://schemas.microsoft.com/office/drawing/2014/main" id="{A3A752D9-1356-46C2-A527-1A6F65AF0B1E}"/>
                  </a:ext>
                </a:extLst>
              </p:cNvPr>
              <p:cNvSpPr>
                <a:spLocks noChangeArrowheads="1"/>
              </p:cNvSpPr>
              <p:nvPr/>
            </p:nvSpPr>
            <p:spPr bwMode="auto">
              <a:xfrm>
                <a:off x="812" y="2716"/>
                <a:ext cx="43" cy="43"/>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77" name="Freeform 1638">
                <a:extLst>
                  <a:ext uri="{FF2B5EF4-FFF2-40B4-BE49-F238E27FC236}">
                    <a16:creationId xmlns:a16="http://schemas.microsoft.com/office/drawing/2014/main" id="{2507EAF6-B490-4E7C-912C-30A8F9CEC742}"/>
                  </a:ext>
                </a:extLst>
              </p:cNvPr>
              <p:cNvSpPr>
                <a:spLocks/>
              </p:cNvSpPr>
              <p:nvPr/>
            </p:nvSpPr>
            <p:spPr bwMode="auto">
              <a:xfrm>
                <a:off x="855" y="2588"/>
                <a:ext cx="157" cy="171"/>
              </a:xfrm>
              <a:custGeom>
                <a:avLst/>
                <a:gdLst>
                  <a:gd name="T0" fmla="*/ 0 w 157"/>
                  <a:gd name="T1" fmla="*/ 128 h 171"/>
                  <a:gd name="T2" fmla="*/ 157 w 157"/>
                  <a:gd name="T3" fmla="*/ 0 h 171"/>
                  <a:gd name="T4" fmla="*/ 157 w 157"/>
                  <a:gd name="T5" fmla="*/ 43 h 171"/>
                  <a:gd name="T6" fmla="*/ 0 w 157"/>
                  <a:gd name="T7" fmla="*/ 171 h 171"/>
                  <a:gd name="T8" fmla="*/ 0 w 157"/>
                  <a:gd name="T9" fmla="*/ 128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0" y="128"/>
                    </a:moveTo>
                    <a:lnTo>
                      <a:pt x="157" y="0"/>
                    </a:lnTo>
                    <a:lnTo>
                      <a:pt x="157" y="43"/>
                    </a:lnTo>
                    <a:lnTo>
                      <a:pt x="0" y="171"/>
                    </a:lnTo>
                    <a:lnTo>
                      <a:pt x="0" y="128"/>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1639">
                <a:extLst>
                  <a:ext uri="{FF2B5EF4-FFF2-40B4-BE49-F238E27FC236}">
                    <a16:creationId xmlns:a16="http://schemas.microsoft.com/office/drawing/2014/main" id="{0BF723A7-6183-4E48-821A-794FAC728529}"/>
                  </a:ext>
                </a:extLst>
              </p:cNvPr>
              <p:cNvSpPr>
                <a:spLocks/>
              </p:cNvSpPr>
              <p:nvPr/>
            </p:nvSpPr>
            <p:spPr bwMode="auto">
              <a:xfrm>
                <a:off x="855" y="2588"/>
                <a:ext cx="157" cy="171"/>
              </a:xfrm>
              <a:custGeom>
                <a:avLst/>
                <a:gdLst>
                  <a:gd name="T0" fmla="*/ 0 w 157"/>
                  <a:gd name="T1" fmla="*/ 128 h 171"/>
                  <a:gd name="T2" fmla="*/ 157 w 157"/>
                  <a:gd name="T3" fmla="*/ 0 h 171"/>
                  <a:gd name="T4" fmla="*/ 157 w 157"/>
                  <a:gd name="T5" fmla="*/ 43 h 171"/>
                  <a:gd name="T6" fmla="*/ 0 w 157"/>
                  <a:gd name="T7" fmla="*/ 171 h 171"/>
                  <a:gd name="T8" fmla="*/ 0 w 157"/>
                  <a:gd name="T9" fmla="*/ 128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0" y="128"/>
                    </a:moveTo>
                    <a:lnTo>
                      <a:pt x="157" y="0"/>
                    </a:lnTo>
                    <a:lnTo>
                      <a:pt x="157" y="43"/>
                    </a:lnTo>
                    <a:lnTo>
                      <a:pt x="0" y="171"/>
                    </a:lnTo>
                    <a:lnTo>
                      <a:pt x="0" y="128"/>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9" name="Freeform 1640">
                <a:extLst>
                  <a:ext uri="{FF2B5EF4-FFF2-40B4-BE49-F238E27FC236}">
                    <a16:creationId xmlns:a16="http://schemas.microsoft.com/office/drawing/2014/main" id="{CC11EF13-66F5-497C-813A-F658875F77CD}"/>
                  </a:ext>
                </a:extLst>
              </p:cNvPr>
              <p:cNvSpPr>
                <a:spLocks/>
              </p:cNvSpPr>
              <p:nvPr/>
            </p:nvSpPr>
            <p:spPr bwMode="auto">
              <a:xfrm>
                <a:off x="962" y="2588"/>
                <a:ext cx="197" cy="128"/>
              </a:xfrm>
              <a:custGeom>
                <a:avLst/>
                <a:gdLst>
                  <a:gd name="T0" fmla="*/ 0 w 197"/>
                  <a:gd name="T1" fmla="*/ 128 h 128"/>
                  <a:gd name="T2" fmla="*/ 41 w 197"/>
                  <a:gd name="T3" fmla="*/ 128 h 128"/>
                  <a:gd name="T4" fmla="*/ 197 w 197"/>
                  <a:gd name="T5" fmla="*/ 0 h 128"/>
                  <a:gd name="T6" fmla="*/ 156 w 197"/>
                  <a:gd name="T7" fmla="*/ 0 h 128"/>
                  <a:gd name="T8" fmla="*/ 0 w 197"/>
                  <a:gd name="T9" fmla="*/ 128 h 128"/>
                  <a:gd name="T10" fmla="*/ 0 60000 65536"/>
                  <a:gd name="T11" fmla="*/ 0 60000 65536"/>
                  <a:gd name="T12" fmla="*/ 0 60000 65536"/>
                  <a:gd name="T13" fmla="*/ 0 60000 65536"/>
                  <a:gd name="T14" fmla="*/ 0 60000 65536"/>
                  <a:gd name="T15" fmla="*/ 0 w 197"/>
                  <a:gd name="T16" fmla="*/ 0 h 128"/>
                  <a:gd name="T17" fmla="*/ 197 w 197"/>
                  <a:gd name="T18" fmla="*/ 128 h 128"/>
                </a:gdLst>
                <a:ahLst/>
                <a:cxnLst>
                  <a:cxn ang="T10">
                    <a:pos x="T0" y="T1"/>
                  </a:cxn>
                  <a:cxn ang="T11">
                    <a:pos x="T2" y="T3"/>
                  </a:cxn>
                  <a:cxn ang="T12">
                    <a:pos x="T4" y="T5"/>
                  </a:cxn>
                  <a:cxn ang="T13">
                    <a:pos x="T6" y="T7"/>
                  </a:cxn>
                  <a:cxn ang="T14">
                    <a:pos x="T8" y="T9"/>
                  </a:cxn>
                </a:cxnLst>
                <a:rect l="T15" t="T16" r="T17" b="T18"/>
                <a:pathLst>
                  <a:path w="197" h="128">
                    <a:moveTo>
                      <a:pt x="0" y="128"/>
                    </a:moveTo>
                    <a:lnTo>
                      <a:pt x="41" y="128"/>
                    </a:lnTo>
                    <a:lnTo>
                      <a:pt x="197" y="0"/>
                    </a:lnTo>
                    <a:lnTo>
                      <a:pt x="156" y="0"/>
                    </a:lnTo>
                    <a:lnTo>
                      <a:pt x="0" y="128"/>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1641">
                <a:extLst>
                  <a:ext uri="{FF2B5EF4-FFF2-40B4-BE49-F238E27FC236}">
                    <a16:creationId xmlns:a16="http://schemas.microsoft.com/office/drawing/2014/main" id="{7A8391F8-FB82-4AF5-A74E-E0198551C94D}"/>
                  </a:ext>
                </a:extLst>
              </p:cNvPr>
              <p:cNvSpPr>
                <a:spLocks/>
              </p:cNvSpPr>
              <p:nvPr/>
            </p:nvSpPr>
            <p:spPr bwMode="auto">
              <a:xfrm>
                <a:off x="962" y="2588"/>
                <a:ext cx="197" cy="128"/>
              </a:xfrm>
              <a:custGeom>
                <a:avLst/>
                <a:gdLst>
                  <a:gd name="T0" fmla="*/ 0 w 197"/>
                  <a:gd name="T1" fmla="*/ 128 h 128"/>
                  <a:gd name="T2" fmla="*/ 41 w 197"/>
                  <a:gd name="T3" fmla="*/ 128 h 128"/>
                  <a:gd name="T4" fmla="*/ 197 w 197"/>
                  <a:gd name="T5" fmla="*/ 0 h 128"/>
                  <a:gd name="T6" fmla="*/ 156 w 197"/>
                  <a:gd name="T7" fmla="*/ 0 h 128"/>
                  <a:gd name="T8" fmla="*/ 0 w 197"/>
                  <a:gd name="T9" fmla="*/ 128 h 128"/>
                  <a:gd name="T10" fmla="*/ 0 60000 65536"/>
                  <a:gd name="T11" fmla="*/ 0 60000 65536"/>
                  <a:gd name="T12" fmla="*/ 0 60000 65536"/>
                  <a:gd name="T13" fmla="*/ 0 60000 65536"/>
                  <a:gd name="T14" fmla="*/ 0 60000 65536"/>
                  <a:gd name="T15" fmla="*/ 0 w 197"/>
                  <a:gd name="T16" fmla="*/ 0 h 128"/>
                  <a:gd name="T17" fmla="*/ 197 w 197"/>
                  <a:gd name="T18" fmla="*/ 128 h 128"/>
                </a:gdLst>
                <a:ahLst/>
                <a:cxnLst>
                  <a:cxn ang="T10">
                    <a:pos x="T0" y="T1"/>
                  </a:cxn>
                  <a:cxn ang="T11">
                    <a:pos x="T2" y="T3"/>
                  </a:cxn>
                  <a:cxn ang="T12">
                    <a:pos x="T4" y="T5"/>
                  </a:cxn>
                  <a:cxn ang="T13">
                    <a:pos x="T6" y="T7"/>
                  </a:cxn>
                  <a:cxn ang="T14">
                    <a:pos x="T8" y="T9"/>
                  </a:cxn>
                </a:cxnLst>
                <a:rect l="T15" t="T16" r="T17" b="T18"/>
                <a:pathLst>
                  <a:path w="197" h="128">
                    <a:moveTo>
                      <a:pt x="0" y="128"/>
                    </a:moveTo>
                    <a:lnTo>
                      <a:pt x="41" y="128"/>
                    </a:lnTo>
                    <a:lnTo>
                      <a:pt x="197" y="0"/>
                    </a:lnTo>
                    <a:lnTo>
                      <a:pt x="156" y="0"/>
                    </a:lnTo>
                    <a:lnTo>
                      <a:pt x="0" y="128"/>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1" name="Rectangle 1642">
                <a:extLst>
                  <a:ext uri="{FF2B5EF4-FFF2-40B4-BE49-F238E27FC236}">
                    <a16:creationId xmlns:a16="http://schemas.microsoft.com/office/drawing/2014/main" id="{1BD5CB99-25C7-4F2F-BE50-B3D345448EFA}"/>
                  </a:ext>
                </a:extLst>
              </p:cNvPr>
              <p:cNvSpPr>
                <a:spLocks noChangeArrowheads="1"/>
              </p:cNvSpPr>
              <p:nvPr/>
            </p:nvSpPr>
            <p:spPr bwMode="auto">
              <a:xfrm>
                <a:off x="962" y="2716"/>
                <a:ext cx="43" cy="4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82" name="Rectangle 1643">
                <a:extLst>
                  <a:ext uri="{FF2B5EF4-FFF2-40B4-BE49-F238E27FC236}">
                    <a16:creationId xmlns:a16="http://schemas.microsoft.com/office/drawing/2014/main" id="{88A1BB5E-B48C-4B74-A680-D9E5621C9BAC}"/>
                  </a:ext>
                </a:extLst>
              </p:cNvPr>
              <p:cNvSpPr>
                <a:spLocks noChangeArrowheads="1"/>
              </p:cNvSpPr>
              <p:nvPr/>
            </p:nvSpPr>
            <p:spPr bwMode="auto">
              <a:xfrm>
                <a:off x="962" y="2716"/>
                <a:ext cx="43" cy="43"/>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83" name="Freeform 1644">
                <a:extLst>
                  <a:ext uri="{FF2B5EF4-FFF2-40B4-BE49-F238E27FC236}">
                    <a16:creationId xmlns:a16="http://schemas.microsoft.com/office/drawing/2014/main" id="{E97F169A-E335-4577-84EB-729E1842F4AA}"/>
                  </a:ext>
                </a:extLst>
              </p:cNvPr>
              <p:cNvSpPr>
                <a:spLocks/>
              </p:cNvSpPr>
              <p:nvPr/>
            </p:nvSpPr>
            <p:spPr bwMode="auto">
              <a:xfrm>
                <a:off x="1005" y="2588"/>
                <a:ext cx="156" cy="171"/>
              </a:xfrm>
              <a:custGeom>
                <a:avLst/>
                <a:gdLst>
                  <a:gd name="T0" fmla="*/ 0 w 156"/>
                  <a:gd name="T1" fmla="*/ 128 h 171"/>
                  <a:gd name="T2" fmla="*/ 156 w 156"/>
                  <a:gd name="T3" fmla="*/ 0 h 171"/>
                  <a:gd name="T4" fmla="*/ 156 w 156"/>
                  <a:gd name="T5" fmla="*/ 43 h 171"/>
                  <a:gd name="T6" fmla="*/ 0 w 156"/>
                  <a:gd name="T7" fmla="*/ 171 h 171"/>
                  <a:gd name="T8" fmla="*/ 0 w 156"/>
                  <a:gd name="T9" fmla="*/ 128 h 171"/>
                  <a:gd name="T10" fmla="*/ 0 60000 65536"/>
                  <a:gd name="T11" fmla="*/ 0 60000 65536"/>
                  <a:gd name="T12" fmla="*/ 0 60000 65536"/>
                  <a:gd name="T13" fmla="*/ 0 60000 65536"/>
                  <a:gd name="T14" fmla="*/ 0 60000 65536"/>
                  <a:gd name="T15" fmla="*/ 0 w 156"/>
                  <a:gd name="T16" fmla="*/ 0 h 171"/>
                  <a:gd name="T17" fmla="*/ 156 w 156"/>
                  <a:gd name="T18" fmla="*/ 171 h 171"/>
                </a:gdLst>
                <a:ahLst/>
                <a:cxnLst>
                  <a:cxn ang="T10">
                    <a:pos x="T0" y="T1"/>
                  </a:cxn>
                  <a:cxn ang="T11">
                    <a:pos x="T2" y="T3"/>
                  </a:cxn>
                  <a:cxn ang="T12">
                    <a:pos x="T4" y="T5"/>
                  </a:cxn>
                  <a:cxn ang="T13">
                    <a:pos x="T6" y="T7"/>
                  </a:cxn>
                  <a:cxn ang="T14">
                    <a:pos x="T8" y="T9"/>
                  </a:cxn>
                </a:cxnLst>
                <a:rect l="T15" t="T16" r="T17" b="T18"/>
                <a:pathLst>
                  <a:path w="156" h="171">
                    <a:moveTo>
                      <a:pt x="0" y="128"/>
                    </a:moveTo>
                    <a:lnTo>
                      <a:pt x="156" y="0"/>
                    </a:lnTo>
                    <a:lnTo>
                      <a:pt x="156" y="43"/>
                    </a:lnTo>
                    <a:lnTo>
                      <a:pt x="0" y="171"/>
                    </a:lnTo>
                    <a:lnTo>
                      <a:pt x="0" y="128"/>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1645">
                <a:extLst>
                  <a:ext uri="{FF2B5EF4-FFF2-40B4-BE49-F238E27FC236}">
                    <a16:creationId xmlns:a16="http://schemas.microsoft.com/office/drawing/2014/main" id="{9387B519-852B-4979-A6AF-1623AE2D7237}"/>
                  </a:ext>
                </a:extLst>
              </p:cNvPr>
              <p:cNvSpPr>
                <a:spLocks/>
              </p:cNvSpPr>
              <p:nvPr/>
            </p:nvSpPr>
            <p:spPr bwMode="auto">
              <a:xfrm>
                <a:off x="1005" y="2588"/>
                <a:ext cx="156" cy="171"/>
              </a:xfrm>
              <a:custGeom>
                <a:avLst/>
                <a:gdLst>
                  <a:gd name="T0" fmla="*/ 0 w 156"/>
                  <a:gd name="T1" fmla="*/ 128 h 171"/>
                  <a:gd name="T2" fmla="*/ 156 w 156"/>
                  <a:gd name="T3" fmla="*/ 0 h 171"/>
                  <a:gd name="T4" fmla="*/ 156 w 156"/>
                  <a:gd name="T5" fmla="*/ 43 h 171"/>
                  <a:gd name="T6" fmla="*/ 0 w 156"/>
                  <a:gd name="T7" fmla="*/ 171 h 171"/>
                  <a:gd name="T8" fmla="*/ 0 w 156"/>
                  <a:gd name="T9" fmla="*/ 128 h 171"/>
                  <a:gd name="T10" fmla="*/ 0 60000 65536"/>
                  <a:gd name="T11" fmla="*/ 0 60000 65536"/>
                  <a:gd name="T12" fmla="*/ 0 60000 65536"/>
                  <a:gd name="T13" fmla="*/ 0 60000 65536"/>
                  <a:gd name="T14" fmla="*/ 0 60000 65536"/>
                  <a:gd name="T15" fmla="*/ 0 w 156"/>
                  <a:gd name="T16" fmla="*/ 0 h 171"/>
                  <a:gd name="T17" fmla="*/ 156 w 156"/>
                  <a:gd name="T18" fmla="*/ 171 h 171"/>
                </a:gdLst>
                <a:ahLst/>
                <a:cxnLst>
                  <a:cxn ang="T10">
                    <a:pos x="T0" y="T1"/>
                  </a:cxn>
                  <a:cxn ang="T11">
                    <a:pos x="T2" y="T3"/>
                  </a:cxn>
                  <a:cxn ang="T12">
                    <a:pos x="T4" y="T5"/>
                  </a:cxn>
                  <a:cxn ang="T13">
                    <a:pos x="T6" y="T7"/>
                  </a:cxn>
                  <a:cxn ang="T14">
                    <a:pos x="T8" y="T9"/>
                  </a:cxn>
                </a:cxnLst>
                <a:rect l="T15" t="T16" r="T17" b="T18"/>
                <a:pathLst>
                  <a:path w="156" h="171">
                    <a:moveTo>
                      <a:pt x="0" y="128"/>
                    </a:moveTo>
                    <a:lnTo>
                      <a:pt x="156" y="0"/>
                    </a:lnTo>
                    <a:lnTo>
                      <a:pt x="156" y="43"/>
                    </a:lnTo>
                    <a:lnTo>
                      <a:pt x="0" y="171"/>
                    </a:lnTo>
                    <a:lnTo>
                      <a:pt x="0" y="128"/>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5" name="Freeform 1646">
                <a:extLst>
                  <a:ext uri="{FF2B5EF4-FFF2-40B4-BE49-F238E27FC236}">
                    <a16:creationId xmlns:a16="http://schemas.microsoft.com/office/drawing/2014/main" id="{EB2EEF01-23B6-4F4F-A264-739D930157CD}"/>
                  </a:ext>
                </a:extLst>
              </p:cNvPr>
              <p:cNvSpPr>
                <a:spLocks/>
              </p:cNvSpPr>
              <p:nvPr/>
            </p:nvSpPr>
            <p:spPr bwMode="auto">
              <a:xfrm>
                <a:off x="513" y="2438"/>
                <a:ext cx="198" cy="126"/>
              </a:xfrm>
              <a:custGeom>
                <a:avLst/>
                <a:gdLst>
                  <a:gd name="T0" fmla="*/ 0 w 198"/>
                  <a:gd name="T1" fmla="*/ 126 h 126"/>
                  <a:gd name="T2" fmla="*/ 42 w 198"/>
                  <a:gd name="T3" fmla="*/ 126 h 126"/>
                  <a:gd name="T4" fmla="*/ 198 w 198"/>
                  <a:gd name="T5" fmla="*/ 0 h 126"/>
                  <a:gd name="T6" fmla="*/ 155 w 198"/>
                  <a:gd name="T7" fmla="*/ 0 h 126"/>
                  <a:gd name="T8" fmla="*/ 0 w 198"/>
                  <a:gd name="T9" fmla="*/ 126 h 126"/>
                  <a:gd name="T10" fmla="*/ 0 60000 65536"/>
                  <a:gd name="T11" fmla="*/ 0 60000 65536"/>
                  <a:gd name="T12" fmla="*/ 0 60000 65536"/>
                  <a:gd name="T13" fmla="*/ 0 60000 65536"/>
                  <a:gd name="T14" fmla="*/ 0 60000 65536"/>
                  <a:gd name="T15" fmla="*/ 0 w 198"/>
                  <a:gd name="T16" fmla="*/ 0 h 126"/>
                  <a:gd name="T17" fmla="*/ 198 w 198"/>
                  <a:gd name="T18" fmla="*/ 126 h 126"/>
                </a:gdLst>
                <a:ahLst/>
                <a:cxnLst>
                  <a:cxn ang="T10">
                    <a:pos x="T0" y="T1"/>
                  </a:cxn>
                  <a:cxn ang="T11">
                    <a:pos x="T2" y="T3"/>
                  </a:cxn>
                  <a:cxn ang="T12">
                    <a:pos x="T4" y="T5"/>
                  </a:cxn>
                  <a:cxn ang="T13">
                    <a:pos x="T6" y="T7"/>
                  </a:cxn>
                  <a:cxn ang="T14">
                    <a:pos x="T8" y="T9"/>
                  </a:cxn>
                </a:cxnLst>
                <a:rect l="T15" t="T16" r="T17" b="T18"/>
                <a:pathLst>
                  <a:path w="198" h="126">
                    <a:moveTo>
                      <a:pt x="0" y="126"/>
                    </a:moveTo>
                    <a:lnTo>
                      <a:pt x="42" y="126"/>
                    </a:lnTo>
                    <a:lnTo>
                      <a:pt x="198" y="0"/>
                    </a:lnTo>
                    <a:lnTo>
                      <a:pt x="155" y="0"/>
                    </a:lnTo>
                    <a:lnTo>
                      <a:pt x="0" y="12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1647">
                <a:extLst>
                  <a:ext uri="{FF2B5EF4-FFF2-40B4-BE49-F238E27FC236}">
                    <a16:creationId xmlns:a16="http://schemas.microsoft.com/office/drawing/2014/main" id="{58AF11F7-916D-4666-8B05-1E01E150C77A}"/>
                  </a:ext>
                </a:extLst>
              </p:cNvPr>
              <p:cNvSpPr>
                <a:spLocks/>
              </p:cNvSpPr>
              <p:nvPr/>
            </p:nvSpPr>
            <p:spPr bwMode="auto">
              <a:xfrm>
                <a:off x="513" y="2438"/>
                <a:ext cx="198" cy="126"/>
              </a:xfrm>
              <a:custGeom>
                <a:avLst/>
                <a:gdLst>
                  <a:gd name="T0" fmla="*/ 0 w 198"/>
                  <a:gd name="T1" fmla="*/ 126 h 126"/>
                  <a:gd name="T2" fmla="*/ 42 w 198"/>
                  <a:gd name="T3" fmla="*/ 126 h 126"/>
                  <a:gd name="T4" fmla="*/ 198 w 198"/>
                  <a:gd name="T5" fmla="*/ 0 h 126"/>
                  <a:gd name="T6" fmla="*/ 155 w 198"/>
                  <a:gd name="T7" fmla="*/ 0 h 126"/>
                  <a:gd name="T8" fmla="*/ 0 w 198"/>
                  <a:gd name="T9" fmla="*/ 126 h 126"/>
                  <a:gd name="T10" fmla="*/ 0 60000 65536"/>
                  <a:gd name="T11" fmla="*/ 0 60000 65536"/>
                  <a:gd name="T12" fmla="*/ 0 60000 65536"/>
                  <a:gd name="T13" fmla="*/ 0 60000 65536"/>
                  <a:gd name="T14" fmla="*/ 0 60000 65536"/>
                  <a:gd name="T15" fmla="*/ 0 w 198"/>
                  <a:gd name="T16" fmla="*/ 0 h 126"/>
                  <a:gd name="T17" fmla="*/ 198 w 198"/>
                  <a:gd name="T18" fmla="*/ 126 h 126"/>
                </a:gdLst>
                <a:ahLst/>
                <a:cxnLst>
                  <a:cxn ang="T10">
                    <a:pos x="T0" y="T1"/>
                  </a:cxn>
                  <a:cxn ang="T11">
                    <a:pos x="T2" y="T3"/>
                  </a:cxn>
                  <a:cxn ang="T12">
                    <a:pos x="T4" y="T5"/>
                  </a:cxn>
                  <a:cxn ang="T13">
                    <a:pos x="T6" y="T7"/>
                  </a:cxn>
                  <a:cxn ang="T14">
                    <a:pos x="T8" y="T9"/>
                  </a:cxn>
                </a:cxnLst>
                <a:rect l="T15" t="T16" r="T17" b="T18"/>
                <a:pathLst>
                  <a:path w="198" h="126">
                    <a:moveTo>
                      <a:pt x="0" y="126"/>
                    </a:moveTo>
                    <a:lnTo>
                      <a:pt x="42" y="126"/>
                    </a:lnTo>
                    <a:lnTo>
                      <a:pt x="198" y="0"/>
                    </a:lnTo>
                    <a:lnTo>
                      <a:pt x="155" y="0"/>
                    </a:lnTo>
                    <a:lnTo>
                      <a:pt x="0" y="126"/>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 name="Rectangle 1648">
                <a:extLst>
                  <a:ext uri="{FF2B5EF4-FFF2-40B4-BE49-F238E27FC236}">
                    <a16:creationId xmlns:a16="http://schemas.microsoft.com/office/drawing/2014/main" id="{131CE399-B364-49DA-B8F0-0D1F2C159823}"/>
                  </a:ext>
                </a:extLst>
              </p:cNvPr>
              <p:cNvSpPr>
                <a:spLocks noChangeArrowheads="1"/>
              </p:cNvSpPr>
              <p:nvPr/>
            </p:nvSpPr>
            <p:spPr bwMode="auto">
              <a:xfrm>
                <a:off x="513" y="2566"/>
                <a:ext cx="43" cy="4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88" name="Rectangle 1649">
                <a:extLst>
                  <a:ext uri="{FF2B5EF4-FFF2-40B4-BE49-F238E27FC236}">
                    <a16:creationId xmlns:a16="http://schemas.microsoft.com/office/drawing/2014/main" id="{3BE51CDA-FCEB-4E5E-901B-AD870ACB1C7D}"/>
                  </a:ext>
                </a:extLst>
              </p:cNvPr>
              <p:cNvSpPr>
                <a:spLocks noChangeArrowheads="1"/>
              </p:cNvSpPr>
              <p:nvPr/>
            </p:nvSpPr>
            <p:spPr bwMode="auto">
              <a:xfrm>
                <a:off x="513" y="2566"/>
                <a:ext cx="43" cy="43"/>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89" name="Freeform 1650">
                <a:extLst>
                  <a:ext uri="{FF2B5EF4-FFF2-40B4-BE49-F238E27FC236}">
                    <a16:creationId xmlns:a16="http://schemas.microsoft.com/office/drawing/2014/main" id="{C7E62120-DF82-44E2-A44D-166A477D808A}"/>
                  </a:ext>
                </a:extLst>
              </p:cNvPr>
              <p:cNvSpPr>
                <a:spLocks/>
              </p:cNvSpPr>
              <p:nvPr/>
            </p:nvSpPr>
            <p:spPr bwMode="auto">
              <a:xfrm>
                <a:off x="556" y="2438"/>
                <a:ext cx="157" cy="171"/>
              </a:xfrm>
              <a:custGeom>
                <a:avLst/>
                <a:gdLst>
                  <a:gd name="T0" fmla="*/ 0 w 157"/>
                  <a:gd name="T1" fmla="*/ 128 h 171"/>
                  <a:gd name="T2" fmla="*/ 157 w 157"/>
                  <a:gd name="T3" fmla="*/ 0 h 171"/>
                  <a:gd name="T4" fmla="*/ 157 w 157"/>
                  <a:gd name="T5" fmla="*/ 44 h 171"/>
                  <a:gd name="T6" fmla="*/ 0 w 157"/>
                  <a:gd name="T7" fmla="*/ 171 h 171"/>
                  <a:gd name="T8" fmla="*/ 0 w 157"/>
                  <a:gd name="T9" fmla="*/ 128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0" y="128"/>
                    </a:moveTo>
                    <a:lnTo>
                      <a:pt x="157" y="0"/>
                    </a:lnTo>
                    <a:lnTo>
                      <a:pt x="157" y="44"/>
                    </a:lnTo>
                    <a:lnTo>
                      <a:pt x="0" y="171"/>
                    </a:lnTo>
                    <a:lnTo>
                      <a:pt x="0" y="128"/>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1651">
                <a:extLst>
                  <a:ext uri="{FF2B5EF4-FFF2-40B4-BE49-F238E27FC236}">
                    <a16:creationId xmlns:a16="http://schemas.microsoft.com/office/drawing/2014/main" id="{9FE07799-F357-4A43-8864-D001AE5F7B82}"/>
                  </a:ext>
                </a:extLst>
              </p:cNvPr>
              <p:cNvSpPr>
                <a:spLocks/>
              </p:cNvSpPr>
              <p:nvPr/>
            </p:nvSpPr>
            <p:spPr bwMode="auto">
              <a:xfrm>
                <a:off x="556" y="2438"/>
                <a:ext cx="157" cy="171"/>
              </a:xfrm>
              <a:custGeom>
                <a:avLst/>
                <a:gdLst>
                  <a:gd name="T0" fmla="*/ 0 w 157"/>
                  <a:gd name="T1" fmla="*/ 128 h 171"/>
                  <a:gd name="T2" fmla="*/ 157 w 157"/>
                  <a:gd name="T3" fmla="*/ 0 h 171"/>
                  <a:gd name="T4" fmla="*/ 157 w 157"/>
                  <a:gd name="T5" fmla="*/ 44 h 171"/>
                  <a:gd name="T6" fmla="*/ 0 w 157"/>
                  <a:gd name="T7" fmla="*/ 171 h 171"/>
                  <a:gd name="T8" fmla="*/ 0 w 157"/>
                  <a:gd name="T9" fmla="*/ 128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0" y="128"/>
                    </a:moveTo>
                    <a:lnTo>
                      <a:pt x="157" y="0"/>
                    </a:lnTo>
                    <a:lnTo>
                      <a:pt x="157" y="44"/>
                    </a:lnTo>
                    <a:lnTo>
                      <a:pt x="0" y="171"/>
                    </a:lnTo>
                    <a:lnTo>
                      <a:pt x="0" y="128"/>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1" name="Freeform 1652">
                <a:extLst>
                  <a:ext uri="{FF2B5EF4-FFF2-40B4-BE49-F238E27FC236}">
                    <a16:creationId xmlns:a16="http://schemas.microsoft.com/office/drawing/2014/main" id="{A8DF4EEB-7B6B-4BD7-B8BB-AA490C55C4AC}"/>
                  </a:ext>
                </a:extLst>
              </p:cNvPr>
              <p:cNvSpPr>
                <a:spLocks/>
              </p:cNvSpPr>
              <p:nvPr/>
            </p:nvSpPr>
            <p:spPr bwMode="auto">
              <a:xfrm>
                <a:off x="663" y="2438"/>
                <a:ext cx="197" cy="126"/>
              </a:xfrm>
              <a:custGeom>
                <a:avLst/>
                <a:gdLst>
                  <a:gd name="T0" fmla="*/ 0 w 197"/>
                  <a:gd name="T1" fmla="*/ 126 h 126"/>
                  <a:gd name="T2" fmla="*/ 41 w 197"/>
                  <a:gd name="T3" fmla="*/ 126 h 126"/>
                  <a:gd name="T4" fmla="*/ 197 w 197"/>
                  <a:gd name="T5" fmla="*/ 0 h 126"/>
                  <a:gd name="T6" fmla="*/ 156 w 197"/>
                  <a:gd name="T7" fmla="*/ 0 h 126"/>
                  <a:gd name="T8" fmla="*/ 0 w 197"/>
                  <a:gd name="T9" fmla="*/ 126 h 126"/>
                  <a:gd name="T10" fmla="*/ 0 60000 65536"/>
                  <a:gd name="T11" fmla="*/ 0 60000 65536"/>
                  <a:gd name="T12" fmla="*/ 0 60000 65536"/>
                  <a:gd name="T13" fmla="*/ 0 60000 65536"/>
                  <a:gd name="T14" fmla="*/ 0 60000 65536"/>
                  <a:gd name="T15" fmla="*/ 0 w 197"/>
                  <a:gd name="T16" fmla="*/ 0 h 126"/>
                  <a:gd name="T17" fmla="*/ 197 w 197"/>
                  <a:gd name="T18" fmla="*/ 126 h 126"/>
                </a:gdLst>
                <a:ahLst/>
                <a:cxnLst>
                  <a:cxn ang="T10">
                    <a:pos x="T0" y="T1"/>
                  </a:cxn>
                  <a:cxn ang="T11">
                    <a:pos x="T2" y="T3"/>
                  </a:cxn>
                  <a:cxn ang="T12">
                    <a:pos x="T4" y="T5"/>
                  </a:cxn>
                  <a:cxn ang="T13">
                    <a:pos x="T6" y="T7"/>
                  </a:cxn>
                  <a:cxn ang="T14">
                    <a:pos x="T8" y="T9"/>
                  </a:cxn>
                </a:cxnLst>
                <a:rect l="T15" t="T16" r="T17" b="T18"/>
                <a:pathLst>
                  <a:path w="197" h="126">
                    <a:moveTo>
                      <a:pt x="0" y="126"/>
                    </a:moveTo>
                    <a:lnTo>
                      <a:pt x="41" y="126"/>
                    </a:lnTo>
                    <a:lnTo>
                      <a:pt x="197" y="0"/>
                    </a:lnTo>
                    <a:lnTo>
                      <a:pt x="156" y="0"/>
                    </a:lnTo>
                    <a:lnTo>
                      <a:pt x="0" y="12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1653">
                <a:extLst>
                  <a:ext uri="{FF2B5EF4-FFF2-40B4-BE49-F238E27FC236}">
                    <a16:creationId xmlns:a16="http://schemas.microsoft.com/office/drawing/2014/main" id="{569C9842-E49C-4708-AA05-7DD9B2353AE8}"/>
                  </a:ext>
                </a:extLst>
              </p:cNvPr>
              <p:cNvSpPr>
                <a:spLocks/>
              </p:cNvSpPr>
              <p:nvPr/>
            </p:nvSpPr>
            <p:spPr bwMode="auto">
              <a:xfrm>
                <a:off x="663" y="2438"/>
                <a:ext cx="197" cy="126"/>
              </a:xfrm>
              <a:custGeom>
                <a:avLst/>
                <a:gdLst>
                  <a:gd name="T0" fmla="*/ 0 w 197"/>
                  <a:gd name="T1" fmla="*/ 126 h 126"/>
                  <a:gd name="T2" fmla="*/ 41 w 197"/>
                  <a:gd name="T3" fmla="*/ 126 h 126"/>
                  <a:gd name="T4" fmla="*/ 197 w 197"/>
                  <a:gd name="T5" fmla="*/ 0 h 126"/>
                  <a:gd name="T6" fmla="*/ 156 w 197"/>
                  <a:gd name="T7" fmla="*/ 0 h 126"/>
                  <a:gd name="T8" fmla="*/ 0 w 197"/>
                  <a:gd name="T9" fmla="*/ 126 h 126"/>
                  <a:gd name="T10" fmla="*/ 0 60000 65536"/>
                  <a:gd name="T11" fmla="*/ 0 60000 65536"/>
                  <a:gd name="T12" fmla="*/ 0 60000 65536"/>
                  <a:gd name="T13" fmla="*/ 0 60000 65536"/>
                  <a:gd name="T14" fmla="*/ 0 60000 65536"/>
                  <a:gd name="T15" fmla="*/ 0 w 197"/>
                  <a:gd name="T16" fmla="*/ 0 h 126"/>
                  <a:gd name="T17" fmla="*/ 197 w 197"/>
                  <a:gd name="T18" fmla="*/ 126 h 126"/>
                </a:gdLst>
                <a:ahLst/>
                <a:cxnLst>
                  <a:cxn ang="T10">
                    <a:pos x="T0" y="T1"/>
                  </a:cxn>
                  <a:cxn ang="T11">
                    <a:pos x="T2" y="T3"/>
                  </a:cxn>
                  <a:cxn ang="T12">
                    <a:pos x="T4" y="T5"/>
                  </a:cxn>
                  <a:cxn ang="T13">
                    <a:pos x="T6" y="T7"/>
                  </a:cxn>
                  <a:cxn ang="T14">
                    <a:pos x="T8" y="T9"/>
                  </a:cxn>
                </a:cxnLst>
                <a:rect l="T15" t="T16" r="T17" b="T18"/>
                <a:pathLst>
                  <a:path w="197" h="126">
                    <a:moveTo>
                      <a:pt x="0" y="126"/>
                    </a:moveTo>
                    <a:lnTo>
                      <a:pt x="41" y="126"/>
                    </a:lnTo>
                    <a:lnTo>
                      <a:pt x="197" y="0"/>
                    </a:lnTo>
                    <a:lnTo>
                      <a:pt x="156" y="0"/>
                    </a:lnTo>
                    <a:lnTo>
                      <a:pt x="0" y="126"/>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3" name="Rectangle 1654">
                <a:extLst>
                  <a:ext uri="{FF2B5EF4-FFF2-40B4-BE49-F238E27FC236}">
                    <a16:creationId xmlns:a16="http://schemas.microsoft.com/office/drawing/2014/main" id="{F04255EE-0A75-4EA2-9BD6-35F37EEDBD2A}"/>
                  </a:ext>
                </a:extLst>
              </p:cNvPr>
              <p:cNvSpPr>
                <a:spLocks noChangeArrowheads="1"/>
              </p:cNvSpPr>
              <p:nvPr/>
            </p:nvSpPr>
            <p:spPr bwMode="auto">
              <a:xfrm>
                <a:off x="663" y="2566"/>
                <a:ext cx="43" cy="4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94" name="Rectangle 1655">
                <a:extLst>
                  <a:ext uri="{FF2B5EF4-FFF2-40B4-BE49-F238E27FC236}">
                    <a16:creationId xmlns:a16="http://schemas.microsoft.com/office/drawing/2014/main" id="{408ABB59-AFDF-49FB-95F2-485E695F30A4}"/>
                  </a:ext>
                </a:extLst>
              </p:cNvPr>
              <p:cNvSpPr>
                <a:spLocks noChangeArrowheads="1"/>
              </p:cNvSpPr>
              <p:nvPr/>
            </p:nvSpPr>
            <p:spPr bwMode="auto">
              <a:xfrm>
                <a:off x="663" y="2566"/>
                <a:ext cx="43" cy="43"/>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95" name="Freeform 1656">
                <a:extLst>
                  <a:ext uri="{FF2B5EF4-FFF2-40B4-BE49-F238E27FC236}">
                    <a16:creationId xmlns:a16="http://schemas.microsoft.com/office/drawing/2014/main" id="{DDD51015-3F70-4687-B160-9BA5A0610006}"/>
                  </a:ext>
                </a:extLst>
              </p:cNvPr>
              <p:cNvSpPr>
                <a:spLocks/>
              </p:cNvSpPr>
              <p:nvPr/>
            </p:nvSpPr>
            <p:spPr bwMode="auto">
              <a:xfrm>
                <a:off x="706" y="2438"/>
                <a:ext cx="156" cy="171"/>
              </a:xfrm>
              <a:custGeom>
                <a:avLst/>
                <a:gdLst>
                  <a:gd name="T0" fmla="*/ 0 w 156"/>
                  <a:gd name="T1" fmla="*/ 128 h 171"/>
                  <a:gd name="T2" fmla="*/ 156 w 156"/>
                  <a:gd name="T3" fmla="*/ 0 h 171"/>
                  <a:gd name="T4" fmla="*/ 156 w 156"/>
                  <a:gd name="T5" fmla="*/ 44 h 171"/>
                  <a:gd name="T6" fmla="*/ 0 w 156"/>
                  <a:gd name="T7" fmla="*/ 171 h 171"/>
                  <a:gd name="T8" fmla="*/ 0 w 156"/>
                  <a:gd name="T9" fmla="*/ 128 h 171"/>
                  <a:gd name="T10" fmla="*/ 0 60000 65536"/>
                  <a:gd name="T11" fmla="*/ 0 60000 65536"/>
                  <a:gd name="T12" fmla="*/ 0 60000 65536"/>
                  <a:gd name="T13" fmla="*/ 0 60000 65536"/>
                  <a:gd name="T14" fmla="*/ 0 60000 65536"/>
                  <a:gd name="T15" fmla="*/ 0 w 156"/>
                  <a:gd name="T16" fmla="*/ 0 h 171"/>
                  <a:gd name="T17" fmla="*/ 156 w 156"/>
                  <a:gd name="T18" fmla="*/ 171 h 171"/>
                </a:gdLst>
                <a:ahLst/>
                <a:cxnLst>
                  <a:cxn ang="T10">
                    <a:pos x="T0" y="T1"/>
                  </a:cxn>
                  <a:cxn ang="T11">
                    <a:pos x="T2" y="T3"/>
                  </a:cxn>
                  <a:cxn ang="T12">
                    <a:pos x="T4" y="T5"/>
                  </a:cxn>
                  <a:cxn ang="T13">
                    <a:pos x="T6" y="T7"/>
                  </a:cxn>
                  <a:cxn ang="T14">
                    <a:pos x="T8" y="T9"/>
                  </a:cxn>
                </a:cxnLst>
                <a:rect l="T15" t="T16" r="T17" b="T18"/>
                <a:pathLst>
                  <a:path w="156" h="171">
                    <a:moveTo>
                      <a:pt x="0" y="128"/>
                    </a:moveTo>
                    <a:lnTo>
                      <a:pt x="156" y="0"/>
                    </a:lnTo>
                    <a:lnTo>
                      <a:pt x="156" y="44"/>
                    </a:lnTo>
                    <a:lnTo>
                      <a:pt x="0" y="171"/>
                    </a:lnTo>
                    <a:lnTo>
                      <a:pt x="0" y="128"/>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1657">
                <a:extLst>
                  <a:ext uri="{FF2B5EF4-FFF2-40B4-BE49-F238E27FC236}">
                    <a16:creationId xmlns:a16="http://schemas.microsoft.com/office/drawing/2014/main" id="{B85EE0BA-6F09-4373-A970-63477EE40368}"/>
                  </a:ext>
                </a:extLst>
              </p:cNvPr>
              <p:cNvSpPr>
                <a:spLocks/>
              </p:cNvSpPr>
              <p:nvPr/>
            </p:nvSpPr>
            <p:spPr bwMode="auto">
              <a:xfrm>
                <a:off x="706" y="2438"/>
                <a:ext cx="156" cy="171"/>
              </a:xfrm>
              <a:custGeom>
                <a:avLst/>
                <a:gdLst>
                  <a:gd name="T0" fmla="*/ 0 w 156"/>
                  <a:gd name="T1" fmla="*/ 128 h 171"/>
                  <a:gd name="T2" fmla="*/ 156 w 156"/>
                  <a:gd name="T3" fmla="*/ 0 h 171"/>
                  <a:gd name="T4" fmla="*/ 156 w 156"/>
                  <a:gd name="T5" fmla="*/ 44 h 171"/>
                  <a:gd name="T6" fmla="*/ 0 w 156"/>
                  <a:gd name="T7" fmla="*/ 171 h 171"/>
                  <a:gd name="T8" fmla="*/ 0 w 156"/>
                  <a:gd name="T9" fmla="*/ 128 h 171"/>
                  <a:gd name="T10" fmla="*/ 0 60000 65536"/>
                  <a:gd name="T11" fmla="*/ 0 60000 65536"/>
                  <a:gd name="T12" fmla="*/ 0 60000 65536"/>
                  <a:gd name="T13" fmla="*/ 0 60000 65536"/>
                  <a:gd name="T14" fmla="*/ 0 60000 65536"/>
                  <a:gd name="T15" fmla="*/ 0 w 156"/>
                  <a:gd name="T16" fmla="*/ 0 h 171"/>
                  <a:gd name="T17" fmla="*/ 156 w 156"/>
                  <a:gd name="T18" fmla="*/ 171 h 171"/>
                </a:gdLst>
                <a:ahLst/>
                <a:cxnLst>
                  <a:cxn ang="T10">
                    <a:pos x="T0" y="T1"/>
                  </a:cxn>
                  <a:cxn ang="T11">
                    <a:pos x="T2" y="T3"/>
                  </a:cxn>
                  <a:cxn ang="T12">
                    <a:pos x="T4" y="T5"/>
                  </a:cxn>
                  <a:cxn ang="T13">
                    <a:pos x="T6" y="T7"/>
                  </a:cxn>
                  <a:cxn ang="T14">
                    <a:pos x="T8" y="T9"/>
                  </a:cxn>
                </a:cxnLst>
                <a:rect l="T15" t="T16" r="T17" b="T18"/>
                <a:pathLst>
                  <a:path w="156" h="171">
                    <a:moveTo>
                      <a:pt x="0" y="128"/>
                    </a:moveTo>
                    <a:lnTo>
                      <a:pt x="156" y="0"/>
                    </a:lnTo>
                    <a:lnTo>
                      <a:pt x="156" y="44"/>
                    </a:lnTo>
                    <a:lnTo>
                      <a:pt x="0" y="171"/>
                    </a:lnTo>
                    <a:lnTo>
                      <a:pt x="0" y="128"/>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 name="Freeform 1658">
                <a:extLst>
                  <a:ext uri="{FF2B5EF4-FFF2-40B4-BE49-F238E27FC236}">
                    <a16:creationId xmlns:a16="http://schemas.microsoft.com/office/drawing/2014/main" id="{0304B636-AD56-442C-A4C3-09D66324BA17}"/>
                  </a:ext>
                </a:extLst>
              </p:cNvPr>
              <p:cNvSpPr>
                <a:spLocks/>
              </p:cNvSpPr>
              <p:nvPr/>
            </p:nvSpPr>
            <p:spPr bwMode="auto">
              <a:xfrm>
                <a:off x="812" y="2438"/>
                <a:ext cx="198" cy="126"/>
              </a:xfrm>
              <a:custGeom>
                <a:avLst/>
                <a:gdLst>
                  <a:gd name="T0" fmla="*/ 0 w 198"/>
                  <a:gd name="T1" fmla="*/ 126 h 126"/>
                  <a:gd name="T2" fmla="*/ 42 w 198"/>
                  <a:gd name="T3" fmla="*/ 126 h 126"/>
                  <a:gd name="T4" fmla="*/ 198 w 198"/>
                  <a:gd name="T5" fmla="*/ 0 h 126"/>
                  <a:gd name="T6" fmla="*/ 156 w 198"/>
                  <a:gd name="T7" fmla="*/ 0 h 126"/>
                  <a:gd name="T8" fmla="*/ 0 w 198"/>
                  <a:gd name="T9" fmla="*/ 126 h 126"/>
                  <a:gd name="T10" fmla="*/ 0 60000 65536"/>
                  <a:gd name="T11" fmla="*/ 0 60000 65536"/>
                  <a:gd name="T12" fmla="*/ 0 60000 65536"/>
                  <a:gd name="T13" fmla="*/ 0 60000 65536"/>
                  <a:gd name="T14" fmla="*/ 0 60000 65536"/>
                  <a:gd name="T15" fmla="*/ 0 w 198"/>
                  <a:gd name="T16" fmla="*/ 0 h 126"/>
                  <a:gd name="T17" fmla="*/ 198 w 198"/>
                  <a:gd name="T18" fmla="*/ 126 h 126"/>
                </a:gdLst>
                <a:ahLst/>
                <a:cxnLst>
                  <a:cxn ang="T10">
                    <a:pos x="T0" y="T1"/>
                  </a:cxn>
                  <a:cxn ang="T11">
                    <a:pos x="T2" y="T3"/>
                  </a:cxn>
                  <a:cxn ang="T12">
                    <a:pos x="T4" y="T5"/>
                  </a:cxn>
                  <a:cxn ang="T13">
                    <a:pos x="T6" y="T7"/>
                  </a:cxn>
                  <a:cxn ang="T14">
                    <a:pos x="T8" y="T9"/>
                  </a:cxn>
                </a:cxnLst>
                <a:rect l="T15" t="T16" r="T17" b="T18"/>
                <a:pathLst>
                  <a:path w="198" h="126">
                    <a:moveTo>
                      <a:pt x="0" y="126"/>
                    </a:moveTo>
                    <a:lnTo>
                      <a:pt x="42" y="126"/>
                    </a:lnTo>
                    <a:lnTo>
                      <a:pt x="198" y="0"/>
                    </a:lnTo>
                    <a:lnTo>
                      <a:pt x="156" y="0"/>
                    </a:lnTo>
                    <a:lnTo>
                      <a:pt x="0" y="12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1659">
                <a:extLst>
                  <a:ext uri="{FF2B5EF4-FFF2-40B4-BE49-F238E27FC236}">
                    <a16:creationId xmlns:a16="http://schemas.microsoft.com/office/drawing/2014/main" id="{6125F238-F28D-4143-BAF7-7EE8D47C1E6D}"/>
                  </a:ext>
                </a:extLst>
              </p:cNvPr>
              <p:cNvSpPr>
                <a:spLocks/>
              </p:cNvSpPr>
              <p:nvPr/>
            </p:nvSpPr>
            <p:spPr bwMode="auto">
              <a:xfrm>
                <a:off x="812" y="2438"/>
                <a:ext cx="198" cy="126"/>
              </a:xfrm>
              <a:custGeom>
                <a:avLst/>
                <a:gdLst>
                  <a:gd name="T0" fmla="*/ 0 w 198"/>
                  <a:gd name="T1" fmla="*/ 126 h 126"/>
                  <a:gd name="T2" fmla="*/ 42 w 198"/>
                  <a:gd name="T3" fmla="*/ 126 h 126"/>
                  <a:gd name="T4" fmla="*/ 198 w 198"/>
                  <a:gd name="T5" fmla="*/ 0 h 126"/>
                  <a:gd name="T6" fmla="*/ 156 w 198"/>
                  <a:gd name="T7" fmla="*/ 0 h 126"/>
                  <a:gd name="T8" fmla="*/ 0 w 198"/>
                  <a:gd name="T9" fmla="*/ 126 h 126"/>
                  <a:gd name="T10" fmla="*/ 0 60000 65536"/>
                  <a:gd name="T11" fmla="*/ 0 60000 65536"/>
                  <a:gd name="T12" fmla="*/ 0 60000 65536"/>
                  <a:gd name="T13" fmla="*/ 0 60000 65536"/>
                  <a:gd name="T14" fmla="*/ 0 60000 65536"/>
                  <a:gd name="T15" fmla="*/ 0 w 198"/>
                  <a:gd name="T16" fmla="*/ 0 h 126"/>
                  <a:gd name="T17" fmla="*/ 198 w 198"/>
                  <a:gd name="T18" fmla="*/ 126 h 126"/>
                </a:gdLst>
                <a:ahLst/>
                <a:cxnLst>
                  <a:cxn ang="T10">
                    <a:pos x="T0" y="T1"/>
                  </a:cxn>
                  <a:cxn ang="T11">
                    <a:pos x="T2" y="T3"/>
                  </a:cxn>
                  <a:cxn ang="T12">
                    <a:pos x="T4" y="T5"/>
                  </a:cxn>
                  <a:cxn ang="T13">
                    <a:pos x="T6" y="T7"/>
                  </a:cxn>
                  <a:cxn ang="T14">
                    <a:pos x="T8" y="T9"/>
                  </a:cxn>
                </a:cxnLst>
                <a:rect l="T15" t="T16" r="T17" b="T18"/>
                <a:pathLst>
                  <a:path w="198" h="126">
                    <a:moveTo>
                      <a:pt x="0" y="126"/>
                    </a:moveTo>
                    <a:lnTo>
                      <a:pt x="42" y="126"/>
                    </a:lnTo>
                    <a:lnTo>
                      <a:pt x="198" y="0"/>
                    </a:lnTo>
                    <a:lnTo>
                      <a:pt x="156" y="0"/>
                    </a:lnTo>
                    <a:lnTo>
                      <a:pt x="0" y="126"/>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 name="Rectangle 1660">
                <a:extLst>
                  <a:ext uri="{FF2B5EF4-FFF2-40B4-BE49-F238E27FC236}">
                    <a16:creationId xmlns:a16="http://schemas.microsoft.com/office/drawing/2014/main" id="{A5EF1641-B8D3-40CF-89EE-5CC27283648E}"/>
                  </a:ext>
                </a:extLst>
              </p:cNvPr>
              <p:cNvSpPr>
                <a:spLocks noChangeArrowheads="1"/>
              </p:cNvSpPr>
              <p:nvPr/>
            </p:nvSpPr>
            <p:spPr bwMode="auto">
              <a:xfrm>
                <a:off x="812" y="2566"/>
                <a:ext cx="43" cy="4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00" name="Rectangle 1661">
                <a:extLst>
                  <a:ext uri="{FF2B5EF4-FFF2-40B4-BE49-F238E27FC236}">
                    <a16:creationId xmlns:a16="http://schemas.microsoft.com/office/drawing/2014/main" id="{677AD6DF-20B6-4974-8A5C-EA0D048E82C7}"/>
                  </a:ext>
                </a:extLst>
              </p:cNvPr>
              <p:cNvSpPr>
                <a:spLocks noChangeArrowheads="1"/>
              </p:cNvSpPr>
              <p:nvPr/>
            </p:nvSpPr>
            <p:spPr bwMode="auto">
              <a:xfrm>
                <a:off x="812" y="2566"/>
                <a:ext cx="43" cy="43"/>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01" name="Freeform 1662">
                <a:extLst>
                  <a:ext uri="{FF2B5EF4-FFF2-40B4-BE49-F238E27FC236}">
                    <a16:creationId xmlns:a16="http://schemas.microsoft.com/office/drawing/2014/main" id="{2DDDC392-D5D3-43F5-9684-3B671F6D7AAA}"/>
                  </a:ext>
                </a:extLst>
              </p:cNvPr>
              <p:cNvSpPr>
                <a:spLocks/>
              </p:cNvSpPr>
              <p:nvPr/>
            </p:nvSpPr>
            <p:spPr bwMode="auto">
              <a:xfrm>
                <a:off x="855" y="2438"/>
                <a:ext cx="157" cy="171"/>
              </a:xfrm>
              <a:custGeom>
                <a:avLst/>
                <a:gdLst>
                  <a:gd name="T0" fmla="*/ 0 w 157"/>
                  <a:gd name="T1" fmla="*/ 128 h 171"/>
                  <a:gd name="T2" fmla="*/ 157 w 157"/>
                  <a:gd name="T3" fmla="*/ 0 h 171"/>
                  <a:gd name="T4" fmla="*/ 157 w 157"/>
                  <a:gd name="T5" fmla="*/ 44 h 171"/>
                  <a:gd name="T6" fmla="*/ 0 w 157"/>
                  <a:gd name="T7" fmla="*/ 171 h 171"/>
                  <a:gd name="T8" fmla="*/ 0 w 157"/>
                  <a:gd name="T9" fmla="*/ 128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0" y="128"/>
                    </a:moveTo>
                    <a:lnTo>
                      <a:pt x="157" y="0"/>
                    </a:lnTo>
                    <a:lnTo>
                      <a:pt x="157" y="44"/>
                    </a:lnTo>
                    <a:lnTo>
                      <a:pt x="0" y="171"/>
                    </a:lnTo>
                    <a:lnTo>
                      <a:pt x="0" y="128"/>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1663">
                <a:extLst>
                  <a:ext uri="{FF2B5EF4-FFF2-40B4-BE49-F238E27FC236}">
                    <a16:creationId xmlns:a16="http://schemas.microsoft.com/office/drawing/2014/main" id="{BF4E13E4-28C2-4840-9AC4-2C3188B47085}"/>
                  </a:ext>
                </a:extLst>
              </p:cNvPr>
              <p:cNvSpPr>
                <a:spLocks/>
              </p:cNvSpPr>
              <p:nvPr/>
            </p:nvSpPr>
            <p:spPr bwMode="auto">
              <a:xfrm>
                <a:off x="855" y="2438"/>
                <a:ext cx="157" cy="171"/>
              </a:xfrm>
              <a:custGeom>
                <a:avLst/>
                <a:gdLst>
                  <a:gd name="T0" fmla="*/ 0 w 157"/>
                  <a:gd name="T1" fmla="*/ 128 h 171"/>
                  <a:gd name="T2" fmla="*/ 157 w 157"/>
                  <a:gd name="T3" fmla="*/ 0 h 171"/>
                  <a:gd name="T4" fmla="*/ 157 w 157"/>
                  <a:gd name="T5" fmla="*/ 44 h 171"/>
                  <a:gd name="T6" fmla="*/ 0 w 157"/>
                  <a:gd name="T7" fmla="*/ 171 h 171"/>
                  <a:gd name="T8" fmla="*/ 0 w 157"/>
                  <a:gd name="T9" fmla="*/ 128 h 171"/>
                  <a:gd name="T10" fmla="*/ 0 60000 65536"/>
                  <a:gd name="T11" fmla="*/ 0 60000 65536"/>
                  <a:gd name="T12" fmla="*/ 0 60000 65536"/>
                  <a:gd name="T13" fmla="*/ 0 60000 65536"/>
                  <a:gd name="T14" fmla="*/ 0 60000 65536"/>
                  <a:gd name="T15" fmla="*/ 0 w 157"/>
                  <a:gd name="T16" fmla="*/ 0 h 171"/>
                  <a:gd name="T17" fmla="*/ 157 w 157"/>
                  <a:gd name="T18" fmla="*/ 171 h 171"/>
                </a:gdLst>
                <a:ahLst/>
                <a:cxnLst>
                  <a:cxn ang="T10">
                    <a:pos x="T0" y="T1"/>
                  </a:cxn>
                  <a:cxn ang="T11">
                    <a:pos x="T2" y="T3"/>
                  </a:cxn>
                  <a:cxn ang="T12">
                    <a:pos x="T4" y="T5"/>
                  </a:cxn>
                  <a:cxn ang="T13">
                    <a:pos x="T6" y="T7"/>
                  </a:cxn>
                  <a:cxn ang="T14">
                    <a:pos x="T8" y="T9"/>
                  </a:cxn>
                </a:cxnLst>
                <a:rect l="T15" t="T16" r="T17" b="T18"/>
                <a:pathLst>
                  <a:path w="157" h="171">
                    <a:moveTo>
                      <a:pt x="0" y="128"/>
                    </a:moveTo>
                    <a:lnTo>
                      <a:pt x="157" y="0"/>
                    </a:lnTo>
                    <a:lnTo>
                      <a:pt x="157" y="44"/>
                    </a:lnTo>
                    <a:lnTo>
                      <a:pt x="0" y="171"/>
                    </a:lnTo>
                    <a:lnTo>
                      <a:pt x="0" y="128"/>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 name="Freeform 1664">
                <a:extLst>
                  <a:ext uri="{FF2B5EF4-FFF2-40B4-BE49-F238E27FC236}">
                    <a16:creationId xmlns:a16="http://schemas.microsoft.com/office/drawing/2014/main" id="{24E9C49D-121B-482F-BD95-1BD016724DB3}"/>
                  </a:ext>
                </a:extLst>
              </p:cNvPr>
              <p:cNvSpPr>
                <a:spLocks/>
              </p:cNvSpPr>
              <p:nvPr/>
            </p:nvSpPr>
            <p:spPr bwMode="auto">
              <a:xfrm>
                <a:off x="962" y="2438"/>
                <a:ext cx="197" cy="126"/>
              </a:xfrm>
              <a:custGeom>
                <a:avLst/>
                <a:gdLst>
                  <a:gd name="T0" fmla="*/ 0 w 197"/>
                  <a:gd name="T1" fmla="*/ 126 h 126"/>
                  <a:gd name="T2" fmla="*/ 41 w 197"/>
                  <a:gd name="T3" fmla="*/ 126 h 126"/>
                  <a:gd name="T4" fmla="*/ 197 w 197"/>
                  <a:gd name="T5" fmla="*/ 0 h 126"/>
                  <a:gd name="T6" fmla="*/ 156 w 197"/>
                  <a:gd name="T7" fmla="*/ 0 h 126"/>
                  <a:gd name="T8" fmla="*/ 0 w 197"/>
                  <a:gd name="T9" fmla="*/ 126 h 126"/>
                  <a:gd name="T10" fmla="*/ 0 60000 65536"/>
                  <a:gd name="T11" fmla="*/ 0 60000 65536"/>
                  <a:gd name="T12" fmla="*/ 0 60000 65536"/>
                  <a:gd name="T13" fmla="*/ 0 60000 65536"/>
                  <a:gd name="T14" fmla="*/ 0 60000 65536"/>
                  <a:gd name="T15" fmla="*/ 0 w 197"/>
                  <a:gd name="T16" fmla="*/ 0 h 126"/>
                  <a:gd name="T17" fmla="*/ 197 w 197"/>
                  <a:gd name="T18" fmla="*/ 126 h 126"/>
                </a:gdLst>
                <a:ahLst/>
                <a:cxnLst>
                  <a:cxn ang="T10">
                    <a:pos x="T0" y="T1"/>
                  </a:cxn>
                  <a:cxn ang="T11">
                    <a:pos x="T2" y="T3"/>
                  </a:cxn>
                  <a:cxn ang="T12">
                    <a:pos x="T4" y="T5"/>
                  </a:cxn>
                  <a:cxn ang="T13">
                    <a:pos x="T6" y="T7"/>
                  </a:cxn>
                  <a:cxn ang="T14">
                    <a:pos x="T8" y="T9"/>
                  </a:cxn>
                </a:cxnLst>
                <a:rect l="T15" t="T16" r="T17" b="T18"/>
                <a:pathLst>
                  <a:path w="197" h="126">
                    <a:moveTo>
                      <a:pt x="0" y="126"/>
                    </a:moveTo>
                    <a:lnTo>
                      <a:pt x="41" y="126"/>
                    </a:lnTo>
                    <a:lnTo>
                      <a:pt x="197" y="0"/>
                    </a:lnTo>
                    <a:lnTo>
                      <a:pt x="156" y="0"/>
                    </a:lnTo>
                    <a:lnTo>
                      <a:pt x="0" y="126"/>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1665">
                <a:extLst>
                  <a:ext uri="{FF2B5EF4-FFF2-40B4-BE49-F238E27FC236}">
                    <a16:creationId xmlns:a16="http://schemas.microsoft.com/office/drawing/2014/main" id="{C349882C-7B68-4FE3-B76A-F8A228B71193}"/>
                  </a:ext>
                </a:extLst>
              </p:cNvPr>
              <p:cNvSpPr>
                <a:spLocks/>
              </p:cNvSpPr>
              <p:nvPr/>
            </p:nvSpPr>
            <p:spPr bwMode="auto">
              <a:xfrm>
                <a:off x="962" y="2438"/>
                <a:ext cx="197" cy="126"/>
              </a:xfrm>
              <a:custGeom>
                <a:avLst/>
                <a:gdLst>
                  <a:gd name="T0" fmla="*/ 0 w 197"/>
                  <a:gd name="T1" fmla="*/ 126 h 126"/>
                  <a:gd name="T2" fmla="*/ 41 w 197"/>
                  <a:gd name="T3" fmla="*/ 126 h 126"/>
                  <a:gd name="T4" fmla="*/ 197 w 197"/>
                  <a:gd name="T5" fmla="*/ 0 h 126"/>
                  <a:gd name="T6" fmla="*/ 156 w 197"/>
                  <a:gd name="T7" fmla="*/ 0 h 126"/>
                  <a:gd name="T8" fmla="*/ 0 w 197"/>
                  <a:gd name="T9" fmla="*/ 126 h 126"/>
                  <a:gd name="T10" fmla="*/ 0 60000 65536"/>
                  <a:gd name="T11" fmla="*/ 0 60000 65536"/>
                  <a:gd name="T12" fmla="*/ 0 60000 65536"/>
                  <a:gd name="T13" fmla="*/ 0 60000 65536"/>
                  <a:gd name="T14" fmla="*/ 0 60000 65536"/>
                  <a:gd name="T15" fmla="*/ 0 w 197"/>
                  <a:gd name="T16" fmla="*/ 0 h 126"/>
                  <a:gd name="T17" fmla="*/ 197 w 197"/>
                  <a:gd name="T18" fmla="*/ 126 h 126"/>
                </a:gdLst>
                <a:ahLst/>
                <a:cxnLst>
                  <a:cxn ang="T10">
                    <a:pos x="T0" y="T1"/>
                  </a:cxn>
                  <a:cxn ang="T11">
                    <a:pos x="T2" y="T3"/>
                  </a:cxn>
                  <a:cxn ang="T12">
                    <a:pos x="T4" y="T5"/>
                  </a:cxn>
                  <a:cxn ang="T13">
                    <a:pos x="T6" y="T7"/>
                  </a:cxn>
                  <a:cxn ang="T14">
                    <a:pos x="T8" y="T9"/>
                  </a:cxn>
                </a:cxnLst>
                <a:rect l="T15" t="T16" r="T17" b="T18"/>
                <a:pathLst>
                  <a:path w="197" h="126">
                    <a:moveTo>
                      <a:pt x="0" y="126"/>
                    </a:moveTo>
                    <a:lnTo>
                      <a:pt x="41" y="126"/>
                    </a:lnTo>
                    <a:lnTo>
                      <a:pt x="197" y="0"/>
                    </a:lnTo>
                    <a:lnTo>
                      <a:pt x="156" y="0"/>
                    </a:lnTo>
                    <a:lnTo>
                      <a:pt x="0" y="126"/>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5" name="Rectangle 1666">
                <a:extLst>
                  <a:ext uri="{FF2B5EF4-FFF2-40B4-BE49-F238E27FC236}">
                    <a16:creationId xmlns:a16="http://schemas.microsoft.com/office/drawing/2014/main" id="{F1150FCC-9419-4DBA-BDE6-66962EBD3F57}"/>
                  </a:ext>
                </a:extLst>
              </p:cNvPr>
              <p:cNvSpPr>
                <a:spLocks noChangeArrowheads="1"/>
              </p:cNvSpPr>
              <p:nvPr/>
            </p:nvSpPr>
            <p:spPr bwMode="auto">
              <a:xfrm>
                <a:off x="962" y="2566"/>
                <a:ext cx="43" cy="4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06" name="Rectangle 1667">
                <a:extLst>
                  <a:ext uri="{FF2B5EF4-FFF2-40B4-BE49-F238E27FC236}">
                    <a16:creationId xmlns:a16="http://schemas.microsoft.com/office/drawing/2014/main" id="{9AC0EA70-0D75-461E-A7C6-DAC8F37C5FEC}"/>
                  </a:ext>
                </a:extLst>
              </p:cNvPr>
              <p:cNvSpPr>
                <a:spLocks noChangeArrowheads="1"/>
              </p:cNvSpPr>
              <p:nvPr/>
            </p:nvSpPr>
            <p:spPr bwMode="auto">
              <a:xfrm>
                <a:off x="962" y="2566"/>
                <a:ext cx="43" cy="43"/>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07" name="Freeform 1668">
                <a:extLst>
                  <a:ext uri="{FF2B5EF4-FFF2-40B4-BE49-F238E27FC236}">
                    <a16:creationId xmlns:a16="http://schemas.microsoft.com/office/drawing/2014/main" id="{CF9DA683-D7E2-45C6-A38C-E474ABFEE404}"/>
                  </a:ext>
                </a:extLst>
              </p:cNvPr>
              <p:cNvSpPr>
                <a:spLocks/>
              </p:cNvSpPr>
              <p:nvPr/>
            </p:nvSpPr>
            <p:spPr bwMode="auto">
              <a:xfrm>
                <a:off x="1005" y="2438"/>
                <a:ext cx="156" cy="171"/>
              </a:xfrm>
              <a:custGeom>
                <a:avLst/>
                <a:gdLst>
                  <a:gd name="T0" fmla="*/ 0 w 156"/>
                  <a:gd name="T1" fmla="*/ 128 h 171"/>
                  <a:gd name="T2" fmla="*/ 156 w 156"/>
                  <a:gd name="T3" fmla="*/ 0 h 171"/>
                  <a:gd name="T4" fmla="*/ 156 w 156"/>
                  <a:gd name="T5" fmla="*/ 44 h 171"/>
                  <a:gd name="T6" fmla="*/ 0 w 156"/>
                  <a:gd name="T7" fmla="*/ 171 h 171"/>
                  <a:gd name="T8" fmla="*/ 0 w 156"/>
                  <a:gd name="T9" fmla="*/ 128 h 171"/>
                  <a:gd name="T10" fmla="*/ 0 60000 65536"/>
                  <a:gd name="T11" fmla="*/ 0 60000 65536"/>
                  <a:gd name="T12" fmla="*/ 0 60000 65536"/>
                  <a:gd name="T13" fmla="*/ 0 60000 65536"/>
                  <a:gd name="T14" fmla="*/ 0 60000 65536"/>
                  <a:gd name="T15" fmla="*/ 0 w 156"/>
                  <a:gd name="T16" fmla="*/ 0 h 171"/>
                  <a:gd name="T17" fmla="*/ 156 w 156"/>
                  <a:gd name="T18" fmla="*/ 171 h 171"/>
                </a:gdLst>
                <a:ahLst/>
                <a:cxnLst>
                  <a:cxn ang="T10">
                    <a:pos x="T0" y="T1"/>
                  </a:cxn>
                  <a:cxn ang="T11">
                    <a:pos x="T2" y="T3"/>
                  </a:cxn>
                  <a:cxn ang="T12">
                    <a:pos x="T4" y="T5"/>
                  </a:cxn>
                  <a:cxn ang="T13">
                    <a:pos x="T6" y="T7"/>
                  </a:cxn>
                  <a:cxn ang="T14">
                    <a:pos x="T8" y="T9"/>
                  </a:cxn>
                </a:cxnLst>
                <a:rect l="T15" t="T16" r="T17" b="T18"/>
                <a:pathLst>
                  <a:path w="156" h="171">
                    <a:moveTo>
                      <a:pt x="0" y="128"/>
                    </a:moveTo>
                    <a:lnTo>
                      <a:pt x="156" y="0"/>
                    </a:lnTo>
                    <a:lnTo>
                      <a:pt x="156" y="44"/>
                    </a:lnTo>
                    <a:lnTo>
                      <a:pt x="0" y="171"/>
                    </a:lnTo>
                    <a:lnTo>
                      <a:pt x="0" y="128"/>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1669">
                <a:extLst>
                  <a:ext uri="{FF2B5EF4-FFF2-40B4-BE49-F238E27FC236}">
                    <a16:creationId xmlns:a16="http://schemas.microsoft.com/office/drawing/2014/main" id="{0C3C2AAC-1E49-488D-A1BC-DB4A2A9317D2}"/>
                  </a:ext>
                </a:extLst>
              </p:cNvPr>
              <p:cNvSpPr>
                <a:spLocks/>
              </p:cNvSpPr>
              <p:nvPr/>
            </p:nvSpPr>
            <p:spPr bwMode="auto">
              <a:xfrm>
                <a:off x="1005" y="2438"/>
                <a:ext cx="156" cy="171"/>
              </a:xfrm>
              <a:custGeom>
                <a:avLst/>
                <a:gdLst>
                  <a:gd name="T0" fmla="*/ 0 w 156"/>
                  <a:gd name="T1" fmla="*/ 128 h 171"/>
                  <a:gd name="T2" fmla="*/ 156 w 156"/>
                  <a:gd name="T3" fmla="*/ 0 h 171"/>
                  <a:gd name="T4" fmla="*/ 156 w 156"/>
                  <a:gd name="T5" fmla="*/ 44 h 171"/>
                  <a:gd name="T6" fmla="*/ 0 w 156"/>
                  <a:gd name="T7" fmla="*/ 171 h 171"/>
                  <a:gd name="T8" fmla="*/ 0 w 156"/>
                  <a:gd name="T9" fmla="*/ 128 h 171"/>
                  <a:gd name="T10" fmla="*/ 0 60000 65536"/>
                  <a:gd name="T11" fmla="*/ 0 60000 65536"/>
                  <a:gd name="T12" fmla="*/ 0 60000 65536"/>
                  <a:gd name="T13" fmla="*/ 0 60000 65536"/>
                  <a:gd name="T14" fmla="*/ 0 60000 65536"/>
                  <a:gd name="T15" fmla="*/ 0 w 156"/>
                  <a:gd name="T16" fmla="*/ 0 h 171"/>
                  <a:gd name="T17" fmla="*/ 156 w 156"/>
                  <a:gd name="T18" fmla="*/ 171 h 171"/>
                </a:gdLst>
                <a:ahLst/>
                <a:cxnLst>
                  <a:cxn ang="T10">
                    <a:pos x="T0" y="T1"/>
                  </a:cxn>
                  <a:cxn ang="T11">
                    <a:pos x="T2" y="T3"/>
                  </a:cxn>
                  <a:cxn ang="T12">
                    <a:pos x="T4" y="T5"/>
                  </a:cxn>
                  <a:cxn ang="T13">
                    <a:pos x="T6" y="T7"/>
                  </a:cxn>
                  <a:cxn ang="T14">
                    <a:pos x="T8" y="T9"/>
                  </a:cxn>
                </a:cxnLst>
                <a:rect l="T15" t="T16" r="T17" b="T18"/>
                <a:pathLst>
                  <a:path w="156" h="171">
                    <a:moveTo>
                      <a:pt x="0" y="128"/>
                    </a:moveTo>
                    <a:lnTo>
                      <a:pt x="156" y="0"/>
                    </a:lnTo>
                    <a:lnTo>
                      <a:pt x="156" y="44"/>
                    </a:lnTo>
                    <a:lnTo>
                      <a:pt x="0" y="171"/>
                    </a:lnTo>
                    <a:lnTo>
                      <a:pt x="0" y="128"/>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 name="Rectangle 1670">
                <a:extLst>
                  <a:ext uri="{FF2B5EF4-FFF2-40B4-BE49-F238E27FC236}">
                    <a16:creationId xmlns:a16="http://schemas.microsoft.com/office/drawing/2014/main" id="{02996CEF-98F3-478C-A640-CE8B99B21480}"/>
                  </a:ext>
                </a:extLst>
              </p:cNvPr>
              <p:cNvSpPr>
                <a:spLocks noChangeArrowheads="1"/>
              </p:cNvSpPr>
              <p:nvPr/>
            </p:nvSpPr>
            <p:spPr bwMode="auto">
              <a:xfrm>
                <a:off x="600"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10" name="Rectangle 1671">
                <a:extLst>
                  <a:ext uri="{FF2B5EF4-FFF2-40B4-BE49-F238E27FC236}">
                    <a16:creationId xmlns:a16="http://schemas.microsoft.com/office/drawing/2014/main" id="{A2B9768D-55AA-43DA-9333-F972967016FD}"/>
                  </a:ext>
                </a:extLst>
              </p:cNvPr>
              <p:cNvSpPr>
                <a:spLocks noChangeArrowheads="1"/>
              </p:cNvSpPr>
              <p:nvPr/>
            </p:nvSpPr>
            <p:spPr bwMode="auto">
              <a:xfrm>
                <a:off x="600"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11" name="Freeform 1672">
                <a:extLst>
                  <a:ext uri="{FF2B5EF4-FFF2-40B4-BE49-F238E27FC236}">
                    <a16:creationId xmlns:a16="http://schemas.microsoft.com/office/drawing/2014/main" id="{92F6074E-F0CB-4F6A-B2F1-135F2C254A7F}"/>
                  </a:ext>
                </a:extLst>
              </p:cNvPr>
              <p:cNvSpPr>
                <a:spLocks/>
              </p:cNvSpPr>
              <p:nvPr/>
            </p:nvSpPr>
            <p:spPr bwMode="auto">
              <a:xfrm>
                <a:off x="601"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1673">
                <a:extLst>
                  <a:ext uri="{FF2B5EF4-FFF2-40B4-BE49-F238E27FC236}">
                    <a16:creationId xmlns:a16="http://schemas.microsoft.com/office/drawing/2014/main" id="{D25819AE-0598-47F3-B238-90D213DD3045}"/>
                  </a:ext>
                </a:extLst>
              </p:cNvPr>
              <p:cNvSpPr>
                <a:spLocks/>
              </p:cNvSpPr>
              <p:nvPr/>
            </p:nvSpPr>
            <p:spPr bwMode="auto">
              <a:xfrm>
                <a:off x="601"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 name="Freeform 1674">
                <a:extLst>
                  <a:ext uri="{FF2B5EF4-FFF2-40B4-BE49-F238E27FC236}">
                    <a16:creationId xmlns:a16="http://schemas.microsoft.com/office/drawing/2014/main" id="{72E7A219-9A0A-4075-A8F7-D26DD9CAB0CA}"/>
                  </a:ext>
                </a:extLst>
              </p:cNvPr>
              <p:cNvSpPr>
                <a:spLocks/>
              </p:cNvSpPr>
              <p:nvPr/>
            </p:nvSpPr>
            <p:spPr bwMode="auto">
              <a:xfrm>
                <a:off x="643"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1675">
                <a:extLst>
                  <a:ext uri="{FF2B5EF4-FFF2-40B4-BE49-F238E27FC236}">
                    <a16:creationId xmlns:a16="http://schemas.microsoft.com/office/drawing/2014/main" id="{54ED0EC5-0EE7-4181-B4BA-E2F540AD7EDF}"/>
                  </a:ext>
                </a:extLst>
              </p:cNvPr>
              <p:cNvSpPr>
                <a:spLocks/>
              </p:cNvSpPr>
              <p:nvPr/>
            </p:nvSpPr>
            <p:spPr bwMode="auto">
              <a:xfrm>
                <a:off x="643"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5" name="Rectangle 1676">
                <a:extLst>
                  <a:ext uri="{FF2B5EF4-FFF2-40B4-BE49-F238E27FC236}">
                    <a16:creationId xmlns:a16="http://schemas.microsoft.com/office/drawing/2014/main" id="{E71F0AC7-38B2-4248-AC15-287DD3F0743D}"/>
                  </a:ext>
                </a:extLst>
              </p:cNvPr>
              <p:cNvSpPr>
                <a:spLocks noChangeArrowheads="1"/>
              </p:cNvSpPr>
              <p:nvPr/>
            </p:nvSpPr>
            <p:spPr bwMode="auto">
              <a:xfrm>
                <a:off x="749"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16" name="Rectangle 1677">
                <a:extLst>
                  <a:ext uri="{FF2B5EF4-FFF2-40B4-BE49-F238E27FC236}">
                    <a16:creationId xmlns:a16="http://schemas.microsoft.com/office/drawing/2014/main" id="{6C09C6AE-C82C-4198-BCBC-134AE6233A6D}"/>
                  </a:ext>
                </a:extLst>
              </p:cNvPr>
              <p:cNvSpPr>
                <a:spLocks noChangeArrowheads="1"/>
              </p:cNvSpPr>
              <p:nvPr/>
            </p:nvSpPr>
            <p:spPr bwMode="auto">
              <a:xfrm>
                <a:off x="749"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17" name="Freeform 1678">
                <a:extLst>
                  <a:ext uri="{FF2B5EF4-FFF2-40B4-BE49-F238E27FC236}">
                    <a16:creationId xmlns:a16="http://schemas.microsoft.com/office/drawing/2014/main" id="{637E8BAB-968B-444F-9BE0-2602CE07824B}"/>
                  </a:ext>
                </a:extLst>
              </p:cNvPr>
              <p:cNvSpPr>
                <a:spLocks/>
              </p:cNvSpPr>
              <p:nvPr/>
            </p:nvSpPr>
            <p:spPr bwMode="auto">
              <a:xfrm>
                <a:off x="751"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1679">
                <a:extLst>
                  <a:ext uri="{FF2B5EF4-FFF2-40B4-BE49-F238E27FC236}">
                    <a16:creationId xmlns:a16="http://schemas.microsoft.com/office/drawing/2014/main" id="{9318342A-CE70-455D-85D2-346D01FE4859}"/>
                  </a:ext>
                </a:extLst>
              </p:cNvPr>
              <p:cNvSpPr>
                <a:spLocks/>
              </p:cNvSpPr>
              <p:nvPr/>
            </p:nvSpPr>
            <p:spPr bwMode="auto">
              <a:xfrm>
                <a:off x="751"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9" name="Freeform 1680">
                <a:extLst>
                  <a:ext uri="{FF2B5EF4-FFF2-40B4-BE49-F238E27FC236}">
                    <a16:creationId xmlns:a16="http://schemas.microsoft.com/office/drawing/2014/main" id="{E5F7F5D8-EB18-41D1-8595-49380AB4C7C9}"/>
                  </a:ext>
                </a:extLst>
              </p:cNvPr>
              <p:cNvSpPr>
                <a:spLocks/>
              </p:cNvSpPr>
              <p:nvPr/>
            </p:nvSpPr>
            <p:spPr bwMode="auto">
              <a:xfrm>
                <a:off x="792"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1681">
                <a:extLst>
                  <a:ext uri="{FF2B5EF4-FFF2-40B4-BE49-F238E27FC236}">
                    <a16:creationId xmlns:a16="http://schemas.microsoft.com/office/drawing/2014/main" id="{D865C4BF-5CA7-48AF-9259-673A626402EC}"/>
                  </a:ext>
                </a:extLst>
              </p:cNvPr>
              <p:cNvSpPr>
                <a:spLocks/>
              </p:cNvSpPr>
              <p:nvPr/>
            </p:nvSpPr>
            <p:spPr bwMode="auto">
              <a:xfrm>
                <a:off x="792"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 name="Rectangle 1682">
                <a:extLst>
                  <a:ext uri="{FF2B5EF4-FFF2-40B4-BE49-F238E27FC236}">
                    <a16:creationId xmlns:a16="http://schemas.microsoft.com/office/drawing/2014/main" id="{CDAD31C0-58C6-4BBB-890A-E883FF0D616B}"/>
                  </a:ext>
                </a:extLst>
              </p:cNvPr>
              <p:cNvSpPr>
                <a:spLocks noChangeArrowheads="1"/>
              </p:cNvSpPr>
              <p:nvPr/>
            </p:nvSpPr>
            <p:spPr bwMode="auto">
              <a:xfrm>
                <a:off x="899"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22" name="Rectangle 1683">
                <a:extLst>
                  <a:ext uri="{FF2B5EF4-FFF2-40B4-BE49-F238E27FC236}">
                    <a16:creationId xmlns:a16="http://schemas.microsoft.com/office/drawing/2014/main" id="{C726399A-BD87-41B6-86E6-59FD13D074AB}"/>
                  </a:ext>
                </a:extLst>
              </p:cNvPr>
              <p:cNvSpPr>
                <a:spLocks noChangeArrowheads="1"/>
              </p:cNvSpPr>
              <p:nvPr/>
            </p:nvSpPr>
            <p:spPr bwMode="auto">
              <a:xfrm>
                <a:off x="899"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23" name="Freeform 1684">
                <a:extLst>
                  <a:ext uri="{FF2B5EF4-FFF2-40B4-BE49-F238E27FC236}">
                    <a16:creationId xmlns:a16="http://schemas.microsoft.com/office/drawing/2014/main" id="{340B997D-6E1D-44FB-AAD1-21D48535E64D}"/>
                  </a:ext>
                </a:extLst>
              </p:cNvPr>
              <p:cNvSpPr>
                <a:spLocks/>
              </p:cNvSpPr>
              <p:nvPr/>
            </p:nvSpPr>
            <p:spPr bwMode="auto">
              <a:xfrm>
                <a:off x="900"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1685">
                <a:extLst>
                  <a:ext uri="{FF2B5EF4-FFF2-40B4-BE49-F238E27FC236}">
                    <a16:creationId xmlns:a16="http://schemas.microsoft.com/office/drawing/2014/main" id="{65831CCF-8354-4B60-AFE6-0783856E2DFD}"/>
                  </a:ext>
                </a:extLst>
              </p:cNvPr>
              <p:cNvSpPr>
                <a:spLocks/>
              </p:cNvSpPr>
              <p:nvPr/>
            </p:nvSpPr>
            <p:spPr bwMode="auto">
              <a:xfrm>
                <a:off x="900"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1686">
                <a:extLst>
                  <a:ext uri="{FF2B5EF4-FFF2-40B4-BE49-F238E27FC236}">
                    <a16:creationId xmlns:a16="http://schemas.microsoft.com/office/drawing/2014/main" id="{55FDC041-5289-477F-ACBA-A91C57957EDC}"/>
                  </a:ext>
                </a:extLst>
              </p:cNvPr>
              <p:cNvSpPr>
                <a:spLocks/>
              </p:cNvSpPr>
              <p:nvPr/>
            </p:nvSpPr>
            <p:spPr bwMode="auto">
              <a:xfrm>
                <a:off x="942"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1687">
                <a:extLst>
                  <a:ext uri="{FF2B5EF4-FFF2-40B4-BE49-F238E27FC236}">
                    <a16:creationId xmlns:a16="http://schemas.microsoft.com/office/drawing/2014/main" id="{07C0A0C2-9953-4EE0-81A2-F7BE8C627FDF}"/>
                  </a:ext>
                </a:extLst>
              </p:cNvPr>
              <p:cNvSpPr>
                <a:spLocks/>
              </p:cNvSpPr>
              <p:nvPr/>
            </p:nvSpPr>
            <p:spPr bwMode="auto">
              <a:xfrm>
                <a:off x="942"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Rectangle 1688">
                <a:extLst>
                  <a:ext uri="{FF2B5EF4-FFF2-40B4-BE49-F238E27FC236}">
                    <a16:creationId xmlns:a16="http://schemas.microsoft.com/office/drawing/2014/main" id="{7C7EB727-DB39-49E0-BF4B-15F10E8B1539}"/>
                  </a:ext>
                </a:extLst>
              </p:cNvPr>
              <p:cNvSpPr>
                <a:spLocks noChangeArrowheads="1"/>
              </p:cNvSpPr>
              <p:nvPr/>
            </p:nvSpPr>
            <p:spPr bwMode="auto">
              <a:xfrm>
                <a:off x="1048"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28" name="Rectangle 1689">
                <a:extLst>
                  <a:ext uri="{FF2B5EF4-FFF2-40B4-BE49-F238E27FC236}">
                    <a16:creationId xmlns:a16="http://schemas.microsoft.com/office/drawing/2014/main" id="{2004A27E-B025-4FB6-84B5-825DF9E12428}"/>
                  </a:ext>
                </a:extLst>
              </p:cNvPr>
              <p:cNvSpPr>
                <a:spLocks noChangeArrowheads="1"/>
              </p:cNvSpPr>
              <p:nvPr/>
            </p:nvSpPr>
            <p:spPr bwMode="auto">
              <a:xfrm>
                <a:off x="1048"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29" name="Freeform 1690">
                <a:extLst>
                  <a:ext uri="{FF2B5EF4-FFF2-40B4-BE49-F238E27FC236}">
                    <a16:creationId xmlns:a16="http://schemas.microsoft.com/office/drawing/2014/main" id="{58435762-E38C-4E1D-9FF1-7FD490367706}"/>
                  </a:ext>
                </a:extLst>
              </p:cNvPr>
              <p:cNvSpPr>
                <a:spLocks/>
              </p:cNvSpPr>
              <p:nvPr/>
            </p:nvSpPr>
            <p:spPr bwMode="auto">
              <a:xfrm>
                <a:off x="1050"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1691">
                <a:extLst>
                  <a:ext uri="{FF2B5EF4-FFF2-40B4-BE49-F238E27FC236}">
                    <a16:creationId xmlns:a16="http://schemas.microsoft.com/office/drawing/2014/main" id="{19E1BBFF-619D-445B-830F-CB89D256964B}"/>
                  </a:ext>
                </a:extLst>
              </p:cNvPr>
              <p:cNvSpPr>
                <a:spLocks/>
              </p:cNvSpPr>
              <p:nvPr/>
            </p:nvSpPr>
            <p:spPr bwMode="auto">
              <a:xfrm>
                <a:off x="1050"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 name="Freeform 1692">
                <a:extLst>
                  <a:ext uri="{FF2B5EF4-FFF2-40B4-BE49-F238E27FC236}">
                    <a16:creationId xmlns:a16="http://schemas.microsoft.com/office/drawing/2014/main" id="{F8624B79-C342-4000-9052-618B8126F7D5}"/>
                  </a:ext>
                </a:extLst>
              </p:cNvPr>
              <p:cNvSpPr>
                <a:spLocks/>
              </p:cNvSpPr>
              <p:nvPr/>
            </p:nvSpPr>
            <p:spPr bwMode="auto">
              <a:xfrm>
                <a:off x="1091"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1693">
                <a:extLst>
                  <a:ext uri="{FF2B5EF4-FFF2-40B4-BE49-F238E27FC236}">
                    <a16:creationId xmlns:a16="http://schemas.microsoft.com/office/drawing/2014/main" id="{B1C8CF4E-3B69-475F-8661-564541733E11}"/>
                  </a:ext>
                </a:extLst>
              </p:cNvPr>
              <p:cNvSpPr>
                <a:spLocks/>
              </p:cNvSpPr>
              <p:nvPr/>
            </p:nvSpPr>
            <p:spPr bwMode="auto">
              <a:xfrm>
                <a:off x="1091"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3" name="Rectangle 1694">
                <a:extLst>
                  <a:ext uri="{FF2B5EF4-FFF2-40B4-BE49-F238E27FC236}">
                    <a16:creationId xmlns:a16="http://schemas.microsoft.com/office/drawing/2014/main" id="{0922BFE6-4586-449B-8450-6EBFD5041E5C}"/>
                  </a:ext>
                </a:extLst>
              </p:cNvPr>
              <p:cNvSpPr>
                <a:spLocks noChangeArrowheads="1"/>
              </p:cNvSpPr>
              <p:nvPr/>
            </p:nvSpPr>
            <p:spPr bwMode="auto">
              <a:xfrm>
                <a:off x="600"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34" name="Rectangle 1695">
                <a:extLst>
                  <a:ext uri="{FF2B5EF4-FFF2-40B4-BE49-F238E27FC236}">
                    <a16:creationId xmlns:a16="http://schemas.microsoft.com/office/drawing/2014/main" id="{86153ECF-AA53-4696-A5E7-50A178E20EC5}"/>
                  </a:ext>
                </a:extLst>
              </p:cNvPr>
              <p:cNvSpPr>
                <a:spLocks noChangeArrowheads="1"/>
              </p:cNvSpPr>
              <p:nvPr/>
            </p:nvSpPr>
            <p:spPr bwMode="auto">
              <a:xfrm>
                <a:off x="600"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35" name="Freeform 1696">
                <a:extLst>
                  <a:ext uri="{FF2B5EF4-FFF2-40B4-BE49-F238E27FC236}">
                    <a16:creationId xmlns:a16="http://schemas.microsoft.com/office/drawing/2014/main" id="{2B659282-153D-491B-B00E-49EC412F3501}"/>
                  </a:ext>
                </a:extLst>
              </p:cNvPr>
              <p:cNvSpPr>
                <a:spLocks/>
              </p:cNvSpPr>
              <p:nvPr/>
            </p:nvSpPr>
            <p:spPr bwMode="auto">
              <a:xfrm>
                <a:off x="601"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1697">
                <a:extLst>
                  <a:ext uri="{FF2B5EF4-FFF2-40B4-BE49-F238E27FC236}">
                    <a16:creationId xmlns:a16="http://schemas.microsoft.com/office/drawing/2014/main" id="{51242D38-72B5-4DCA-B18A-E36626957A80}"/>
                  </a:ext>
                </a:extLst>
              </p:cNvPr>
              <p:cNvSpPr>
                <a:spLocks/>
              </p:cNvSpPr>
              <p:nvPr/>
            </p:nvSpPr>
            <p:spPr bwMode="auto">
              <a:xfrm>
                <a:off x="601"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7" name="Freeform 1698">
                <a:extLst>
                  <a:ext uri="{FF2B5EF4-FFF2-40B4-BE49-F238E27FC236}">
                    <a16:creationId xmlns:a16="http://schemas.microsoft.com/office/drawing/2014/main" id="{5FC4132F-D466-4848-AA87-13A15929EC56}"/>
                  </a:ext>
                </a:extLst>
              </p:cNvPr>
              <p:cNvSpPr>
                <a:spLocks/>
              </p:cNvSpPr>
              <p:nvPr/>
            </p:nvSpPr>
            <p:spPr bwMode="auto">
              <a:xfrm>
                <a:off x="643"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1699">
                <a:extLst>
                  <a:ext uri="{FF2B5EF4-FFF2-40B4-BE49-F238E27FC236}">
                    <a16:creationId xmlns:a16="http://schemas.microsoft.com/office/drawing/2014/main" id="{E5D6CB9B-9C98-4CF5-B96E-D5C52C39C428}"/>
                  </a:ext>
                </a:extLst>
              </p:cNvPr>
              <p:cNvSpPr>
                <a:spLocks/>
              </p:cNvSpPr>
              <p:nvPr/>
            </p:nvSpPr>
            <p:spPr bwMode="auto">
              <a:xfrm>
                <a:off x="643"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 name="Rectangle 1700">
                <a:extLst>
                  <a:ext uri="{FF2B5EF4-FFF2-40B4-BE49-F238E27FC236}">
                    <a16:creationId xmlns:a16="http://schemas.microsoft.com/office/drawing/2014/main" id="{576DC936-ADBE-454C-9E2D-056847CA0403}"/>
                  </a:ext>
                </a:extLst>
              </p:cNvPr>
              <p:cNvSpPr>
                <a:spLocks noChangeArrowheads="1"/>
              </p:cNvSpPr>
              <p:nvPr/>
            </p:nvSpPr>
            <p:spPr bwMode="auto">
              <a:xfrm>
                <a:off x="749"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40" name="Rectangle 1701">
                <a:extLst>
                  <a:ext uri="{FF2B5EF4-FFF2-40B4-BE49-F238E27FC236}">
                    <a16:creationId xmlns:a16="http://schemas.microsoft.com/office/drawing/2014/main" id="{5D4AB9C4-E5C6-462D-BFD9-5C32D8B0B9AA}"/>
                  </a:ext>
                </a:extLst>
              </p:cNvPr>
              <p:cNvSpPr>
                <a:spLocks noChangeArrowheads="1"/>
              </p:cNvSpPr>
              <p:nvPr/>
            </p:nvSpPr>
            <p:spPr bwMode="auto">
              <a:xfrm>
                <a:off x="749"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41" name="Freeform 1702">
                <a:extLst>
                  <a:ext uri="{FF2B5EF4-FFF2-40B4-BE49-F238E27FC236}">
                    <a16:creationId xmlns:a16="http://schemas.microsoft.com/office/drawing/2014/main" id="{B0EB58FB-FAC0-4E83-9305-15DBD2C59400}"/>
                  </a:ext>
                </a:extLst>
              </p:cNvPr>
              <p:cNvSpPr>
                <a:spLocks/>
              </p:cNvSpPr>
              <p:nvPr/>
            </p:nvSpPr>
            <p:spPr bwMode="auto">
              <a:xfrm>
                <a:off x="751"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1703">
                <a:extLst>
                  <a:ext uri="{FF2B5EF4-FFF2-40B4-BE49-F238E27FC236}">
                    <a16:creationId xmlns:a16="http://schemas.microsoft.com/office/drawing/2014/main" id="{5CA3E1C1-4652-49A8-A069-BA5437925870}"/>
                  </a:ext>
                </a:extLst>
              </p:cNvPr>
              <p:cNvSpPr>
                <a:spLocks/>
              </p:cNvSpPr>
              <p:nvPr/>
            </p:nvSpPr>
            <p:spPr bwMode="auto">
              <a:xfrm>
                <a:off x="751"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 name="Freeform 1704">
                <a:extLst>
                  <a:ext uri="{FF2B5EF4-FFF2-40B4-BE49-F238E27FC236}">
                    <a16:creationId xmlns:a16="http://schemas.microsoft.com/office/drawing/2014/main" id="{0704F8EB-370A-4260-9092-F94F880CF5F2}"/>
                  </a:ext>
                </a:extLst>
              </p:cNvPr>
              <p:cNvSpPr>
                <a:spLocks/>
              </p:cNvSpPr>
              <p:nvPr/>
            </p:nvSpPr>
            <p:spPr bwMode="auto">
              <a:xfrm>
                <a:off x="792"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1705">
                <a:extLst>
                  <a:ext uri="{FF2B5EF4-FFF2-40B4-BE49-F238E27FC236}">
                    <a16:creationId xmlns:a16="http://schemas.microsoft.com/office/drawing/2014/main" id="{C525B775-CCAE-4F80-A948-C7A1D8D4DB2A}"/>
                  </a:ext>
                </a:extLst>
              </p:cNvPr>
              <p:cNvSpPr>
                <a:spLocks/>
              </p:cNvSpPr>
              <p:nvPr/>
            </p:nvSpPr>
            <p:spPr bwMode="auto">
              <a:xfrm>
                <a:off x="792"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 name="Rectangle 1706">
                <a:extLst>
                  <a:ext uri="{FF2B5EF4-FFF2-40B4-BE49-F238E27FC236}">
                    <a16:creationId xmlns:a16="http://schemas.microsoft.com/office/drawing/2014/main" id="{B09A5AC1-4AA4-46AF-867B-7EF37CA32261}"/>
                  </a:ext>
                </a:extLst>
              </p:cNvPr>
              <p:cNvSpPr>
                <a:spLocks noChangeArrowheads="1"/>
              </p:cNvSpPr>
              <p:nvPr/>
            </p:nvSpPr>
            <p:spPr bwMode="auto">
              <a:xfrm>
                <a:off x="899"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46" name="Rectangle 1707">
                <a:extLst>
                  <a:ext uri="{FF2B5EF4-FFF2-40B4-BE49-F238E27FC236}">
                    <a16:creationId xmlns:a16="http://schemas.microsoft.com/office/drawing/2014/main" id="{CB167F23-5D04-42A9-8ED0-78E8C495FF0A}"/>
                  </a:ext>
                </a:extLst>
              </p:cNvPr>
              <p:cNvSpPr>
                <a:spLocks noChangeArrowheads="1"/>
              </p:cNvSpPr>
              <p:nvPr/>
            </p:nvSpPr>
            <p:spPr bwMode="auto">
              <a:xfrm>
                <a:off x="899"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47" name="Freeform 1708">
                <a:extLst>
                  <a:ext uri="{FF2B5EF4-FFF2-40B4-BE49-F238E27FC236}">
                    <a16:creationId xmlns:a16="http://schemas.microsoft.com/office/drawing/2014/main" id="{42BA70E4-06A2-4F3A-901D-D7A16BB46C33}"/>
                  </a:ext>
                </a:extLst>
              </p:cNvPr>
              <p:cNvSpPr>
                <a:spLocks/>
              </p:cNvSpPr>
              <p:nvPr/>
            </p:nvSpPr>
            <p:spPr bwMode="auto">
              <a:xfrm>
                <a:off x="900"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1709">
                <a:extLst>
                  <a:ext uri="{FF2B5EF4-FFF2-40B4-BE49-F238E27FC236}">
                    <a16:creationId xmlns:a16="http://schemas.microsoft.com/office/drawing/2014/main" id="{ED5B6E70-1E3D-469F-ADF1-7228A28EFA45}"/>
                  </a:ext>
                </a:extLst>
              </p:cNvPr>
              <p:cNvSpPr>
                <a:spLocks/>
              </p:cNvSpPr>
              <p:nvPr/>
            </p:nvSpPr>
            <p:spPr bwMode="auto">
              <a:xfrm>
                <a:off x="900"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 name="Freeform 1710">
                <a:extLst>
                  <a:ext uri="{FF2B5EF4-FFF2-40B4-BE49-F238E27FC236}">
                    <a16:creationId xmlns:a16="http://schemas.microsoft.com/office/drawing/2014/main" id="{7FAB0ABF-71E5-45A9-93AE-535194E2CC39}"/>
                  </a:ext>
                </a:extLst>
              </p:cNvPr>
              <p:cNvSpPr>
                <a:spLocks/>
              </p:cNvSpPr>
              <p:nvPr/>
            </p:nvSpPr>
            <p:spPr bwMode="auto">
              <a:xfrm>
                <a:off x="942"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1711">
                <a:extLst>
                  <a:ext uri="{FF2B5EF4-FFF2-40B4-BE49-F238E27FC236}">
                    <a16:creationId xmlns:a16="http://schemas.microsoft.com/office/drawing/2014/main" id="{8DA2FE03-AD8A-4CBD-B238-B723304129A8}"/>
                  </a:ext>
                </a:extLst>
              </p:cNvPr>
              <p:cNvSpPr>
                <a:spLocks/>
              </p:cNvSpPr>
              <p:nvPr/>
            </p:nvSpPr>
            <p:spPr bwMode="auto">
              <a:xfrm>
                <a:off x="942"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 name="Rectangle 1712">
                <a:extLst>
                  <a:ext uri="{FF2B5EF4-FFF2-40B4-BE49-F238E27FC236}">
                    <a16:creationId xmlns:a16="http://schemas.microsoft.com/office/drawing/2014/main" id="{1CB26AE6-564D-4F83-A121-384F76ADB574}"/>
                  </a:ext>
                </a:extLst>
              </p:cNvPr>
              <p:cNvSpPr>
                <a:spLocks noChangeArrowheads="1"/>
              </p:cNvSpPr>
              <p:nvPr/>
            </p:nvSpPr>
            <p:spPr bwMode="auto">
              <a:xfrm>
                <a:off x="1048"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52" name="Rectangle 1713">
                <a:extLst>
                  <a:ext uri="{FF2B5EF4-FFF2-40B4-BE49-F238E27FC236}">
                    <a16:creationId xmlns:a16="http://schemas.microsoft.com/office/drawing/2014/main" id="{E86474A1-180D-469A-8F0A-0A62382C30A6}"/>
                  </a:ext>
                </a:extLst>
              </p:cNvPr>
              <p:cNvSpPr>
                <a:spLocks noChangeArrowheads="1"/>
              </p:cNvSpPr>
              <p:nvPr/>
            </p:nvSpPr>
            <p:spPr bwMode="auto">
              <a:xfrm>
                <a:off x="1048"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53" name="Freeform 1714">
                <a:extLst>
                  <a:ext uri="{FF2B5EF4-FFF2-40B4-BE49-F238E27FC236}">
                    <a16:creationId xmlns:a16="http://schemas.microsoft.com/office/drawing/2014/main" id="{08A9EE4D-9A5F-48A9-B3DE-921B3FFF596E}"/>
                  </a:ext>
                </a:extLst>
              </p:cNvPr>
              <p:cNvSpPr>
                <a:spLocks/>
              </p:cNvSpPr>
              <p:nvPr/>
            </p:nvSpPr>
            <p:spPr bwMode="auto">
              <a:xfrm>
                <a:off x="1050"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1715">
                <a:extLst>
                  <a:ext uri="{FF2B5EF4-FFF2-40B4-BE49-F238E27FC236}">
                    <a16:creationId xmlns:a16="http://schemas.microsoft.com/office/drawing/2014/main" id="{1258A5FB-803E-4BA4-86CC-C60EE3661BE6}"/>
                  </a:ext>
                </a:extLst>
              </p:cNvPr>
              <p:cNvSpPr>
                <a:spLocks/>
              </p:cNvSpPr>
              <p:nvPr/>
            </p:nvSpPr>
            <p:spPr bwMode="auto">
              <a:xfrm>
                <a:off x="1050"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 name="Freeform 1716">
                <a:extLst>
                  <a:ext uri="{FF2B5EF4-FFF2-40B4-BE49-F238E27FC236}">
                    <a16:creationId xmlns:a16="http://schemas.microsoft.com/office/drawing/2014/main" id="{ABE64A63-2527-4BB1-9471-C3AB33B1CB61}"/>
                  </a:ext>
                </a:extLst>
              </p:cNvPr>
              <p:cNvSpPr>
                <a:spLocks/>
              </p:cNvSpPr>
              <p:nvPr/>
            </p:nvSpPr>
            <p:spPr bwMode="auto">
              <a:xfrm>
                <a:off x="1091"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1717">
                <a:extLst>
                  <a:ext uri="{FF2B5EF4-FFF2-40B4-BE49-F238E27FC236}">
                    <a16:creationId xmlns:a16="http://schemas.microsoft.com/office/drawing/2014/main" id="{9ADDC682-62AF-4BF1-84C9-B17BE759E5DE}"/>
                  </a:ext>
                </a:extLst>
              </p:cNvPr>
              <p:cNvSpPr>
                <a:spLocks/>
              </p:cNvSpPr>
              <p:nvPr/>
            </p:nvSpPr>
            <p:spPr bwMode="auto">
              <a:xfrm>
                <a:off x="1091"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Rectangle 1718">
                <a:extLst>
                  <a:ext uri="{FF2B5EF4-FFF2-40B4-BE49-F238E27FC236}">
                    <a16:creationId xmlns:a16="http://schemas.microsoft.com/office/drawing/2014/main" id="{C956B10D-4C75-40DE-85DA-2B29B7D16F20}"/>
                  </a:ext>
                </a:extLst>
              </p:cNvPr>
              <p:cNvSpPr>
                <a:spLocks noChangeArrowheads="1"/>
              </p:cNvSpPr>
              <p:nvPr/>
            </p:nvSpPr>
            <p:spPr bwMode="auto">
              <a:xfrm>
                <a:off x="600"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58" name="Rectangle 1719">
                <a:extLst>
                  <a:ext uri="{FF2B5EF4-FFF2-40B4-BE49-F238E27FC236}">
                    <a16:creationId xmlns:a16="http://schemas.microsoft.com/office/drawing/2014/main" id="{EA628CA8-E64E-4C8B-8314-485E42DE0870}"/>
                  </a:ext>
                </a:extLst>
              </p:cNvPr>
              <p:cNvSpPr>
                <a:spLocks noChangeArrowheads="1"/>
              </p:cNvSpPr>
              <p:nvPr/>
            </p:nvSpPr>
            <p:spPr bwMode="auto">
              <a:xfrm>
                <a:off x="600"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59" name="Freeform 1720">
                <a:extLst>
                  <a:ext uri="{FF2B5EF4-FFF2-40B4-BE49-F238E27FC236}">
                    <a16:creationId xmlns:a16="http://schemas.microsoft.com/office/drawing/2014/main" id="{F299E330-01A3-489F-902D-44C2F6264EC2}"/>
                  </a:ext>
                </a:extLst>
              </p:cNvPr>
              <p:cNvSpPr>
                <a:spLocks/>
              </p:cNvSpPr>
              <p:nvPr/>
            </p:nvSpPr>
            <p:spPr bwMode="auto">
              <a:xfrm>
                <a:off x="601"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1721">
                <a:extLst>
                  <a:ext uri="{FF2B5EF4-FFF2-40B4-BE49-F238E27FC236}">
                    <a16:creationId xmlns:a16="http://schemas.microsoft.com/office/drawing/2014/main" id="{6E5725DE-6878-4D76-A48E-296F02F51C1D}"/>
                  </a:ext>
                </a:extLst>
              </p:cNvPr>
              <p:cNvSpPr>
                <a:spLocks/>
              </p:cNvSpPr>
              <p:nvPr/>
            </p:nvSpPr>
            <p:spPr bwMode="auto">
              <a:xfrm>
                <a:off x="601"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 name="Freeform 1722">
                <a:extLst>
                  <a:ext uri="{FF2B5EF4-FFF2-40B4-BE49-F238E27FC236}">
                    <a16:creationId xmlns:a16="http://schemas.microsoft.com/office/drawing/2014/main" id="{3526E1F6-453B-46E3-A683-A0F7491412CC}"/>
                  </a:ext>
                </a:extLst>
              </p:cNvPr>
              <p:cNvSpPr>
                <a:spLocks/>
              </p:cNvSpPr>
              <p:nvPr/>
            </p:nvSpPr>
            <p:spPr bwMode="auto">
              <a:xfrm>
                <a:off x="643"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1723">
                <a:extLst>
                  <a:ext uri="{FF2B5EF4-FFF2-40B4-BE49-F238E27FC236}">
                    <a16:creationId xmlns:a16="http://schemas.microsoft.com/office/drawing/2014/main" id="{82C14AD5-A877-4D25-A6BD-4A0F4E02CC4F}"/>
                  </a:ext>
                </a:extLst>
              </p:cNvPr>
              <p:cNvSpPr>
                <a:spLocks/>
              </p:cNvSpPr>
              <p:nvPr/>
            </p:nvSpPr>
            <p:spPr bwMode="auto">
              <a:xfrm>
                <a:off x="643"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Rectangle 1724">
                <a:extLst>
                  <a:ext uri="{FF2B5EF4-FFF2-40B4-BE49-F238E27FC236}">
                    <a16:creationId xmlns:a16="http://schemas.microsoft.com/office/drawing/2014/main" id="{7E64A859-A323-45AB-9C0E-BC26D56F8D40}"/>
                  </a:ext>
                </a:extLst>
              </p:cNvPr>
              <p:cNvSpPr>
                <a:spLocks noChangeArrowheads="1"/>
              </p:cNvSpPr>
              <p:nvPr/>
            </p:nvSpPr>
            <p:spPr bwMode="auto">
              <a:xfrm>
                <a:off x="749"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64" name="Rectangle 1725">
                <a:extLst>
                  <a:ext uri="{FF2B5EF4-FFF2-40B4-BE49-F238E27FC236}">
                    <a16:creationId xmlns:a16="http://schemas.microsoft.com/office/drawing/2014/main" id="{0D8F1B00-1E40-489E-935D-C3048A8C44FD}"/>
                  </a:ext>
                </a:extLst>
              </p:cNvPr>
              <p:cNvSpPr>
                <a:spLocks noChangeArrowheads="1"/>
              </p:cNvSpPr>
              <p:nvPr/>
            </p:nvSpPr>
            <p:spPr bwMode="auto">
              <a:xfrm>
                <a:off x="749"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65" name="Freeform 1726">
                <a:extLst>
                  <a:ext uri="{FF2B5EF4-FFF2-40B4-BE49-F238E27FC236}">
                    <a16:creationId xmlns:a16="http://schemas.microsoft.com/office/drawing/2014/main" id="{91261111-5146-4C6A-85D7-9F2475A5ABFC}"/>
                  </a:ext>
                </a:extLst>
              </p:cNvPr>
              <p:cNvSpPr>
                <a:spLocks/>
              </p:cNvSpPr>
              <p:nvPr/>
            </p:nvSpPr>
            <p:spPr bwMode="auto">
              <a:xfrm>
                <a:off x="751"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1727">
                <a:extLst>
                  <a:ext uri="{FF2B5EF4-FFF2-40B4-BE49-F238E27FC236}">
                    <a16:creationId xmlns:a16="http://schemas.microsoft.com/office/drawing/2014/main" id="{60B60BFD-A6C0-49BD-A42C-C9B531A974DE}"/>
                  </a:ext>
                </a:extLst>
              </p:cNvPr>
              <p:cNvSpPr>
                <a:spLocks/>
              </p:cNvSpPr>
              <p:nvPr/>
            </p:nvSpPr>
            <p:spPr bwMode="auto">
              <a:xfrm>
                <a:off x="751"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Freeform 1728">
                <a:extLst>
                  <a:ext uri="{FF2B5EF4-FFF2-40B4-BE49-F238E27FC236}">
                    <a16:creationId xmlns:a16="http://schemas.microsoft.com/office/drawing/2014/main" id="{9DCE32B4-CC23-49B2-9263-9BD2C4088A08}"/>
                  </a:ext>
                </a:extLst>
              </p:cNvPr>
              <p:cNvSpPr>
                <a:spLocks/>
              </p:cNvSpPr>
              <p:nvPr/>
            </p:nvSpPr>
            <p:spPr bwMode="auto">
              <a:xfrm>
                <a:off x="792"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1729">
                <a:extLst>
                  <a:ext uri="{FF2B5EF4-FFF2-40B4-BE49-F238E27FC236}">
                    <a16:creationId xmlns:a16="http://schemas.microsoft.com/office/drawing/2014/main" id="{5AB44993-0E36-46D8-B553-44E699712707}"/>
                  </a:ext>
                </a:extLst>
              </p:cNvPr>
              <p:cNvSpPr>
                <a:spLocks/>
              </p:cNvSpPr>
              <p:nvPr/>
            </p:nvSpPr>
            <p:spPr bwMode="auto">
              <a:xfrm>
                <a:off x="792"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Rectangle 1730">
                <a:extLst>
                  <a:ext uri="{FF2B5EF4-FFF2-40B4-BE49-F238E27FC236}">
                    <a16:creationId xmlns:a16="http://schemas.microsoft.com/office/drawing/2014/main" id="{182AEC83-7BA8-4EC6-92F8-05E86FD0DAC8}"/>
                  </a:ext>
                </a:extLst>
              </p:cNvPr>
              <p:cNvSpPr>
                <a:spLocks noChangeArrowheads="1"/>
              </p:cNvSpPr>
              <p:nvPr/>
            </p:nvSpPr>
            <p:spPr bwMode="auto">
              <a:xfrm>
                <a:off x="899"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70" name="Rectangle 1731">
                <a:extLst>
                  <a:ext uri="{FF2B5EF4-FFF2-40B4-BE49-F238E27FC236}">
                    <a16:creationId xmlns:a16="http://schemas.microsoft.com/office/drawing/2014/main" id="{A36A428D-1075-471A-B20C-25582B00D62F}"/>
                  </a:ext>
                </a:extLst>
              </p:cNvPr>
              <p:cNvSpPr>
                <a:spLocks noChangeArrowheads="1"/>
              </p:cNvSpPr>
              <p:nvPr/>
            </p:nvSpPr>
            <p:spPr bwMode="auto">
              <a:xfrm>
                <a:off x="899"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71" name="Freeform 1732">
                <a:extLst>
                  <a:ext uri="{FF2B5EF4-FFF2-40B4-BE49-F238E27FC236}">
                    <a16:creationId xmlns:a16="http://schemas.microsoft.com/office/drawing/2014/main" id="{DD5EDC08-9440-4830-A303-D4D316CAC796}"/>
                  </a:ext>
                </a:extLst>
              </p:cNvPr>
              <p:cNvSpPr>
                <a:spLocks/>
              </p:cNvSpPr>
              <p:nvPr/>
            </p:nvSpPr>
            <p:spPr bwMode="auto">
              <a:xfrm>
                <a:off x="900"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1733">
                <a:extLst>
                  <a:ext uri="{FF2B5EF4-FFF2-40B4-BE49-F238E27FC236}">
                    <a16:creationId xmlns:a16="http://schemas.microsoft.com/office/drawing/2014/main" id="{6A316AD1-6B19-4404-BD60-B990D8D95FB7}"/>
                  </a:ext>
                </a:extLst>
              </p:cNvPr>
              <p:cNvSpPr>
                <a:spLocks/>
              </p:cNvSpPr>
              <p:nvPr/>
            </p:nvSpPr>
            <p:spPr bwMode="auto">
              <a:xfrm>
                <a:off x="900"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3" name="Freeform 1734">
                <a:extLst>
                  <a:ext uri="{FF2B5EF4-FFF2-40B4-BE49-F238E27FC236}">
                    <a16:creationId xmlns:a16="http://schemas.microsoft.com/office/drawing/2014/main" id="{A10C0823-46F4-4540-BE0B-0382E4AFEDBC}"/>
                  </a:ext>
                </a:extLst>
              </p:cNvPr>
              <p:cNvSpPr>
                <a:spLocks/>
              </p:cNvSpPr>
              <p:nvPr/>
            </p:nvSpPr>
            <p:spPr bwMode="auto">
              <a:xfrm>
                <a:off x="942"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1735">
                <a:extLst>
                  <a:ext uri="{FF2B5EF4-FFF2-40B4-BE49-F238E27FC236}">
                    <a16:creationId xmlns:a16="http://schemas.microsoft.com/office/drawing/2014/main" id="{F65815ED-39C0-4B7F-B165-4A1A2156A844}"/>
                  </a:ext>
                </a:extLst>
              </p:cNvPr>
              <p:cNvSpPr>
                <a:spLocks/>
              </p:cNvSpPr>
              <p:nvPr/>
            </p:nvSpPr>
            <p:spPr bwMode="auto">
              <a:xfrm>
                <a:off x="942"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5" name="Rectangle 1736">
                <a:extLst>
                  <a:ext uri="{FF2B5EF4-FFF2-40B4-BE49-F238E27FC236}">
                    <a16:creationId xmlns:a16="http://schemas.microsoft.com/office/drawing/2014/main" id="{E70DF9B2-8090-42B4-8FA3-DFD7F42B51E4}"/>
                  </a:ext>
                </a:extLst>
              </p:cNvPr>
              <p:cNvSpPr>
                <a:spLocks noChangeArrowheads="1"/>
              </p:cNvSpPr>
              <p:nvPr/>
            </p:nvSpPr>
            <p:spPr bwMode="auto">
              <a:xfrm>
                <a:off x="1048"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76" name="Rectangle 1737">
                <a:extLst>
                  <a:ext uri="{FF2B5EF4-FFF2-40B4-BE49-F238E27FC236}">
                    <a16:creationId xmlns:a16="http://schemas.microsoft.com/office/drawing/2014/main" id="{2D97E74E-BFC3-4F3C-947D-EB4E6223C577}"/>
                  </a:ext>
                </a:extLst>
              </p:cNvPr>
              <p:cNvSpPr>
                <a:spLocks noChangeArrowheads="1"/>
              </p:cNvSpPr>
              <p:nvPr/>
            </p:nvSpPr>
            <p:spPr bwMode="auto">
              <a:xfrm>
                <a:off x="1048"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77" name="Freeform 1738">
                <a:extLst>
                  <a:ext uri="{FF2B5EF4-FFF2-40B4-BE49-F238E27FC236}">
                    <a16:creationId xmlns:a16="http://schemas.microsoft.com/office/drawing/2014/main" id="{1C169D29-201D-4E09-9931-93D796BFCCF5}"/>
                  </a:ext>
                </a:extLst>
              </p:cNvPr>
              <p:cNvSpPr>
                <a:spLocks/>
              </p:cNvSpPr>
              <p:nvPr/>
            </p:nvSpPr>
            <p:spPr bwMode="auto">
              <a:xfrm>
                <a:off x="1050"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1739">
                <a:extLst>
                  <a:ext uri="{FF2B5EF4-FFF2-40B4-BE49-F238E27FC236}">
                    <a16:creationId xmlns:a16="http://schemas.microsoft.com/office/drawing/2014/main" id="{F8B7B6C0-1EF1-45E0-ADD2-8A62575F3146}"/>
                  </a:ext>
                </a:extLst>
              </p:cNvPr>
              <p:cNvSpPr>
                <a:spLocks/>
              </p:cNvSpPr>
              <p:nvPr/>
            </p:nvSpPr>
            <p:spPr bwMode="auto">
              <a:xfrm>
                <a:off x="1050"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 name="Freeform 1740">
                <a:extLst>
                  <a:ext uri="{FF2B5EF4-FFF2-40B4-BE49-F238E27FC236}">
                    <a16:creationId xmlns:a16="http://schemas.microsoft.com/office/drawing/2014/main" id="{C55E4679-1889-4369-9EC7-3EAF26A1B1E4}"/>
                  </a:ext>
                </a:extLst>
              </p:cNvPr>
              <p:cNvSpPr>
                <a:spLocks/>
              </p:cNvSpPr>
              <p:nvPr/>
            </p:nvSpPr>
            <p:spPr bwMode="auto">
              <a:xfrm>
                <a:off x="1091"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Freeform 1741">
                <a:extLst>
                  <a:ext uri="{FF2B5EF4-FFF2-40B4-BE49-F238E27FC236}">
                    <a16:creationId xmlns:a16="http://schemas.microsoft.com/office/drawing/2014/main" id="{F8EF3EFB-794F-4CE3-A4C4-52D5CD7D2F03}"/>
                  </a:ext>
                </a:extLst>
              </p:cNvPr>
              <p:cNvSpPr>
                <a:spLocks/>
              </p:cNvSpPr>
              <p:nvPr/>
            </p:nvSpPr>
            <p:spPr bwMode="auto">
              <a:xfrm>
                <a:off x="1091"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 name="Rectangle 1742">
                <a:extLst>
                  <a:ext uri="{FF2B5EF4-FFF2-40B4-BE49-F238E27FC236}">
                    <a16:creationId xmlns:a16="http://schemas.microsoft.com/office/drawing/2014/main" id="{13CC74C4-AC61-4BF7-9847-EA44C0E60EFA}"/>
                  </a:ext>
                </a:extLst>
              </p:cNvPr>
              <p:cNvSpPr>
                <a:spLocks noChangeArrowheads="1"/>
              </p:cNvSpPr>
              <p:nvPr/>
            </p:nvSpPr>
            <p:spPr bwMode="auto">
              <a:xfrm>
                <a:off x="600"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82" name="Rectangle 1743">
                <a:extLst>
                  <a:ext uri="{FF2B5EF4-FFF2-40B4-BE49-F238E27FC236}">
                    <a16:creationId xmlns:a16="http://schemas.microsoft.com/office/drawing/2014/main" id="{BB07878A-9369-44FC-86C4-9D37F2929FC0}"/>
                  </a:ext>
                </a:extLst>
              </p:cNvPr>
              <p:cNvSpPr>
                <a:spLocks noChangeArrowheads="1"/>
              </p:cNvSpPr>
              <p:nvPr/>
            </p:nvSpPr>
            <p:spPr bwMode="auto">
              <a:xfrm>
                <a:off x="600"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83" name="Freeform 1744">
                <a:extLst>
                  <a:ext uri="{FF2B5EF4-FFF2-40B4-BE49-F238E27FC236}">
                    <a16:creationId xmlns:a16="http://schemas.microsoft.com/office/drawing/2014/main" id="{CDEB7613-9DEF-4AF8-83D7-536F63F233F9}"/>
                  </a:ext>
                </a:extLst>
              </p:cNvPr>
              <p:cNvSpPr>
                <a:spLocks/>
              </p:cNvSpPr>
              <p:nvPr/>
            </p:nvSpPr>
            <p:spPr bwMode="auto">
              <a:xfrm>
                <a:off x="601"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Freeform 1745">
                <a:extLst>
                  <a:ext uri="{FF2B5EF4-FFF2-40B4-BE49-F238E27FC236}">
                    <a16:creationId xmlns:a16="http://schemas.microsoft.com/office/drawing/2014/main" id="{3E421E81-23FB-4174-88C8-25D84B4B546A}"/>
                  </a:ext>
                </a:extLst>
              </p:cNvPr>
              <p:cNvSpPr>
                <a:spLocks/>
              </p:cNvSpPr>
              <p:nvPr/>
            </p:nvSpPr>
            <p:spPr bwMode="auto">
              <a:xfrm>
                <a:off x="601"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5" name="Freeform 1746">
                <a:extLst>
                  <a:ext uri="{FF2B5EF4-FFF2-40B4-BE49-F238E27FC236}">
                    <a16:creationId xmlns:a16="http://schemas.microsoft.com/office/drawing/2014/main" id="{9F617D14-EE3B-4470-B11E-936B3B0E5750}"/>
                  </a:ext>
                </a:extLst>
              </p:cNvPr>
              <p:cNvSpPr>
                <a:spLocks/>
              </p:cNvSpPr>
              <p:nvPr/>
            </p:nvSpPr>
            <p:spPr bwMode="auto">
              <a:xfrm>
                <a:off x="643"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747">
              <a:extLst>
                <a:ext uri="{FF2B5EF4-FFF2-40B4-BE49-F238E27FC236}">
                  <a16:creationId xmlns:a16="http://schemas.microsoft.com/office/drawing/2014/main" id="{94401A9A-802E-488D-B7FD-0C9B87DEBF50}"/>
                </a:ext>
              </a:extLst>
            </p:cNvPr>
            <p:cNvSpPr>
              <a:spLocks/>
            </p:cNvSpPr>
            <p:nvPr/>
          </p:nvSpPr>
          <p:spPr bwMode="auto">
            <a:xfrm>
              <a:off x="643"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Rectangle 1748">
              <a:extLst>
                <a:ext uri="{FF2B5EF4-FFF2-40B4-BE49-F238E27FC236}">
                  <a16:creationId xmlns:a16="http://schemas.microsoft.com/office/drawing/2014/main" id="{2EF621A4-AFFD-4CD4-B1D7-38CEB9FA66F0}"/>
                </a:ext>
              </a:extLst>
            </p:cNvPr>
            <p:cNvSpPr>
              <a:spLocks noChangeArrowheads="1"/>
            </p:cNvSpPr>
            <p:nvPr/>
          </p:nvSpPr>
          <p:spPr bwMode="auto">
            <a:xfrm>
              <a:off x="749"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8" name="Rectangle 1749">
              <a:extLst>
                <a:ext uri="{FF2B5EF4-FFF2-40B4-BE49-F238E27FC236}">
                  <a16:creationId xmlns:a16="http://schemas.microsoft.com/office/drawing/2014/main" id="{4D9A6548-D3F0-4051-AA87-369D96529F4B}"/>
                </a:ext>
              </a:extLst>
            </p:cNvPr>
            <p:cNvSpPr>
              <a:spLocks noChangeArrowheads="1"/>
            </p:cNvSpPr>
            <p:nvPr/>
          </p:nvSpPr>
          <p:spPr bwMode="auto">
            <a:xfrm>
              <a:off x="749"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9" name="Freeform 1750">
              <a:extLst>
                <a:ext uri="{FF2B5EF4-FFF2-40B4-BE49-F238E27FC236}">
                  <a16:creationId xmlns:a16="http://schemas.microsoft.com/office/drawing/2014/main" id="{510B36A5-6045-4C12-ACCA-3717CC84F4A1}"/>
                </a:ext>
              </a:extLst>
            </p:cNvPr>
            <p:cNvSpPr>
              <a:spLocks/>
            </p:cNvSpPr>
            <p:nvPr/>
          </p:nvSpPr>
          <p:spPr bwMode="auto">
            <a:xfrm>
              <a:off x="751"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751">
              <a:extLst>
                <a:ext uri="{FF2B5EF4-FFF2-40B4-BE49-F238E27FC236}">
                  <a16:creationId xmlns:a16="http://schemas.microsoft.com/office/drawing/2014/main" id="{06783430-5BDE-4B1F-AF4C-8EA1D72D5C5C}"/>
                </a:ext>
              </a:extLst>
            </p:cNvPr>
            <p:cNvSpPr>
              <a:spLocks/>
            </p:cNvSpPr>
            <p:nvPr/>
          </p:nvSpPr>
          <p:spPr bwMode="auto">
            <a:xfrm>
              <a:off x="751"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752">
              <a:extLst>
                <a:ext uri="{FF2B5EF4-FFF2-40B4-BE49-F238E27FC236}">
                  <a16:creationId xmlns:a16="http://schemas.microsoft.com/office/drawing/2014/main" id="{A68892F2-EF64-43D5-A2C0-BE123D574506}"/>
                </a:ext>
              </a:extLst>
            </p:cNvPr>
            <p:cNvSpPr>
              <a:spLocks/>
            </p:cNvSpPr>
            <p:nvPr/>
          </p:nvSpPr>
          <p:spPr bwMode="auto">
            <a:xfrm>
              <a:off x="792"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753">
              <a:extLst>
                <a:ext uri="{FF2B5EF4-FFF2-40B4-BE49-F238E27FC236}">
                  <a16:creationId xmlns:a16="http://schemas.microsoft.com/office/drawing/2014/main" id="{BF52D033-BE17-4A30-A6DD-B6E3E0E72404}"/>
                </a:ext>
              </a:extLst>
            </p:cNvPr>
            <p:cNvSpPr>
              <a:spLocks/>
            </p:cNvSpPr>
            <p:nvPr/>
          </p:nvSpPr>
          <p:spPr bwMode="auto">
            <a:xfrm>
              <a:off x="792"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Rectangle 1754">
              <a:extLst>
                <a:ext uri="{FF2B5EF4-FFF2-40B4-BE49-F238E27FC236}">
                  <a16:creationId xmlns:a16="http://schemas.microsoft.com/office/drawing/2014/main" id="{42C121A9-3385-4106-8339-9C18907D28F0}"/>
                </a:ext>
              </a:extLst>
            </p:cNvPr>
            <p:cNvSpPr>
              <a:spLocks noChangeArrowheads="1"/>
            </p:cNvSpPr>
            <p:nvPr/>
          </p:nvSpPr>
          <p:spPr bwMode="auto">
            <a:xfrm>
              <a:off x="899"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4" name="Rectangle 1755">
              <a:extLst>
                <a:ext uri="{FF2B5EF4-FFF2-40B4-BE49-F238E27FC236}">
                  <a16:creationId xmlns:a16="http://schemas.microsoft.com/office/drawing/2014/main" id="{BC7E6AC9-A784-4F8C-A3B5-6D0729D2ED25}"/>
                </a:ext>
              </a:extLst>
            </p:cNvPr>
            <p:cNvSpPr>
              <a:spLocks noChangeArrowheads="1"/>
            </p:cNvSpPr>
            <p:nvPr/>
          </p:nvSpPr>
          <p:spPr bwMode="auto">
            <a:xfrm>
              <a:off x="899"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5" name="Freeform 1756">
              <a:extLst>
                <a:ext uri="{FF2B5EF4-FFF2-40B4-BE49-F238E27FC236}">
                  <a16:creationId xmlns:a16="http://schemas.microsoft.com/office/drawing/2014/main" id="{4E226FC4-1D5F-4CDB-8A3A-FA4EE83B2C98}"/>
                </a:ext>
              </a:extLst>
            </p:cNvPr>
            <p:cNvSpPr>
              <a:spLocks/>
            </p:cNvSpPr>
            <p:nvPr/>
          </p:nvSpPr>
          <p:spPr bwMode="auto">
            <a:xfrm>
              <a:off x="900"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757">
              <a:extLst>
                <a:ext uri="{FF2B5EF4-FFF2-40B4-BE49-F238E27FC236}">
                  <a16:creationId xmlns:a16="http://schemas.microsoft.com/office/drawing/2014/main" id="{15CF88EC-B37A-46BF-A4D7-665D4B7D507E}"/>
                </a:ext>
              </a:extLst>
            </p:cNvPr>
            <p:cNvSpPr>
              <a:spLocks/>
            </p:cNvSpPr>
            <p:nvPr/>
          </p:nvSpPr>
          <p:spPr bwMode="auto">
            <a:xfrm>
              <a:off x="900" y="35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758">
              <a:extLst>
                <a:ext uri="{FF2B5EF4-FFF2-40B4-BE49-F238E27FC236}">
                  <a16:creationId xmlns:a16="http://schemas.microsoft.com/office/drawing/2014/main" id="{F8412B7F-AC7B-4F5B-91CF-BDB7CD081125}"/>
                </a:ext>
              </a:extLst>
            </p:cNvPr>
            <p:cNvSpPr>
              <a:spLocks/>
            </p:cNvSpPr>
            <p:nvPr/>
          </p:nvSpPr>
          <p:spPr bwMode="auto">
            <a:xfrm>
              <a:off x="942"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759">
              <a:extLst>
                <a:ext uri="{FF2B5EF4-FFF2-40B4-BE49-F238E27FC236}">
                  <a16:creationId xmlns:a16="http://schemas.microsoft.com/office/drawing/2014/main" id="{5B95E648-ABBA-4328-9317-C4E63945EB7C}"/>
                </a:ext>
              </a:extLst>
            </p:cNvPr>
            <p:cNvSpPr>
              <a:spLocks/>
            </p:cNvSpPr>
            <p:nvPr/>
          </p:nvSpPr>
          <p:spPr bwMode="auto">
            <a:xfrm>
              <a:off x="942" y="3555"/>
              <a:ext cx="26" cy="62"/>
            </a:xfrm>
            <a:custGeom>
              <a:avLst/>
              <a:gdLst>
                <a:gd name="T0" fmla="*/ 0 w 26"/>
                <a:gd name="T1" fmla="*/ 20 h 62"/>
                <a:gd name="T2" fmla="*/ 26 w 26"/>
                <a:gd name="T3" fmla="*/ 0 h 62"/>
                <a:gd name="T4" fmla="*/ 26 w 26"/>
                <a:gd name="T5" fmla="*/ 42 h 62"/>
                <a:gd name="T6" fmla="*/ 0 w 26"/>
                <a:gd name="T7" fmla="*/ 62 h 62"/>
                <a:gd name="T8" fmla="*/ 0 w 26"/>
                <a:gd name="T9" fmla="*/ 20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0" y="20"/>
                  </a:moveTo>
                  <a:lnTo>
                    <a:pt x="26" y="0"/>
                  </a:lnTo>
                  <a:lnTo>
                    <a:pt x="26"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Rectangle 1760">
              <a:extLst>
                <a:ext uri="{FF2B5EF4-FFF2-40B4-BE49-F238E27FC236}">
                  <a16:creationId xmlns:a16="http://schemas.microsoft.com/office/drawing/2014/main" id="{7C2BE067-F4D8-4450-A1ED-E102D221A666}"/>
                </a:ext>
              </a:extLst>
            </p:cNvPr>
            <p:cNvSpPr>
              <a:spLocks noChangeArrowheads="1"/>
            </p:cNvSpPr>
            <p:nvPr/>
          </p:nvSpPr>
          <p:spPr bwMode="auto">
            <a:xfrm>
              <a:off x="1048" y="3575"/>
              <a:ext cx="43" cy="4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0" name="Rectangle 1761">
              <a:extLst>
                <a:ext uri="{FF2B5EF4-FFF2-40B4-BE49-F238E27FC236}">
                  <a16:creationId xmlns:a16="http://schemas.microsoft.com/office/drawing/2014/main" id="{23E6F8C4-0E80-48B7-98E9-26DFDA78C271}"/>
                </a:ext>
              </a:extLst>
            </p:cNvPr>
            <p:cNvSpPr>
              <a:spLocks noChangeArrowheads="1"/>
            </p:cNvSpPr>
            <p:nvPr/>
          </p:nvSpPr>
          <p:spPr bwMode="auto">
            <a:xfrm>
              <a:off x="1048" y="3575"/>
              <a:ext cx="43" cy="42"/>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1" name="Freeform 1762">
              <a:extLst>
                <a:ext uri="{FF2B5EF4-FFF2-40B4-BE49-F238E27FC236}">
                  <a16:creationId xmlns:a16="http://schemas.microsoft.com/office/drawing/2014/main" id="{C01DE82E-CF96-448F-9C3B-A47C0B98693D}"/>
                </a:ext>
              </a:extLst>
            </p:cNvPr>
            <p:cNvSpPr>
              <a:spLocks/>
            </p:cNvSpPr>
            <p:nvPr/>
          </p:nvSpPr>
          <p:spPr bwMode="auto">
            <a:xfrm>
              <a:off x="1050"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763">
              <a:extLst>
                <a:ext uri="{FF2B5EF4-FFF2-40B4-BE49-F238E27FC236}">
                  <a16:creationId xmlns:a16="http://schemas.microsoft.com/office/drawing/2014/main" id="{6A6BAC66-C884-44E7-B157-D7069F9D89F9}"/>
                </a:ext>
              </a:extLst>
            </p:cNvPr>
            <p:cNvSpPr>
              <a:spLocks/>
            </p:cNvSpPr>
            <p:nvPr/>
          </p:nvSpPr>
          <p:spPr bwMode="auto">
            <a:xfrm>
              <a:off x="1050" y="35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64">
              <a:extLst>
                <a:ext uri="{FF2B5EF4-FFF2-40B4-BE49-F238E27FC236}">
                  <a16:creationId xmlns:a16="http://schemas.microsoft.com/office/drawing/2014/main" id="{3173ED1C-1672-495D-B7A6-8AF2DC987CE9}"/>
                </a:ext>
              </a:extLst>
            </p:cNvPr>
            <p:cNvSpPr>
              <a:spLocks/>
            </p:cNvSpPr>
            <p:nvPr/>
          </p:nvSpPr>
          <p:spPr bwMode="auto">
            <a:xfrm>
              <a:off x="1091"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765">
              <a:extLst>
                <a:ext uri="{FF2B5EF4-FFF2-40B4-BE49-F238E27FC236}">
                  <a16:creationId xmlns:a16="http://schemas.microsoft.com/office/drawing/2014/main" id="{6C8B5C2B-3CA3-42D3-A537-BA4139CEAC4A}"/>
                </a:ext>
              </a:extLst>
            </p:cNvPr>
            <p:cNvSpPr>
              <a:spLocks/>
            </p:cNvSpPr>
            <p:nvPr/>
          </p:nvSpPr>
          <p:spPr bwMode="auto">
            <a:xfrm>
              <a:off x="1091" y="3555"/>
              <a:ext cx="27" cy="62"/>
            </a:xfrm>
            <a:custGeom>
              <a:avLst/>
              <a:gdLst>
                <a:gd name="T0" fmla="*/ 0 w 27"/>
                <a:gd name="T1" fmla="*/ 20 h 62"/>
                <a:gd name="T2" fmla="*/ 27 w 27"/>
                <a:gd name="T3" fmla="*/ 0 h 62"/>
                <a:gd name="T4" fmla="*/ 27 w 27"/>
                <a:gd name="T5" fmla="*/ 42 h 62"/>
                <a:gd name="T6" fmla="*/ 0 w 27"/>
                <a:gd name="T7" fmla="*/ 62 h 62"/>
                <a:gd name="T8" fmla="*/ 0 w 27"/>
                <a:gd name="T9" fmla="*/ 20 h 62"/>
                <a:gd name="T10" fmla="*/ 0 60000 65536"/>
                <a:gd name="T11" fmla="*/ 0 60000 65536"/>
                <a:gd name="T12" fmla="*/ 0 60000 65536"/>
                <a:gd name="T13" fmla="*/ 0 60000 65536"/>
                <a:gd name="T14" fmla="*/ 0 60000 65536"/>
                <a:gd name="T15" fmla="*/ 0 w 27"/>
                <a:gd name="T16" fmla="*/ 0 h 62"/>
                <a:gd name="T17" fmla="*/ 27 w 27"/>
                <a:gd name="T18" fmla="*/ 62 h 62"/>
              </a:gdLst>
              <a:ahLst/>
              <a:cxnLst>
                <a:cxn ang="T10">
                  <a:pos x="T0" y="T1"/>
                </a:cxn>
                <a:cxn ang="T11">
                  <a:pos x="T2" y="T3"/>
                </a:cxn>
                <a:cxn ang="T12">
                  <a:pos x="T4" y="T5"/>
                </a:cxn>
                <a:cxn ang="T13">
                  <a:pos x="T6" y="T7"/>
                </a:cxn>
                <a:cxn ang="T14">
                  <a:pos x="T8" y="T9"/>
                </a:cxn>
              </a:cxnLst>
              <a:rect l="T15" t="T16" r="T17" b="T18"/>
              <a:pathLst>
                <a:path w="27" h="62">
                  <a:moveTo>
                    <a:pt x="0" y="20"/>
                  </a:moveTo>
                  <a:lnTo>
                    <a:pt x="27" y="0"/>
                  </a:lnTo>
                  <a:lnTo>
                    <a:pt x="27" y="42"/>
                  </a:lnTo>
                  <a:lnTo>
                    <a:pt x="0" y="62"/>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Rectangle 1766">
              <a:extLst>
                <a:ext uri="{FF2B5EF4-FFF2-40B4-BE49-F238E27FC236}">
                  <a16:creationId xmlns:a16="http://schemas.microsoft.com/office/drawing/2014/main" id="{3E541BA3-2F27-4DF3-ABCE-ACBD5104A170}"/>
                </a:ext>
              </a:extLst>
            </p:cNvPr>
            <p:cNvSpPr>
              <a:spLocks noChangeArrowheads="1"/>
            </p:cNvSpPr>
            <p:nvPr/>
          </p:nvSpPr>
          <p:spPr bwMode="auto">
            <a:xfrm>
              <a:off x="500" y="3675"/>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6" name="Rectangle 1767">
              <a:extLst>
                <a:ext uri="{FF2B5EF4-FFF2-40B4-BE49-F238E27FC236}">
                  <a16:creationId xmlns:a16="http://schemas.microsoft.com/office/drawing/2014/main" id="{815C6598-1BC3-42EA-B130-5EE94BA4DE04}"/>
                </a:ext>
              </a:extLst>
            </p:cNvPr>
            <p:cNvSpPr>
              <a:spLocks noChangeArrowheads="1"/>
            </p:cNvSpPr>
            <p:nvPr/>
          </p:nvSpPr>
          <p:spPr bwMode="auto">
            <a:xfrm>
              <a:off x="500" y="3675"/>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27" name="Freeform 1768">
              <a:extLst>
                <a:ext uri="{FF2B5EF4-FFF2-40B4-BE49-F238E27FC236}">
                  <a16:creationId xmlns:a16="http://schemas.microsoft.com/office/drawing/2014/main" id="{9FDAAB0F-53CB-41A6-930E-D6DBD3743498}"/>
                </a:ext>
              </a:extLst>
            </p:cNvPr>
            <p:cNvSpPr>
              <a:spLocks/>
            </p:cNvSpPr>
            <p:nvPr/>
          </p:nvSpPr>
          <p:spPr bwMode="auto">
            <a:xfrm>
              <a:off x="502" y="3653"/>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769">
              <a:extLst>
                <a:ext uri="{FF2B5EF4-FFF2-40B4-BE49-F238E27FC236}">
                  <a16:creationId xmlns:a16="http://schemas.microsoft.com/office/drawing/2014/main" id="{5B7F3132-0070-4CFC-896E-6F31D694AD87}"/>
                </a:ext>
              </a:extLst>
            </p:cNvPr>
            <p:cNvSpPr>
              <a:spLocks/>
            </p:cNvSpPr>
            <p:nvPr/>
          </p:nvSpPr>
          <p:spPr bwMode="auto">
            <a:xfrm>
              <a:off x="502" y="3653"/>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770">
              <a:extLst>
                <a:ext uri="{FF2B5EF4-FFF2-40B4-BE49-F238E27FC236}">
                  <a16:creationId xmlns:a16="http://schemas.microsoft.com/office/drawing/2014/main" id="{CC27FAE2-3BD6-45A1-947A-0D0385ACE1C3}"/>
                </a:ext>
              </a:extLst>
            </p:cNvPr>
            <p:cNvSpPr>
              <a:spLocks/>
            </p:cNvSpPr>
            <p:nvPr/>
          </p:nvSpPr>
          <p:spPr bwMode="auto">
            <a:xfrm>
              <a:off x="543" y="3655"/>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771">
              <a:extLst>
                <a:ext uri="{FF2B5EF4-FFF2-40B4-BE49-F238E27FC236}">
                  <a16:creationId xmlns:a16="http://schemas.microsoft.com/office/drawing/2014/main" id="{9FBB2173-3CDB-46C6-9C1A-1AD64E50E24E}"/>
                </a:ext>
              </a:extLst>
            </p:cNvPr>
            <p:cNvSpPr>
              <a:spLocks/>
            </p:cNvSpPr>
            <p:nvPr/>
          </p:nvSpPr>
          <p:spPr bwMode="auto">
            <a:xfrm>
              <a:off x="543" y="3655"/>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Rectangle 1772">
              <a:extLst>
                <a:ext uri="{FF2B5EF4-FFF2-40B4-BE49-F238E27FC236}">
                  <a16:creationId xmlns:a16="http://schemas.microsoft.com/office/drawing/2014/main" id="{7570BADD-D271-4C71-ADA6-321BF5837497}"/>
                </a:ext>
              </a:extLst>
            </p:cNvPr>
            <p:cNvSpPr>
              <a:spLocks noChangeArrowheads="1"/>
            </p:cNvSpPr>
            <p:nvPr/>
          </p:nvSpPr>
          <p:spPr bwMode="auto">
            <a:xfrm>
              <a:off x="649" y="3675"/>
              <a:ext cx="44"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2" name="Rectangle 1773">
              <a:extLst>
                <a:ext uri="{FF2B5EF4-FFF2-40B4-BE49-F238E27FC236}">
                  <a16:creationId xmlns:a16="http://schemas.microsoft.com/office/drawing/2014/main" id="{63786857-B52A-43CD-8ADC-CCE4818CFB37}"/>
                </a:ext>
              </a:extLst>
            </p:cNvPr>
            <p:cNvSpPr>
              <a:spLocks noChangeArrowheads="1"/>
            </p:cNvSpPr>
            <p:nvPr/>
          </p:nvSpPr>
          <p:spPr bwMode="auto">
            <a:xfrm>
              <a:off x="649" y="3675"/>
              <a:ext cx="44"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3" name="Freeform 1774">
              <a:extLst>
                <a:ext uri="{FF2B5EF4-FFF2-40B4-BE49-F238E27FC236}">
                  <a16:creationId xmlns:a16="http://schemas.microsoft.com/office/drawing/2014/main" id="{4BB9E1BB-E987-494F-A41A-905143C317E7}"/>
                </a:ext>
              </a:extLst>
            </p:cNvPr>
            <p:cNvSpPr>
              <a:spLocks/>
            </p:cNvSpPr>
            <p:nvPr/>
          </p:nvSpPr>
          <p:spPr bwMode="auto">
            <a:xfrm>
              <a:off x="651" y="3653"/>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775">
              <a:extLst>
                <a:ext uri="{FF2B5EF4-FFF2-40B4-BE49-F238E27FC236}">
                  <a16:creationId xmlns:a16="http://schemas.microsoft.com/office/drawing/2014/main" id="{F537A80C-1CD1-49FA-A502-C9BA57DE836C}"/>
                </a:ext>
              </a:extLst>
            </p:cNvPr>
            <p:cNvSpPr>
              <a:spLocks/>
            </p:cNvSpPr>
            <p:nvPr/>
          </p:nvSpPr>
          <p:spPr bwMode="auto">
            <a:xfrm>
              <a:off x="651" y="3653"/>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1776">
              <a:extLst>
                <a:ext uri="{FF2B5EF4-FFF2-40B4-BE49-F238E27FC236}">
                  <a16:creationId xmlns:a16="http://schemas.microsoft.com/office/drawing/2014/main" id="{FE6510DD-7C52-4BD1-B7C0-8B648D0EA6F1}"/>
                </a:ext>
              </a:extLst>
            </p:cNvPr>
            <p:cNvSpPr>
              <a:spLocks/>
            </p:cNvSpPr>
            <p:nvPr/>
          </p:nvSpPr>
          <p:spPr bwMode="auto">
            <a:xfrm>
              <a:off x="693" y="3655"/>
              <a:ext cx="26" cy="61"/>
            </a:xfrm>
            <a:custGeom>
              <a:avLst/>
              <a:gdLst>
                <a:gd name="T0" fmla="*/ 0 w 26"/>
                <a:gd name="T1" fmla="*/ 20 h 61"/>
                <a:gd name="T2" fmla="*/ 26 w 26"/>
                <a:gd name="T3" fmla="*/ 0 h 61"/>
                <a:gd name="T4" fmla="*/ 26 w 26"/>
                <a:gd name="T5" fmla="*/ 41 h 61"/>
                <a:gd name="T6" fmla="*/ 0 w 26"/>
                <a:gd name="T7" fmla="*/ 61 h 61"/>
                <a:gd name="T8" fmla="*/ 0 w 26"/>
                <a:gd name="T9" fmla="*/ 20 h 61"/>
                <a:gd name="T10" fmla="*/ 0 60000 65536"/>
                <a:gd name="T11" fmla="*/ 0 60000 65536"/>
                <a:gd name="T12" fmla="*/ 0 60000 65536"/>
                <a:gd name="T13" fmla="*/ 0 60000 65536"/>
                <a:gd name="T14" fmla="*/ 0 60000 65536"/>
                <a:gd name="T15" fmla="*/ 0 w 26"/>
                <a:gd name="T16" fmla="*/ 0 h 61"/>
                <a:gd name="T17" fmla="*/ 26 w 26"/>
                <a:gd name="T18" fmla="*/ 61 h 61"/>
              </a:gdLst>
              <a:ahLst/>
              <a:cxnLst>
                <a:cxn ang="T10">
                  <a:pos x="T0" y="T1"/>
                </a:cxn>
                <a:cxn ang="T11">
                  <a:pos x="T2" y="T3"/>
                </a:cxn>
                <a:cxn ang="T12">
                  <a:pos x="T4" y="T5"/>
                </a:cxn>
                <a:cxn ang="T13">
                  <a:pos x="T6" y="T7"/>
                </a:cxn>
                <a:cxn ang="T14">
                  <a:pos x="T8" y="T9"/>
                </a:cxn>
              </a:cxnLst>
              <a:rect l="T15" t="T16" r="T17" b="T18"/>
              <a:pathLst>
                <a:path w="26" h="61">
                  <a:moveTo>
                    <a:pt x="0" y="20"/>
                  </a:moveTo>
                  <a:lnTo>
                    <a:pt x="26" y="0"/>
                  </a:lnTo>
                  <a:lnTo>
                    <a:pt x="26"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777">
              <a:extLst>
                <a:ext uri="{FF2B5EF4-FFF2-40B4-BE49-F238E27FC236}">
                  <a16:creationId xmlns:a16="http://schemas.microsoft.com/office/drawing/2014/main" id="{8A581053-9B3B-4725-8FF3-460DCEBED3E9}"/>
                </a:ext>
              </a:extLst>
            </p:cNvPr>
            <p:cNvSpPr>
              <a:spLocks/>
            </p:cNvSpPr>
            <p:nvPr/>
          </p:nvSpPr>
          <p:spPr bwMode="auto">
            <a:xfrm>
              <a:off x="693" y="3655"/>
              <a:ext cx="26" cy="61"/>
            </a:xfrm>
            <a:custGeom>
              <a:avLst/>
              <a:gdLst>
                <a:gd name="T0" fmla="*/ 0 w 26"/>
                <a:gd name="T1" fmla="*/ 20 h 61"/>
                <a:gd name="T2" fmla="*/ 26 w 26"/>
                <a:gd name="T3" fmla="*/ 0 h 61"/>
                <a:gd name="T4" fmla="*/ 26 w 26"/>
                <a:gd name="T5" fmla="*/ 41 h 61"/>
                <a:gd name="T6" fmla="*/ 0 w 26"/>
                <a:gd name="T7" fmla="*/ 61 h 61"/>
                <a:gd name="T8" fmla="*/ 0 w 26"/>
                <a:gd name="T9" fmla="*/ 20 h 61"/>
                <a:gd name="T10" fmla="*/ 0 60000 65536"/>
                <a:gd name="T11" fmla="*/ 0 60000 65536"/>
                <a:gd name="T12" fmla="*/ 0 60000 65536"/>
                <a:gd name="T13" fmla="*/ 0 60000 65536"/>
                <a:gd name="T14" fmla="*/ 0 60000 65536"/>
                <a:gd name="T15" fmla="*/ 0 w 26"/>
                <a:gd name="T16" fmla="*/ 0 h 61"/>
                <a:gd name="T17" fmla="*/ 26 w 26"/>
                <a:gd name="T18" fmla="*/ 61 h 61"/>
              </a:gdLst>
              <a:ahLst/>
              <a:cxnLst>
                <a:cxn ang="T10">
                  <a:pos x="T0" y="T1"/>
                </a:cxn>
                <a:cxn ang="T11">
                  <a:pos x="T2" y="T3"/>
                </a:cxn>
                <a:cxn ang="T12">
                  <a:pos x="T4" y="T5"/>
                </a:cxn>
                <a:cxn ang="T13">
                  <a:pos x="T6" y="T7"/>
                </a:cxn>
                <a:cxn ang="T14">
                  <a:pos x="T8" y="T9"/>
                </a:cxn>
              </a:cxnLst>
              <a:rect l="T15" t="T16" r="T17" b="T18"/>
              <a:pathLst>
                <a:path w="26" h="61">
                  <a:moveTo>
                    <a:pt x="0" y="20"/>
                  </a:moveTo>
                  <a:lnTo>
                    <a:pt x="26" y="0"/>
                  </a:lnTo>
                  <a:lnTo>
                    <a:pt x="26"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Rectangle 1778">
              <a:extLst>
                <a:ext uri="{FF2B5EF4-FFF2-40B4-BE49-F238E27FC236}">
                  <a16:creationId xmlns:a16="http://schemas.microsoft.com/office/drawing/2014/main" id="{338C7395-B284-4676-B7D6-01CC3156236B}"/>
                </a:ext>
              </a:extLst>
            </p:cNvPr>
            <p:cNvSpPr>
              <a:spLocks noChangeArrowheads="1"/>
            </p:cNvSpPr>
            <p:nvPr/>
          </p:nvSpPr>
          <p:spPr bwMode="auto">
            <a:xfrm>
              <a:off x="799" y="3675"/>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8" name="Rectangle 1779">
              <a:extLst>
                <a:ext uri="{FF2B5EF4-FFF2-40B4-BE49-F238E27FC236}">
                  <a16:creationId xmlns:a16="http://schemas.microsoft.com/office/drawing/2014/main" id="{CE87EF3C-1AB4-4400-AD70-FBC878AAC35F}"/>
                </a:ext>
              </a:extLst>
            </p:cNvPr>
            <p:cNvSpPr>
              <a:spLocks noChangeArrowheads="1"/>
            </p:cNvSpPr>
            <p:nvPr/>
          </p:nvSpPr>
          <p:spPr bwMode="auto">
            <a:xfrm>
              <a:off x="799" y="3675"/>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39" name="Freeform 1780">
              <a:extLst>
                <a:ext uri="{FF2B5EF4-FFF2-40B4-BE49-F238E27FC236}">
                  <a16:creationId xmlns:a16="http://schemas.microsoft.com/office/drawing/2014/main" id="{529AB06F-A025-41E8-8800-445314EF97C2}"/>
                </a:ext>
              </a:extLst>
            </p:cNvPr>
            <p:cNvSpPr>
              <a:spLocks/>
            </p:cNvSpPr>
            <p:nvPr/>
          </p:nvSpPr>
          <p:spPr bwMode="auto">
            <a:xfrm>
              <a:off x="801" y="3653"/>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781">
              <a:extLst>
                <a:ext uri="{FF2B5EF4-FFF2-40B4-BE49-F238E27FC236}">
                  <a16:creationId xmlns:a16="http://schemas.microsoft.com/office/drawing/2014/main" id="{D1409798-6F47-4E86-B60F-EEEFB63B6F30}"/>
                </a:ext>
              </a:extLst>
            </p:cNvPr>
            <p:cNvSpPr>
              <a:spLocks/>
            </p:cNvSpPr>
            <p:nvPr/>
          </p:nvSpPr>
          <p:spPr bwMode="auto">
            <a:xfrm>
              <a:off x="801" y="3653"/>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 name="Freeform 1782">
              <a:extLst>
                <a:ext uri="{FF2B5EF4-FFF2-40B4-BE49-F238E27FC236}">
                  <a16:creationId xmlns:a16="http://schemas.microsoft.com/office/drawing/2014/main" id="{A82015E1-781B-4449-98EF-0E9E01E20F8F}"/>
                </a:ext>
              </a:extLst>
            </p:cNvPr>
            <p:cNvSpPr>
              <a:spLocks/>
            </p:cNvSpPr>
            <p:nvPr/>
          </p:nvSpPr>
          <p:spPr bwMode="auto">
            <a:xfrm>
              <a:off x="842" y="3655"/>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783">
              <a:extLst>
                <a:ext uri="{FF2B5EF4-FFF2-40B4-BE49-F238E27FC236}">
                  <a16:creationId xmlns:a16="http://schemas.microsoft.com/office/drawing/2014/main" id="{292F7DDD-0010-425E-B1CA-485A689036FA}"/>
                </a:ext>
              </a:extLst>
            </p:cNvPr>
            <p:cNvSpPr>
              <a:spLocks/>
            </p:cNvSpPr>
            <p:nvPr/>
          </p:nvSpPr>
          <p:spPr bwMode="auto">
            <a:xfrm>
              <a:off x="842" y="3655"/>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Rectangle 1784">
              <a:extLst>
                <a:ext uri="{FF2B5EF4-FFF2-40B4-BE49-F238E27FC236}">
                  <a16:creationId xmlns:a16="http://schemas.microsoft.com/office/drawing/2014/main" id="{820BCA4C-2A3C-49E1-8FD3-F2F730017C76}"/>
                </a:ext>
              </a:extLst>
            </p:cNvPr>
            <p:cNvSpPr>
              <a:spLocks noChangeArrowheads="1"/>
            </p:cNvSpPr>
            <p:nvPr/>
          </p:nvSpPr>
          <p:spPr bwMode="auto">
            <a:xfrm>
              <a:off x="948" y="3675"/>
              <a:ext cx="44"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44" name="Rectangle 1785">
              <a:extLst>
                <a:ext uri="{FF2B5EF4-FFF2-40B4-BE49-F238E27FC236}">
                  <a16:creationId xmlns:a16="http://schemas.microsoft.com/office/drawing/2014/main" id="{B524DF10-88E8-4687-9D2E-3C7DFEB110C0}"/>
                </a:ext>
              </a:extLst>
            </p:cNvPr>
            <p:cNvSpPr>
              <a:spLocks noChangeArrowheads="1"/>
            </p:cNvSpPr>
            <p:nvPr/>
          </p:nvSpPr>
          <p:spPr bwMode="auto">
            <a:xfrm>
              <a:off x="948" y="3675"/>
              <a:ext cx="44"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45" name="Freeform 1786">
              <a:extLst>
                <a:ext uri="{FF2B5EF4-FFF2-40B4-BE49-F238E27FC236}">
                  <a16:creationId xmlns:a16="http://schemas.microsoft.com/office/drawing/2014/main" id="{3AC401EE-6E2C-4D82-BFA9-2111493B0865}"/>
                </a:ext>
              </a:extLst>
            </p:cNvPr>
            <p:cNvSpPr>
              <a:spLocks/>
            </p:cNvSpPr>
            <p:nvPr/>
          </p:nvSpPr>
          <p:spPr bwMode="auto">
            <a:xfrm>
              <a:off x="950" y="3653"/>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787">
              <a:extLst>
                <a:ext uri="{FF2B5EF4-FFF2-40B4-BE49-F238E27FC236}">
                  <a16:creationId xmlns:a16="http://schemas.microsoft.com/office/drawing/2014/main" id="{70C43C52-ECB6-44A9-9890-A67E58FD41C5}"/>
                </a:ext>
              </a:extLst>
            </p:cNvPr>
            <p:cNvSpPr>
              <a:spLocks/>
            </p:cNvSpPr>
            <p:nvPr/>
          </p:nvSpPr>
          <p:spPr bwMode="auto">
            <a:xfrm>
              <a:off x="950" y="3653"/>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788">
              <a:extLst>
                <a:ext uri="{FF2B5EF4-FFF2-40B4-BE49-F238E27FC236}">
                  <a16:creationId xmlns:a16="http://schemas.microsoft.com/office/drawing/2014/main" id="{CB3FA0CB-7FEB-4077-A10F-4864B0B2450A}"/>
                </a:ext>
              </a:extLst>
            </p:cNvPr>
            <p:cNvSpPr>
              <a:spLocks/>
            </p:cNvSpPr>
            <p:nvPr/>
          </p:nvSpPr>
          <p:spPr bwMode="auto">
            <a:xfrm>
              <a:off x="992" y="3655"/>
              <a:ext cx="26" cy="61"/>
            </a:xfrm>
            <a:custGeom>
              <a:avLst/>
              <a:gdLst>
                <a:gd name="T0" fmla="*/ 0 w 26"/>
                <a:gd name="T1" fmla="*/ 20 h 61"/>
                <a:gd name="T2" fmla="*/ 26 w 26"/>
                <a:gd name="T3" fmla="*/ 0 h 61"/>
                <a:gd name="T4" fmla="*/ 26 w 26"/>
                <a:gd name="T5" fmla="*/ 41 h 61"/>
                <a:gd name="T6" fmla="*/ 0 w 26"/>
                <a:gd name="T7" fmla="*/ 61 h 61"/>
                <a:gd name="T8" fmla="*/ 0 w 26"/>
                <a:gd name="T9" fmla="*/ 20 h 61"/>
                <a:gd name="T10" fmla="*/ 0 60000 65536"/>
                <a:gd name="T11" fmla="*/ 0 60000 65536"/>
                <a:gd name="T12" fmla="*/ 0 60000 65536"/>
                <a:gd name="T13" fmla="*/ 0 60000 65536"/>
                <a:gd name="T14" fmla="*/ 0 60000 65536"/>
                <a:gd name="T15" fmla="*/ 0 w 26"/>
                <a:gd name="T16" fmla="*/ 0 h 61"/>
                <a:gd name="T17" fmla="*/ 26 w 26"/>
                <a:gd name="T18" fmla="*/ 61 h 61"/>
              </a:gdLst>
              <a:ahLst/>
              <a:cxnLst>
                <a:cxn ang="T10">
                  <a:pos x="T0" y="T1"/>
                </a:cxn>
                <a:cxn ang="T11">
                  <a:pos x="T2" y="T3"/>
                </a:cxn>
                <a:cxn ang="T12">
                  <a:pos x="T4" y="T5"/>
                </a:cxn>
                <a:cxn ang="T13">
                  <a:pos x="T6" y="T7"/>
                </a:cxn>
                <a:cxn ang="T14">
                  <a:pos x="T8" y="T9"/>
                </a:cxn>
              </a:cxnLst>
              <a:rect l="T15" t="T16" r="T17" b="T18"/>
              <a:pathLst>
                <a:path w="26" h="61">
                  <a:moveTo>
                    <a:pt x="0" y="20"/>
                  </a:moveTo>
                  <a:lnTo>
                    <a:pt x="26" y="0"/>
                  </a:lnTo>
                  <a:lnTo>
                    <a:pt x="26"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1789">
              <a:extLst>
                <a:ext uri="{FF2B5EF4-FFF2-40B4-BE49-F238E27FC236}">
                  <a16:creationId xmlns:a16="http://schemas.microsoft.com/office/drawing/2014/main" id="{EBD0B915-2CBC-4FDA-AE68-B7D4C264F221}"/>
                </a:ext>
              </a:extLst>
            </p:cNvPr>
            <p:cNvSpPr>
              <a:spLocks/>
            </p:cNvSpPr>
            <p:nvPr/>
          </p:nvSpPr>
          <p:spPr bwMode="auto">
            <a:xfrm>
              <a:off x="992" y="3655"/>
              <a:ext cx="26" cy="61"/>
            </a:xfrm>
            <a:custGeom>
              <a:avLst/>
              <a:gdLst>
                <a:gd name="T0" fmla="*/ 0 w 26"/>
                <a:gd name="T1" fmla="*/ 20 h 61"/>
                <a:gd name="T2" fmla="*/ 26 w 26"/>
                <a:gd name="T3" fmla="*/ 0 h 61"/>
                <a:gd name="T4" fmla="*/ 26 w 26"/>
                <a:gd name="T5" fmla="*/ 41 h 61"/>
                <a:gd name="T6" fmla="*/ 0 w 26"/>
                <a:gd name="T7" fmla="*/ 61 h 61"/>
                <a:gd name="T8" fmla="*/ 0 w 26"/>
                <a:gd name="T9" fmla="*/ 20 h 61"/>
                <a:gd name="T10" fmla="*/ 0 60000 65536"/>
                <a:gd name="T11" fmla="*/ 0 60000 65536"/>
                <a:gd name="T12" fmla="*/ 0 60000 65536"/>
                <a:gd name="T13" fmla="*/ 0 60000 65536"/>
                <a:gd name="T14" fmla="*/ 0 60000 65536"/>
                <a:gd name="T15" fmla="*/ 0 w 26"/>
                <a:gd name="T16" fmla="*/ 0 h 61"/>
                <a:gd name="T17" fmla="*/ 26 w 26"/>
                <a:gd name="T18" fmla="*/ 61 h 61"/>
              </a:gdLst>
              <a:ahLst/>
              <a:cxnLst>
                <a:cxn ang="T10">
                  <a:pos x="T0" y="T1"/>
                </a:cxn>
                <a:cxn ang="T11">
                  <a:pos x="T2" y="T3"/>
                </a:cxn>
                <a:cxn ang="T12">
                  <a:pos x="T4" y="T5"/>
                </a:cxn>
                <a:cxn ang="T13">
                  <a:pos x="T6" y="T7"/>
                </a:cxn>
                <a:cxn ang="T14">
                  <a:pos x="T8" y="T9"/>
                </a:cxn>
              </a:cxnLst>
              <a:rect l="T15" t="T16" r="T17" b="T18"/>
              <a:pathLst>
                <a:path w="26" h="61">
                  <a:moveTo>
                    <a:pt x="0" y="20"/>
                  </a:moveTo>
                  <a:lnTo>
                    <a:pt x="26" y="0"/>
                  </a:lnTo>
                  <a:lnTo>
                    <a:pt x="26"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Rectangle 1790">
              <a:extLst>
                <a:ext uri="{FF2B5EF4-FFF2-40B4-BE49-F238E27FC236}">
                  <a16:creationId xmlns:a16="http://schemas.microsoft.com/office/drawing/2014/main" id="{AD87D725-02C9-4FF3-9B8E-74AAC02993E2}"/>
                </a:ext>
              </a:extLst>
            </p:cNvPr>
            <p:cNvSpPr>
              <a:spLocks noChangeArrowheads="1"/>
            </p:cNvSpPr>
            <p:nvPr/>
          </p:nvSpPr>
          <p:spPr bwMode="auto">
            <a:xfrm>
              <a:off x="500" y="3675"/>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50" name="Rectangle 1791">
              <a:extLst>
                <a:ext uri="{FF2B5EF4-FFF2-40B4-BE49-F238E27FC236}">
                  <a16:creationId xmlns:a16="http://schemas.microsoft.com/office/drawing/2014/main" id="{8DE28AFC-F809-41FE-8894-DAD1F5C83A72}"/>
                </a:ext>
              </a:extLst>
            </p:cNvPr>
            <p:cNvSpPr>
              <a:spLocks noChangeArrowheads="1"/>
            </p:cNvSpPr>
            <p:nvPr/>
          </p:nvSpPr>
          <p:spPr bwMode="auto">
            <a:xfrm>
              <a:off x="500" y="3675"/>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51" name="Freeform 1792">
              <a:extLst>
                <a:ext uri="{FF2B5EF4-FFF2-40B4-BE49-F238E27FC236}">
                  <a16:creationId xmlns:a16="http://schemas.microsoft.com/office/drawing/2014/main" id="{E7BD2BE2-5026-41D5-B32D-A68F80402F70}"/>
                </a:ext>
              </a:extLst>
            </p:cNvPr>
            <p:cNvSpPr>
              <a:spLocks/>
            </p:cNvSpPr>
            <p:nvPr/>
          </p:nvSpPr>
          <p:spPr bwMode="auto">
            <a:xfrm>
              <a:off x="502" y="3653"/>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793">
              <a:extLst>
                <a:ext uri="{FF2B5EF4-FFF2-40B4-BE49-F238E27FC236}">
                  <a16:creationId xmlns:a16="http://schemas.microsoft.com/office/drawing/2014/main" id="{C0E50085-78C0-4114-A1EC-E949CF05596B}"/>
                </a:ext>
              </a:extLst>
            </p:cNvPr>
            <p:cNvSpPr>
              <a:spLocks/>
            </p:cNvSpPr>
            <p:nvPr/>
          </p:nvSpPr>
          <p:spPr bwMode="auto">
            <a:xfrm>
              <a:off x="502" y="3653"/>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1794">
              <a:extLst>
                <a:ext uri="{FF2B5EF4-FFF2-40B4-BE49-F238E27FC236}">
                  <a16:creationId xmlns:a16="http://schemas.microsoft.com/office/drawing/2014/main" id="{103CF48D-7476-4B09-9C9C-3F11EBD53A02}"/>
                </a:ext>
              </a:extLst>
            </p:cNvPr>
            <p:cNvSpPr>
              <a:spLocks/>
            </p:cNvSpPr>
            <p:nvPr/>
          </p:nvSpPr>
          <p:spPr bwMode="auto">
            <a:xfrm>
              <a:off x="543" y="3655"/>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795">
              <a:extLst>
                <a:ext uri="{FF2B5EF4-FFF2-40B4-BE49-F238E27FC236}">
                  <a16:creationId xmlns:a16="http://schemas.microsoft.com/office/drawing/2014/main" id="{7CAAB6A4-B2A6-4696-8693-3B4086D958D0}"/>
                </a:ext>
              </a:extLst>
            </p:cNvPr>
            <p:cNvSpPr>
              <a:spLocks/>
            </p:cNvSpPr>
            <p:nvPr/>
          </p:nvSpPr>
          <p:spPr bwMode="auto">
            <a:xfrm>
              <a:off x="543" y="3655"/>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 name="Rectangle 1796">
              <a:extLst>
                <a:ext uri="{FF2B5EF4-FFF2-40B4-BE49-F238E27FC236}">
                  <a16:creationId xmlns:a16="http://schemas.microsoft.com/office/drawing/2014/main" id="{C125A331-53D7-43C7-A8F4-97E06008589B}"/>
                </a:ext>
              </a:extLst>
            </p:cNvPr>
            <p:cNvSpPr>
              <a:spLocks noChangeArrowheads="1"/>
            </p:cNvSpPr>
            <p:nvPr/>
          </p:nvSpPr>
          <p:spPr bwMode="auto">
            <a:xfrm>
              <a:off x="649" y="3675"/>
              <a:ext cx="44"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56" name="Rectangle 1797">
              <a:extLst>
                <a:ext uri="{FF2B5EF4-FFF2-40B4-BE49-F238E27FC236}">
                  <a16:creationId xmlns:a16="http://schemas.microsoft.com/office/drawing/2014/main" id="{2EEA2AB6-BE85-4CEC-B317-D44C484B50E7}"/>
                </a:ext>
              </a:extLst>
            </p:cNvPr>
            <p:cNvSpPr>
              <a:spLocks noChangeArrowheads="1"/>
            </p:cNvSpPr>
            <p:nvPr/>
          </p:nvSpPr>
          <p:spPr bwMode="auto">
            <a:xfrm>
              <a:off x="649" y="3675"/>
              <a:ext cx="44"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57" name="Freeform 1798">
              <a:extLst>
                <a:ext uri="{FF2B5EF4-FFF2-40B4-BE49-F238E27FC236}">
                  <a16:creationId xmlns:a16="http://schemas.microsoft.com/office/drawing/2014/main" id="{AC252C92-8A8D-4EC4-B103-D2994902A71C}"/>
                </a:ext>
              </a:extLst>
            </p:cNvPr>
            <p:cNvSpPr>
              <a:spLocks/>
            </p:cNvSpPr>
            <p:nvPr/>
          </p:nvSpPr>
          <p:spPr bwMode="auto">
            <a:xfrm>
              <a:off x="651" y="3653"/>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799">
              <a:extLst>
                <a:ext uri="{FF2B5EF4-FFF2-40B4-BE49-F238E27FC236}">
                  <a16:creationId xmlns:a16="http://schemas.microsoft.com/office/drawing/2014/main" id="{0164A3DE-5529-4A7A-9B78-AC24EAE00567}"/>
                </a:ext>
              </a:extLst>
            </p:cNvPr>
            <p:cNvSpPr>
              <a:spLocks/>
            </p:cNvSpPr>
            <p:nvPr/>
          </p:nvSpPr>
          <p:spPr bwMode="auto">
            <a:xfrm>
              <a:off x="651" y="3653"/>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Freeform 1800">
              <a:extLst>
                <a:ext uri="{FF2B5EF4-FFF2-40B4-BE49-F238E27FC236}">
                  <a16:creationId xmlns:a16="http://schemas.microsoft.com/office/drawing/2014/main" id="{B8AFC347-96EE-45CC-9C2B-35BB6DC74CB1}"/>
                </a:ext>
              </a:extLst>
            </p:cNvPr>
            <p:cNvSpPr>
              <a:spLocks/>
            </p:cNvSpPr>
            <p:nvPr/>
          </p:nvSpPr>
          <p:spPr bwMode="auto">
            <a:xfrm>
              <a:off x="693" y="3655"/>
              <a:ext cx="26" cy="61"/>
            </a:xfrm>
            <a:custGeom>
              <a:avLst/>
              <a:gdLst>
                <a:gd name="T0" fmla="*/ 0 w 26"/>
                <a:gd name="T1" fmla="*/ 20 h 61"/>
                <a:gd name="T2" fmla="*/ 26 w 26"/>
                <a:gd name="T3" fmla="*/ 0 h 61"/>
                <a:gd name="T4" fmla="*/ 26 w 26"/>
                <a:gd name="T5" fmla="*/ 41 h 61"/>
                <a:gd name="T6" fmla="*/ 0 w 26"/>
                <a:gd name="T7" fmla="*/ 61 h 61"/>
                <a:gd name="T8" fmla="*/ 0 w 26"/>
                <a:gd name="T9" fmla="*/ 20 h 61"/>
                <a:gd name="T10" fmla="*/ 0 60000 65536"/>
                <a:gd name="T11" fmla="*/ 0 60000 65536"/>
                <a:gd name="T12" fmla="*/ 0 60000 65536"/>
                <a:gd name="T13" fmla="*/ 0 60000 65536"/>
                <a:gd name="T14" fmla="*/ 0 60000 65536"/>
                <a:gd name="T15" fmla="*/ 0 w 26"/>
                <a:gd name="T16" fmla="*/ 0 h 61"/>
                <a:gd name="T17" fmla="*/ 26 w 26"/>
                <a:gd name="T18" fmla="*/ 61 h 61"/>
              </a:gdLst>
              <a:ahLst/>
              <a:cxnLst>
                <a:cxn ang="T10">
                  <a:pos x="T0" y="T1"/>
                </a:cxn>
                <a:cxn ang="T11">
                  <a:pos x="T2" y="T3"/>
                </a:cxn>
                <a:cxn ang="T12">
                  <a:pos x="T4" y="T5"/>
                </a:cxn>
                <a:cxn ang="T13">
                  <a:pos x="T6" y="T7"/>
                </a:cxn>
                <a:cxn ang="T14">
                  <a:pos x="T8" y="T9"/>
                </a:cxn>
              </a:cxnLst>
              <a:rect l="T15" t="T16" r="T17" b="T18"/>
              <a:pathLst>
                <a:path w="26" h="61">
                  <a:moveTo>
                    <a:pt x="0" y="20"/>
                  </a:moveTo>
                  <a:lnTo>
                    <a:pt x="26" y="0"/>
                  </a:lnTo>
                  <a:lnTo>
                    <a:pt x="26"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801">
              <a:extLst>
                <a:ext uri="{FF2B5EF4-FFF2-40B4-BE49-F238E27FC236}">
                  <a16:creationId xmlns:a16="http://schemas.microsoft.com/office/drawing/2014/main" id="{AC02D1AB-593C-4E2A-A56D-DCC990C95DED}"/>
                </a:ext>
              </a:extLst>
            </p:cNvPr>
            <p:cNvSpPr>
              <a:spLocks/>
            </p:cNvSpPr>
            <p:nvPr/>
          </p:nvSpPr>
          <p:spPr bwMode="auto">
            <a:xfrm>
              <a:off x="693" y="3655"/>
              <a:ext cx="26" cy="61"/>
            </a:xfrm>
            <a:custGeom>
              <a:avLst/>
              <a:gdLst>
                <a:gd name="T0" fmla="*/ 0 w 26"/>
                <a:gd name="T1" fmla="*/ 20 h 61"/>
                <a:gd name="T2" fmla="*/ 26 w 26"/>
                <a:gd name="T3" fmla="*/ 0 h 61"/>
                <a:gd name="T4" fmla="*/ 26 w 26"/>
                <a:gd name="T5" fmla="*/ 41 h 61"/>
                <a:gd name="T6" fmla="*/ 0 w 26"/>
                <a:gd name="T7" fmla="*/ 61 h 61"/>
                <a:gd name="T8" fmla="*/ 0 w 26"/>
                <a:gd name="T9" fmla="*/ 20 h 61"/>
                <a:gd name="T10" fmla="*/ 0 60000 65536"/>
                <a:gd name="T11" fmla="*/ 0 60000 65536"/>
                <a:gd name="T12" fmla="*/ 0 60000 65536"/>
                <a:gd name="T13" fmla="*/ 0 60000 65536"/>
                <a:gd name="T14" fmla="*/ 0 60000 65536"/>
                <a:gd name="T15" fmla="*/ 0 w 26"/>
                <a:gd name="T16" fmla="*/ 0 h 61"/>
                <a:gd name="T17" fmla="*/ 26 w 26"/>
                <a:gd name="T18" fmla="*/ 61 h 61"/>
              </a:gdLst>
              <a:ahLst/>
              <a:cxnLst>
                <a:cxn ang="T10">
                  <a:pos x="T0" y="T1"/>
                </a:cxn>
                <a:cxn ang="T11">
                  <a:pos x="T2" y="T3"/>
                </a:cxn>
                <a:cxn ang="T12">
                  <a:pos x="T4" y="T5"/>
                </a:cxn>
                <a:cxn ang="T13">
                  <a:pos x="T6" y="T7"/>
                </a:cxn>
                <a:cxn ang="T14">
                  <a:pos x="T8" y="T9"/>
                </a:cxn>
              </a:cxnLst>
              <a:rect l="T15" t="T16" r="T17" b="T18"/>
              <a:pathLst>
                <a:path w="26" h="61">
                  <a:moveTo>
                    <a:pt x="0" y="20"/>
                  </a:moveTo>
                  <a:lnTo>
                    <a:pt x="26" y="0"/>
                  </a:lnTo>
                  <a:lnTo>
                    <a:pt x="26"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 name="Rectangle 1802">
              <a:extLst>
                <a:ext uri="{FF2B5EF4-FFF2-40B4-BE49-F238E27FC236}">
                  <a16:creationId xmlns:a16="http://schemas.microsoft.com/office/drawing/2014/main" id="{3969668B-7B3F-4949-9023-9845B7235D78}"/>
                </a:ext>
              </a:extLst>
            </p:cNvPr>
            <p:cNvSpPr>
              <a:spLocks noChangeArrowheads="1"/>
            </p:cNvSpPr>
            <p:nvPr/>
          </p:nvSpPr>
          <p:spPr bwMode="auto">
            <a:xfrm>
              <a:off x="799" y="3675"/>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62" name="Rectangle 1803">
              <a:extLst>
                <a:ext uri="{FF2B5EF4-FFF2-40B4-BE49-F238E27FC236}">
                  <a16:creationId xmlns:a16="http://schemas.microsoft.com/office/drawing/2014/main" id="{5210CBAC-29E8-4F43-8048-E2E256E57E5E}"/>
                </a:ext>
              </a:extLst>
            </p:cNvPr>
            <p:cNvSpPr>
              <a:spLocks noChangeArrowheads="1"/>
            </p:cNvSpPr>
            <p:nvPr/>
          </p:nvSpPr>
          <p:spPr bwMode="auto">
            <a:xfrm>
              <a:off x="799" y="3675"/>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63" name="Freeform 1804">
              <a:extLst>
                <a:ext uri="{FF2B5EF4-FFF2-40B4-BE49-F238E27FC236}">
                  <a16:creationId xmlns:a16="http://schemas.microsoft.com/office/drawing/2014/main" id="{C4DCBB76-28F3-4DBA-99DE-3DB3657D3236}"/>
                </a:ext>
              </a:extLst>
            </p:cNvPr>
            <p:cNvSpPr>
              <a:spLocks/>
            </p:cNvSpPr>
            <p:nvPr/>
          </p:nvSpPr>
          <p:spPr bwMode="auto">
            <a:xfrm>
              <a:off x="801" y="3653"/>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805">
              <a:extLst>
                <a:ext uri="{FF2B5EF4-FFF2-40B4-BE49-F238E27FC236}">
                  <a16:creationId xmlns:a16="http://schemas.microsoft.com/office/drawing/2014/main" id="{40C20CDA-EC68-45A0-B630-785B9727E1A5}"/>
                </a:ext>
              </a:extLst>
            </p:cNvPr>
            <p:cNvSpPr>
              <a:spLocks/>
            </p:cNvSpPr>
            <p:nvPr/>
          </p:nvSpPr>
          <p:spPr bwMode="auto">
            <a:xfrm>
              <a:off x="801" y="3653"/>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Freeform 1806">
              <a:extLst>
                <a:ext uri="{FF2B5EF4-FFF2-40B4-BE49-F238E27FC236}">
                  <a16:creationId xmlns:a16="http://schemas.microsoft.com/office/drawing/2014/main" id="{6344CBFB-2B78-47FF-957A-AD63E09C5435}"/>
                </a:ext>
              </a:extLst>
            </p:cNvPr>
            <p:cNvSpPr>
              <a:spLocks/>
            </p:cNvSpPr>
            <p:nvPr/>
          </p:nvSpPr>
          <p:spPr bwMode="auto">
            <a:xfrm>
              <a:off x="842" y="3655"/>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807">
              <a:extLst>
                <a:ext uri="{FF2B5EF4-FFF2-40B4-BE49-F238E27FC236}">
                  <a16:creationId xmlns:a16="http://schemas.microsoft.com/office/drawing/2014/main" id="{21AA3020-E80A-4536-8023-349AF499E1E2}"/>
                </a:ext>
              </a:extLst>
            </p:cNvPr>
            <p:cNvSpPr>
              <a:spLocks/>
            </p:cNvSpPr>
            <p:nvPr/>
          </p:nvSpPr>
          <p:spPr bwMode="auto">
            <a:xfrm>
              <a:off x="842" y="3655"/>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Rectangle 1808">
              <a:extLst>
                <a:ext uri="{FF2B5EF4-FFF2-40B4-BE49-F238E27FC236}">
                  <a16:creationId xmlns:a16="http://schemas.microsoft.com/office/drawing/2014/main" id="{94F9872D-D81B-48BF-9F83-EA2F9999AA29}"/>
                </a:ext>
              </a:extLst>
            </p:cNvPr>
            <p:cNvSpPr>
              <a:spLocks noChangeArrowheads="1"/>
            </p:cNvSpPr>
            <p:nvPr/>
          </p:nvSpPr>
          <p:spPr bwMode="auto">
            <a:xfrm>
              <a:off x="948" y="3675"/>
              <a:ext cx="44"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68" name="Rectangle 1809">
              <a:extLst>
                <a:ext uri="{FF2B5EF4-FFF2-40B4-BE49-F238E27FC236}">
                  <a16:creationId xmlns:a16="http://schemas.microsoft.com/office/drawing/2014/main" id="{EB65C432-9D8B-4905-915F-6C627E8B0676}"/>
                </a:ext>
              </a:extLst>
            </p:cNvPr>
            <p:cNvSpPr>
              <a:spLocks noChangeArrowheads="1"/>
            </p:cNvSpPr>
            <p:nvPr/>
          </p:nvSpPr>
          <p:spPr bwMode="auto">
            <a:xfrm>
              <a:off x="948" y="3675"/>
              <a:ext cx="44"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69" name="Freeform 1810">
              <a:extLst>
                <a:ext uri="{FF2B5EF4-FFF2-40B4-BE49-F238E27FC236}">
                  <a16:creationId xmlns:a16="http://schemas.microsoft.com/office/drawing/2014/main" id="{99A9B90A-F44B-4454-A695-AB005E6C6F67}"/>
                </a:ext>
              </a:extLst>
            </p:cNvPr>
            <p:cNvSpPr>
              <a:spLocks/>
            </p:cNvSpPr>
            <p:nvPr/>
          </p:nvSpPr>
          <p:spPr bwMode="auto">
            <a:xfrm>
              <a:off x="950" y="3653"/>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1811">
              <a:extLst>
                <a:ext uri="{FF2B5EF4-FFF2-40B4-BE49-F238E27FC236}">
                  <a16:creationId xmlns:a16="http://schemas.microsoft.com/office/drawing/2014/main" id="{31B1851C-0232-4D85-B02C-FF23003C3F80}"/>
                </a:ext>
              </a:extLst>
            </p:cNvPr>
            <p:cNvSpPr>
              <a:spLocks/>
            </p:cNvSpPr>
            <p:nvPr/>
          </p:nvSpPr>
          <p:spPr bwMode="auto">
            <a:xfrm>
              <a:off x="950" y="3653"/>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1812">
              <a:extLst>
                <a:ext uri="{FF2B5EF4-FFF2-40B4-BE49-F238E27FC236}">
                  <a16:creationId xmlns:a16="http://schemas.microsoft.com/office/drawing/2014/main" id="{9A301910-D4A2-4AE3-930C-3DF085EDA8DE}"/>
                </a:ext>
              </a:extLst>
            </p:cNvPr>
            <p:cNvSpPr>
              <a:spLocks/>
            </p:cNvSpPr>
            <p:nvPr/>
          </p:nvSpPr>
          <p:spPr bwMode="auto">
            <a:xfrm>
              <a:off x="992" y="3655"/>
              <a:ext cx="26" cy="61"/>
            </a:xfrm>
            <a:custGeom>
              <a:avLst/>
              <a:gdLst>
                <a:gd name="T0" fmla="*/ 0 w 26"/>
                <a:gd name="T1" fmla="*/ 20 h 61"/>
                <a:gd name="T2" fmla="*/ 26 w 26"/>
                <a:gd name="T3" fmla="*/ 0 h 61"/>
                <a:gd name="T4" fmla="*/ 26 w 26"/>
                <a:gd name="T5" fmla="*/ 41 h 61"/>
                <a:gd name="T6" fmla="*/ 0 w 26"/>
                <a:gd name="T7" fmla="*/ 61 h 61"/>
                <a:gd name="T8" fmla="*/ 0 w 26"/>
                <a:gd name="T9" fmla="*/ 20 h 61"/>
                <a:gd name="T10" fmla="*/ 0 60000 65536"/>
                <a:gd name="T11" fmla="*/ 0 60000 65536"/>
                <a:gd name="T12" fmla="*/ 0 60000 65536"/>
                <a:gd name="T13" fmla="*/ 0 60000 65536"/>
                <a:gd name="T14" fmla="*/ 0 60000 65536"/>
                <a:gd name="T15" fmla="*/ 0 w 26"/>
                <a:gd name="T16" fmla="*/ 0 h 61"/>
                <a:gd name="T17" fmla="*/ 26 w 26"/>
                <a:gd name="T18" fmla="*/ 61 h 61"/>
              </a:gdLst>
              <a:ahLst/>
              <a:cxnLst>
                <a:cxn ang="T10">
                  <a:pos x="T0" y="T1"/>
                </a:cxn>
                <a:cxn ang="T11">
                  <a:pos x="T2" y="T3"/>
                </a:cxn>
                <a:cxn ang="T12">
                  <a:pos x="T4" y="T5"/>
                </a:cxn>
                <a:cxn ang="T13">
                  <a:pos x="T6" y="T7"/>
                </a:cxn>
                <a:cxn ang="T14">
                  <a:pos x="T8" y="T9"/>
                </a:cxn>
              </a:cxnLst>
              <a:rect l="T15" t="T16" r="T17" b="T18"/>
              <a:pathLst>
                <a:path w="26" h="61">
                  <a:moveTo>
                    <a:pt x="0" y="20"/>
                  </a:moveTo>
                  <a:lnTo>
                    <a:pt x="26" y="0"/>
                  </a:lnTo>
                  <a:lnTo>
                    <a:pt x="26"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813">
              <a:extLst>
                <a:ext uri="{FF2B5EF4-FFF2-40B4-BE49-F238E27FC236}">
                  <a16:creationId xmlns:a16="http://schemas.microsoft.com/office/drawing/2014/main" id="{AE231677-FE83-40E2-B313-4BB170E7953D}"/>
                </a:ext>
              </a:extLst>
            </p:cNvPr>
            <p:cNvSpPr>
              <a:spLocks/>
            </p:cNvSpPr>
            <p:nvPr/>
          </p:nvSpPr>
          <p:spPr bwMode="auto">
            <a:xfrm>
              <a:off x="992" y="3655"/>
              <a:ext cx="26" cy="61"/>
            </a:xfrm>
            <a:custGeom>
              <a:avLst/>
              <a:gdLst>
                <a:gd name="T0" fmla="*/ 0 w 26"/>
                <a:gd name="T1" fmla="*/ 20 h 61"/>
                <a:gd name="T2" fmla="*/ 26 w 26"/>
                <a:gd name="T3" fmla="*/ 0 h 61"/>
                <a:gd name="T4" fmla="*/ 26 w 26"/>
                <a:gd name="T5" fmla="*/ 41 h 61"/>
                <a:gd name="T6" fmla="*/ 0 w 26"/>
                <a:gd name="T7" fmla="*/ 61 h 61"/>
                <a:gd name="T8" fmla="*/ 0 w 26"/>
                <a:gd name="T9" fmla="*/ 20 h 61"/>
                <a:gd name="T10" fmla="*/ 0 60000 65536"/>
                <a:gd name="T11" fmla="*/ 0 60000 65536"/>
                <a:gd name="T12" fmla="*/ 0 60000 65536"/>
                <a:gd name="T13" fmla="*/ 0 60000 65536"/>
                <a:gd name="T14" fmla="*/ 0 60000 65536"/>
                <a:gd name="T15" fmla="*/ 0 w 26"/>
                <a:gd name="T16" fmla="*/ 0 h 61"/>
                <a:gd name="T17" fmla="*/ 26 w 26"/>
                <a:gd name="T18" fmla="*/ 61 h 61"/>
              </a:gdLst>
              <a:ahLst/>
              <a:cxnLst>
                <a:cxn ang="T10">
                  <a:pos x="T0" y="T1"/>
                </a:cxn>
                <a:cxn ang="T11">
                  <a:pos x="T2" y="T3"/>
                </a:cxn>
                <a:cxn ang="T12">
                  <a:pos x="T4" y="T5"/>
                </a:cxn>
                <a:cxn ang="T13">
                  <a:pos x="T6" y="T7"/>
                </a:cxn>
                <a:cxn ang="T14">
                  <a:pos x="T8" y="T9"/>
                </a:cxn>
              </a:cxnLst>
              <a:rect l="T15" t="T16" r="T17" b="T18"/>
              <a:pathLst>
                <a:path w="26" h="61">
                  <a:moveTo>
                    <a:pt x="0" y="20"/>
                  </a:moveTo>
                  <a:lnTo>
                    <a:pt x="26" y="0"/>
                  </a:lnTo>
                  <a:lnTo>
                    <a:pt x="26"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Rectangle 1814">
              <a:extLst>
                <a:ext uri="{FF2B5EF4-FFF2-40B4-BE49-F238E27FC236}">
                  <a16:creationId xmlns:a16="http://schemas.microsoft.com/office/drawing/2014/main" id="{9D1DFCCB-2477-443D-8ED7-5FD5BBC45BA2}"/>
                </a:ext>
              </a:extLst>
            </p:cNvPr>
            <p:cNvSpPr>
              <a:spLocks noChangeArrowheads="1"/>
            </p:cNvSpPr>
            <p:nvPr/>
          </p:nvSpPr>
          <p:spPr bwMode="auto">
            <a:xfrm>
              <a:off x="699"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74" name="Rectangle 1815">
              <a:extLst>
                <a:ext uri="{FF2B5EF4-FFF2-40B4-BE49-F238E27FC236}">
                  <a16:creationId xmlns:a16="http://schemas.microsoft.com/office/drawing/2014/main" id="{A42C6C04-E83A-4760-ABDD-2238A033BCCA}"/>
                </a:ext>
              </a:extLst>
            </p:cNvPr>
            <p:cNvSpPr>
              <a:spLocks noChangeArrowheads="1"/>
            </p:cNvSpPr>
            <p:nvPr/>
          </p:nvSpPr>
          <p:spPr bwMode="auto">
            <a:xfrm>
              <a:off x="699"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75" name="Freeform 1816">
              <a:extLst>
                <a:ext uri="{FF2B5EF4-FFF2-40B4-BE49-F238E27FC236}">
                  <a16:creationId xmlns:a16="http://schemas.microsoft.com/office/drawing/2014/main" id="{C794ADDD-B50F-414C-9974-82F9303F6CA0}"/>
                </a:ext>
              </a:extLst>
            </p:cNvPr>
            <p:cNvSpPr>
              <a:spLocks/>
            </p:cNvSpPr>
            <p:nvPr/>
          </p:nvSpPr>
          <p:spPr bwMode="auto">
            <a:xfrm>
              <a:off x="701"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817">
              <a:extLst>
                <a:ext uri="{FF2B5EF4-FFF2-40B4-BE49-F238E27FC236}">
                  <a16:creationId xmlns:a16="http://schemas.microsoft.com/office/drawing/2014/main" id="{27266736-83AD-46AE-8DD3-B3DD82E3D6DE}"/>
                </a:ext>
              </a:extLst>
            </p:cNvPr>
            <p:cNvSpPr>
              <a:spLocks/>
            </p:cNvSpPr>
            <p:nvPr/>
          </p:nvSpPr>
          <p:spPr bwMode="auto">
            <a:xfrm>
              <a:off x="701"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818">
              <a:extLst>
                <a:ext uri="{FF2B5EF4-FFF2-40B4-BE49-F238E27FC236}">
                  <a16:creationId xmlns:a16="http://schemas.microsoft.com/office/drawing/2014/main" id="{3BAC834E-4219-4EA4-87A9-87D2BE78249F}"/>
                </a:ext>
              </a:extLst>
            </p:cNvPr>
            <p:cNvSpPr>
              <a:spLocks/>
            </p:cNvSpPr>
            <p:nvPr/>
          </p:nvSpPr>
          <p:spPr bwMode="auto">
            <a:xfrm>
              <a:off x="74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819">
              <a:extLst>
                <a:ext uri="{FF2B5EF4-FFF2-40B4-BE49-F238E27FC236}">
                  <a16:creationId xmlns:a16="http://schemas.microsoft.com/office/drawing/2014/main" id="{734EA0D2-6C96-4843-8ACC-D27801321EA2}"/>
                </a:ext>
              </a:extLst>
            </p:cNvPr>
            <p:cNvSpPr>
              <a:spLocks/>
            </p:cNvSpPr>
            <p:nvPr/>
          </p:nvSpPr>
          <p:spPr bwMode="auto">
            <a:xfrm>
              <a:off x="74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Rectangle 1820">
              <a:extLst>
                <a:ext uri="{FF2B5EF4-FFF2-40B4-BE49-F238E27FC236}">
                  <a16:creationId xmlns:a16="http://schemas.microsoft.com/office/drawing/2014/main" id="{16F21E9B-CDC7-40B6-B71A-BCE3F6797B2C}"/>
                </a:ext>
              </a:extLst>
            </p:cNvPr>
            <p:cNvSpPr>
              <a:spLocks noChangeArrowheads="1"/>
            </p:cNvSpPr>
            <p:nvPr/>
          </p:nvSpPr>
          <p:spPr bwMode="auto">
            <a:xfrm>
              <a:off x="849"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80" name="Rectangle 1821">
              <a:extLst>
                <a:ext uri="{FF2B5EF4-FFF2-40B4-BE49-F238E27FC236}">
                  <a16:creationId xmlns:a16="http://schemas.microsoft.com/office/drawing/2014/main" id="{DB46A4B3-995E-4FB6-818E-39847AF64B05}"/>
                </a:ext>
              </a:extLst>
            </p:cNvPr>
            <p:cNvSpPr>
              <a:spLocks noChangeArrowheads="1"/>
            </p:cNvSpPr>
            <p:nvPr/>
          </p:nvSpPr>
          <p:spPr bwMode="auto">
            <a:xfrm>
              <a:off x="849"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81" name="Freeform 1822">
              <a:extLst>
                <a:ext uri="{FF2B5EF4-FFF2-40B4-BE49-F238E27FC236}">
                  <a16:creationId xmlns:a16="http://schemas.microsoft.com/office/drawing/2014/main" id="{189DD320-2D4A-440F-B844-598BB2AC9948}"/>
                </a:ext>
              </a:extLst>
            </p:cNvPr>
            <p:cNvSpPr>
              <a:spLocks/>
            </p:cNvSpPr>
            <p:nvPr/>
          </p:nvSpPr>
          <p:spPr bwMode="auto">
            <a:xfrm>
              <a:off x="850"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823">
              <a:extLst>
                <a:ext uri="{FF2B5EF4-FFF2-40B4-BE49-F238E27FC236}">
                  <a16:creationId xmlns:a16="http://schemas.microsoft.com/office/drawing/2014/main" id="{A3FDB284-5073-4DFC-981B-7FBCFADA2BDE}"/>
                </a:ext>
              </a:extLst>
            </p:cNvPr>
            <p:cNvSpPr>
              <a:spLocks/>
            </p:cNvSpPr>
            <p:nvPr/>
          </p:nvSpPr>
          <p:spPr bwMode="auto">
            <a:xfrm>
              <a:off x="850"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1824">
              <a:extLst>
                <a:ext uri="{FF2B5EF4-FFF2-40B4-BE49-F238E27FC236}">
                  <a16:creationId xmlns:a16="http://schemas.microsoft.com/office/drawing/2014/main" id="{048119D0-19CC-484A-8C0F-F58BFD2960A1}"/>
                </a:ext>
              </a:extLst>
            </p:cNvPr>
            <p:cNvSpPr>
              <a:spLocks/>
            </p:cNvSpPr>
            <p:nvPr/>
          </p:nvSpPr>
          <p:spPr bwMode="auto">
            <a:xfrm>
              <a:off x="89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825">
              <a:extLst>
                <a:ext uri="{FF2B5EF4-FFF2-40B4-BE49-F238E27FC236}">
                  <a16:creationId xmlns:a16="http://schemas.microsoft.com/office/drawing/2014/main" id="{E4B374A4-AD50-41A7-9D66-F88D59812CBA}"/>
                </a:ext>
              </a:extLst>
            </p:cNvPr>
            <p:cNvSpPr>
              <a:spLocks/>
            </p:cNvSpPr>
            <p:nvPr/>
          </p:nvSpPr>
          <p:spPr bwMode="auto">
            <a:xfrm>
              <a:off x="89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Rectangle 1826">
              <a:extLst>
                <a:ext uri="{FF2B5EF4-FFF2-40B4-BE49-F238E27FC236}">
                  <a16:creationId xmlns:a16="http://schemas.microsoft.com/office/drawing/2014/main" id="{B29713E5-893C-4365-887C-1D1D4ACB3676}"/>
                </a:ext>
              </a:extLst>
            </p:cNvPr>
            <p:cNvSpPr>
              <a:spLocks noChangeArrowheads="1"/>
            </p:cNvSpPr>
            <p:nvPr/>
          </p:nvSpPr>
          <p:spPr bwMode="auto">
            <a:xfrm>
              <a:off x="998"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86" name="Rectangle 1827">
              <a:extLst>
                <a:ext uri="{FF2B5EF4-FFF2-40B4-BE49-F238E27FC236}">
                  <a16:creationId xmlns:a16="http://schemas.microsoft.com/office/drawing/2014/main" id="{2F25776F-1BDB-4C96-A887-A8B40569D677}"/>
                </a:ext>
              </a:extLst>
            </p:cNvPr>
            <p:cNvSpPr>
              <a:spLocks noChangeArrowheads="1"/>
            </p:cNvSpPr>
            <p:nvPr/>
          </p:nvSpPr>
          <p:spPr bwMode="auto">
            <a:xfrm>
              <a:off x="998"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87" name="Freeform 1828">
              <a:extLst>
                <a:ext uri="{FF2B5EF4-FFF2-40B4-BE49-F238E27FC236}">
                  <a16:creationId xmlns:a16="http://schemas.microsoft.com/office/drawing/2014/main" id="{018A775A-A192-4BC2-B3CA-0700180E138D}"/>
                </a:ext>
              </a:extLst>
            </p:cNvPr>
            <p:cNvSpPr>
              <a:spLocks/>
            </p:cNvSpPr>
            <p:nvPr/>
          </p:nvSpPr>
          <p:spPr bwMode="auto">
            <a:xfrm>
              <a:off x="1000"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829">
              <a:extLst>
                <a:ext uri="{FF2B5EF4-FFF2-40B4-BE49-F238E27FC236}">
                  <a16:creationId xmlns:a16="http://schemas.microsoft.com/office/drawing/2014/main" id="{0FA782D3-0541-4894-A6C8-4822F3349DA7}"/>
                </a:ext>
              </a:extLst>
            </p:cNvPr>
            <p:cNvSpPr>
              <a:spLocks/>
            </p:cNvSpPr>
            <p:nvPr/>
          </p:nvSpPr>
          <p:spPr bwMode="auto">
            <a:xfrm>
              <a:off x="1000"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1830">
              <a:extLst>
                <a:ext uri="{FF2B5EF4-FFF2-40B4-BE49-F238E27FC236}">
                  <a16:creationId xmlns:a16="http://schemas.microsoft.com/office/drawing/2014/main" id="{2346C20E-803A-404B-949B-F6661EB2CC87}"/>
                </a:ext>
              </a:extLst>
            </p:cNvPr>
            <p:cNvSpPr>
              <a:spLocks/>
            </p:cNvSpPr>
            <p:nvPr/>
          </p:nvSpPr>
          <p:spPr bwMode="auto">
            <a:xfrm>
              <a:off x="104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831">
              <a:extLst>
                <a:ext uri="{FF2B5EF4-FFF2-40B4-BE49-F238E27FC236}">
                  <a16:creationId xmlns:a16="http://schemas.microsoft.com/office/drawing/2014/main" id="{28FDEBC2-8565-4B3D-A2FB-3461C754737F}"/>
                </a:ext>
              </a:extLst>
            </p:cNvPr>
            <p:cNvSpPr>
              <a:spLocks/>
            </p:cNvSpPr>
            <p:nvPr/>
          </p:nvSpPr>
          <p:spPr bwMode="auto">
            <a:xfrm>
              <a:off x="104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Rectangle 1832">
              <a:extLst>
                <a:ext uri="{FF2B5EF4-FFF2-40B4-BE49-F238E27FC236}">
                  <a16:creationId xmlns:a16="http://schemas.microsoft.com/office/drawing/2014/main" id="{8509076F-84CC-4A09-B227-E2453168A5CF}"/>
                </a:ext>
              </a:extLst>
            </p:cNvPr>
            <p:cNvSpPr>
              <a:spLocks noChangeArrowheads="1"/>
            </p:cNvSpPr>
            <p:nvPr/>
          </p:nvSpPr>
          <p:spPr bwMode="auto">
            <a:xfrm>
              <a:off x="1148"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92" name="Rectangle 1833">
              <a:extLst>
                <a:ext uri="{FF2B5EF4-FFF2-40B4-BE49-F238E27FC236}">
                  <a16:creationId xmlns:a16="http://schemas.microsoft.com/office/drawing/2014/main" id="{8D52C3D7-528E-4609-AFD2-B5329CFEE89A}"/>
                </a:ext>
              </a:extLst>
            </p:cNvPr>
            <p:cNvSpPr>
              <a:spLocks noChangeArrowheads="1"/>
            </p:cNvSpPr>
            <p:nvPr/>
          </p:nvSpPr>
          <p:spPr bwMode="auto">
            <a:xfrm>
              <a:off x="1148"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93" name="Freeform 1834">
              <a:extLst>
                <a:ext uri="{FF2B5EF4-FFF2-40B4-BE49-F238E27FC236}">
                  <a16:creationId xmlns:a16="http://schemas.microsoft.com/office/drawing/2014/main" id="{789295A4-26A8-4414-A979-773CD67423DE}"/>
                </a:ext>
              </a:extLst>
            </p:cNvPr>
            <p:cNvSpPr>
              <a:spLocks/>
            </p:cNvSpPr>
            <p:nvPr/>
          </p:nvSpPr>
          <p:spPr bwMode="auto">
            <a:xfrm>
              <a:off x="1149"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835">
              <a:extLst>
                <a:ext uri="{FF2B5EF4-FFF2-40B4-BE49-F238E27FC236}">
                  <a16:creationId xmlns:a16="http://schemas.microsoft.com/office/drawing/2014/main" id="{A44203A4-3E8F-42F3-983C-C22638DD8AD6}"/>
                </a:ext>
              </a:extLst>
            </p:cNvPr>
            <p:cNvSpPr>
              <a:spLocks/>
            </p:cNvSpPr>
            <p:nvPr/>
          </p:nvSpPr>
          <p:spPr bwMode="auto">
            <a:xfrm>
              <a:off x="1149"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836">
              <a:extLst>
                <a:ext uri="{FF2B5EF4-FFF2-40B4-BE49-F238E27FC236}">
                  <a16:creationId xmlns:a16="http://schemas.microsoft.com/office/drawing/2014/main" id="{FC8856A5-A2BF-40FA-8C81-7F60BC8FF251}"/>
                </a:ext>
              </a:extLst>
            </p:cNvPr>
            <p:cNvSpPr>
              <a:spLocks/>
            </p:cNvSpPr>
            <p:nvPr/>
          </p:nvSpPr>
          <p:spPr bwMode="auto">
            <a:xfrm>
              <a:off x="119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837">
              <a:extLst>
                <a:ext uri="{FF2B5EF4-FFF2-40B4-BE49-F238E27FC236}">
                  <a16:creationId xmlns:a16="http://schemas.microsoft.com/office/drawing/2014/main" id="{6402517B-E657-4544-849F-4C6CC93316D0}"/>
                </a:ext>
              </a:extLst>
            </p:cNvPr>
            <p:cNvSpPr>
              <a:spLocks/>
            </p:cNvSpPr>
            <p:nvPr/>
          </p:nvSpPr>
          <p:spPr bwMode="auto">
            <a:xfrm>
              <a:off x="119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Rectangle 1838">
              <a:extLst>
                <a:ext uri="{FF2B5EF4-FFF2-40B4-BE49-F238E27FC236}">
                  <a16:creationId xmlns:a16="http://schemas.microsoft.com/office/drawing/2014/main" id="{1072EB3E-F33D-46A5-887B-AF5572060DB9}"/>
                </a:ext>
              </a:extLst>
            </p:cNvPr>
            <p:cNvSpPr>
              <a:spLocks noChangeArrowheads="1"/>
            </p:cNvSpPr>
            <p:nvPr/>
          </p:nvSpPr>
          <p:spPr bwMode="auto">
            <a:xfrm>
              <a:off x="699"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98" name="Rectangle 1839">
              <a:extLst>
                <a:ext uri="{FF2B5EF4-FFF2-40B4-BE49-F238E27FC236}">
                  <a16:creationId xmlns:a16="http://schemas.microsoft.com/office/drawing/2014/main" id="{8FB63BC3-D86D-4525-A751-187E08518167}"/>
                </a:ext>
              </a:extLst>
            </p:cNvPr>
            <p:cNvSpPr>
              <a:spLocks noChangeArrowheads="1"/>
            </p:cNvSpPr>
            <p:nvPr/>
          </p:nvSpPr>
          <p:spPr bwMode="auto">
            <a:xfrm>
              <a:off x="699"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99" name="Freeform 1840">
              <a:extLst>
                <a:ext uri="{FF2B5EF4-FFF2-40B4-BE49-F238E27FC236}">
                  <a16:creationId xmlns:a16="http://schemas.microsoft.com/office/drawing/2014/main" id="{AB431833-44C5-4C53-83DC-91DB6A32B2BF}"/>
                </a:ext>
              </a:extLst>
            </p:cNvPr>
            <p:cNvSpPr>
              <a:spLocks/>
            </p:cNvSpPr>
            <p:nvPr/>
          </p:nvSpPr>
          <p:spPr bwMode="auto">
            <a:xfrm>
              <a:off x="701"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841">
              <a:extLst>
                <a:ext uri="{FF2B5EF4-FFF2-40B4-BE49-F238E27FC236}">
                  <a16:creationId xmlns:a16="http://schemas.microsoft.com/office/drawing/2014/main" id="{2020538F-C97C-41F6-A990-5585347A3968}"/>
                </a:ext>
              </a:extLst>
            </p:cNvPr>
            <p:cNvSpPr>
              <a:spLocks/>
            </p:cNvSpPr>
            <p:nvPr/>
          </p:nvSpPr>
          <p:spPr bwMode="auto">
            <a:xfrm>
              <a:off x="701"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842">
              <a:extLst>
                <a:ext uri="{FF2B5EF4-FFF2-40B4-BE49-F238E27FC236}">
                  <a16:creationId xmlns:a16="http://schemas.microsoft.com/office/drawing/2014/main" id="{E3D1E518-D6FA-497C-A430-9659F1AEDD74}"/>
                </a:ext>
              </a:extLst>
            </p:cNvPr>
            <p:cNvSpPr>
              <a:spLocks/>
            </p:cNvSpPr>
            <p:nvPr/>
          </p:nvSpPr>
          <p:spPr bwMode="auto">
            <a:xfrm>
              <a:off x="74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843">
              <a:extLst>
                <a:ext uri="{FF2B5EF4-FFF2-40B4-BE49-F238E27FC236}">
                  <a16:creationId xmlns:a16="http://schemas.microsoft.com/office/drawing/2014/main" id="{5B5E7991-F36D-4B4A-8B72-099840B03A77}"/>
                </a:ext>
              </a:extLst>
            </p:cNvPr>
            <p:cNvSpPr>
              <a:spLocks/>
            </p:cNvSpPr>
            <p:nvPr/>
          </p:nvSpPr>
          <p:spPr bwMode="auto">
            <a:xfrm>
              <a:off x="74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Rectangle 1844">
              <a:extLst>
                <a:ext uri="{FF2B5EF4-FFF2-40B4-BE49-F238E27FC236}">
                  <a16:creationId xmlns:a16="http://schemas.microsoft.com/office/drawing/2014/main" id="{29B4B57C-11F0-4015-BCBE-7D254A90EFC6}"/>
                </a:ext>
              </a:extLst>
            </p:cNvPr>
            <p:cNvSpPr>
              <a:spLocks noChangeArrowheads="1"/>
            </p:cNvSpPr>
            <p:nvPr/>
          </p:nvSpPr>
          <p:spPr bwMode="auto">
            <a:xfrm>
              <a:off x="849"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04" name="Rectangle 1845">
              <a:extLst>
                <a:ext uri="{FF2B5EF4-FFF2-40B4-BE49-F238E27FC236}">
                  <a16:creationId xmlns:a16="http://schemas.microsoft.com/office/drawing/2014/main" id="{361C878C-3DA1-469C-8F16-9DF7D4FD5E1E}"/>
                </a:ext>
              </a:extLst>
            </p:cNvPr>
            <p:cNvSpPr>
              <a:spLocks noChangeArrowheads="1"/>
            </p:cNvSpPr>
            <p:nvPr/>
          </p:nvSpPr>
          <p:spPr bwMode="auto">
            <a:xfrm>
              <a:off x="849"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05" name="Freeform 1846">
              <a:extLst>
                <a:ext uri="{FF2B5EF4-FFF2-40B4-BE49-F238E27FC236}">
                  <a16:creationId xmlns:a16="http://schemas.microsoft.com/office/drawing/2014/main" id="{79409085-4885-4323-AFB7-B494817C6D83}"/>
                </a:ext>
              </a:extLst>
            </p:cNvPr>
            <p:cNvSpPr>
              <a:spLocks/>
            </p:cNvSpPr>
            <p:nvPr/>
          </p:nvSpPr>
          <p:spPr bwMode="auto">
            <a:xfrm>
              <a:off x="850"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847">
              <a:extLst>
                <a:ext uri="{FF2B5EF4-FFF2-40B4-BE49-F238E27FC236}">
                  <a16:creationId xmlns:a16="http://schemas.microsoft.com/office/drawing/2014/main" id="{A340AB83-734F-4F12-A9DC-02C77C453BF1}"/>
                </a:ext>
              </a:extLst>
            </p:cNvPr>
            <p:cNvSpPr>
              <a:spLocks/>
            </p:cNvSpPr>
            <p:nvPr/>
          </p:nvSpPr>
          <p:spPr bwMode="auto">
            <a:xfrm>
              <a:off x="850"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1848">
              <a:extLst>
                <a:ext uri="{FF2B5EF4-FFF2-40B4-BE49-F238E27FC236}">
                  <a16:creationId xmlns:a16="http://schemas.microsoft.com/office/drawing/2014/main" id="{404A1F31-AACD-45B5-838D-232470E7DC79}"/>
                </a:ext>
              </a:extLst>
            </p:cNvPr>
            <p:cNvSpPr>
              <a:spLocks/>
            </p:cNvSpPr>
            <p:nvPr/>
          </p:nvSpPr>
          <p:spPr bwMode="auto">
            <a:xfrm>
              <a:off x="89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849">
              <a:extLst>
                <a:ext uri="{FF2B5EF4-FFF2-40B4-BE49-F238E27FC236}">
                  <a16:creationId xmlns:a16="http://schemas.microsoft.com/office/drawing/2014/main" id="{A65BDF0C-A921-46AF-B193-5054546B36B2}"/>
                </a:ext>
              </a:extLst>
            </p:cNvPr>
            <p:cNvSpPr>
              <a:spLocks/>
            </p:cNvSpPr>
            <p:nvPr/>
          </p:nvSpPr>
          <p:spPr bwMode="auto">
            <a:xfrm>
              <a:off x="89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 name="Rectangle 1850">
              <a:extLst>
                <a:ext uri="{FF2B5EF4-FFF2-40B4-BE49-F238E27FC236}">
                  <a16:creationId xmlns:a16="http://schemas.microsoft.com/office/drawing/2014/main" id="{1DD08D91-E91C-4327-8563-C6D2E2DB16EB}"/>
                </a:ext>
              </a:extLst>
            </p:cNvPr>
            <p:cNvSpPr>
              <a:spLocks noChangeArrowheads="1"/>
            </p:cNvSpPr>
            <p:nvPr/>
          </p:nvSpPr>
          <p:spPr bwMode="auto">
            <a:xfrm>
              <a:off x="998"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10" name="Rectangle 1851">
              <a:extLst>
                <a:ext uri="{FF2B5EF4-FFF2-40B4-BE49-F238E27FC236}">
                  <a16:creationId xmlns:a16="http://schemas.microsoft.com/office/drawing/2014/main" id="{4A801580-CEEB-435C-B320-C507388F54AA}"/>
                </a:ext>
              </a:extLst>
            </p:cNvPr>
            <p:cNvSpPr>
              <a:spLocks noChangeArrowheads="1"/>
            </p:cNvSpPr>
            <p:nvPr/>
          </p:nvSpPr>
          <p:spPr bwMode="auto">
            <a:xfrm>
              <a:off x="998"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11" name="Freeform 1852">
              <a:extLst>
                <a:ext uri="{FF2B5EF4-FFF2-40B4-BE49-F238E27FC236}">
                  <a16:creationId xmlns:a16="http://schemas.microsoft.com/office/drawing/2014/main" id="{ACD814DE-90F5-420A-B73F-46949969CE15}"/>
                </a:ext>
              </a:extLst>
            </p:cNvPr>
            <p:cNvSpPr>
              <a:spLocks/>
            </p:cNvSpPr>
            <p:nvPr/>
          </p:nvSpPr>
          <p:spPr bwMode="auto">
            <a:xfrm>
              <a:off x="1000"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853">
              <a:extLst>
                <a:ext uri="{FF2B5EF4-FFF2-40B4-BE49-F238E27FC236}">
                  <a16:creationId xmlns:a16="http://schemas.microsoft.com/office/drawing/2014/main" id="{A44335D9-364F-42FB-BBA8-606F9875D00E}"/>
                </a:ext>
              </a:extLst>
            </p:cNvPr>
            <p:cNvSpPr>
              <a:spLocks/>
            </p:cNvSpPr>
            <p:nvPr/>
          </p:nvSpPr>
          <p:spPr bwMode="auto">
            <a:xfrm>
              <a:off x="1000"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Freeform 1854">
              <a:extLst>
                <a:ext uri="{FF2B5EF4-FFF2-40B4-BE49-F238E27FC236}">
                  <a16:creationId xmlns:a16="http://schemas.microsoft.com/office/drawing/2014/main" id="{E5D5DEC3-D78B-4467-95C1-37DB68C4C943}"/>
                </a:ext>
              </a:extLst>
            </p:cNvPr>
            <p:cNvSpPr>
              <a:spLocks/>
            </p:cNvSpPr>
            <p:nvPr/>
          </p:nvSpPr>
          <p:spPr bwMode="auto">
            <a:xfrm>
              <a:off x="104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855">
              <a:extLst>
                <a:ext uri="{FF2B5EF4-FFF2-40B4-BE49-F238E27FC236}">
                  <a16:creationId xmlns:a16="http://schemas.microsoft.com/office/drawing/2014/main" id="{09119C44-2B4F-452F-A056-0A51C4468023}"/>
                </a:ext>
              </a:extLst>
            </p:cNvPr>
            <p:cNvSpPr>
              <a:spLocks/>
            </p:cNvSpPr>
            <p:nvPr/>
          </p:nvSpPr>
          <p:spPr bwMode="auto">
            <a:xfrm>
              <a:off x="104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 name="Rectangle 1856">
              <a:extLst>
                <a:ext uri="{FF2B5EF4-FFF2-40B4-BE49-F238E27FC236}">
                  <a16:creationId xmlns:a16="http://schemas.microsoft.com/office/drawing/2014/main" id="{EDC93C72-F014-4887-A9DD-4E22D612CE5C}"/>
                </a:ext>
              </a:extLst>
            </p:cNvPr>
            <p:cNvSpPr>
              <a:spLocks noChangeArrowheads="1"/>
            </p:cNvSpPr>
            <p:nvPr/>
          </p:nvSpPr>
          <p:spPr bwMode="auto">
            <a:xfrm>
              <a:off x="1148"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16" name="Rectangle 1857">
              <a:extLst>
                <a:ext uri="{FF2B5EF4-FFF2-40B4-BE49-F238E27FC236}">
                  <a16:creationId xmlns:a16="http://schemas.microsoft.com/office/drawing/2014/main" id="{E8736410-DB70-40F3-91C5-D27170665465}"/>
                </a:ext>
              </a:extLst>
            </p:cNvPr>
            <p:cNvSpPr>
              <a:spLocks noChangeArrowheads="1"/>
            </p:cNvSpPr>
            <p:nvPr/>
          </p:nvSpPr>
          <p:spPr bwMode="auto">
            <a:xfrm>
              <a:off x="1148"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17" name="Freeform 1858">
              <a:extLst>
                <a:ext uri="{FF2B5EF4-FFF2-40B4-BE49-F238E27FC236}">
                  <a16:creationId xmlns:a16="http://schemas.microsoft.com/office/drawing/2014/main" id="{0B34BBC1-3894-478C-AEBF-F9BBFEB7A0C1}"/>
                </a:ext>
              </a:extLst>
            </p:cNvPr>
            <p:cNvSpPr>
              <a:spLocks/>
            </p:cNvSpPr>
            <p:nvPr/>
          </p:nvSpPr>
          <p:spPr bwMode="auto">
            <a:xfrm>
              <a:off x="1149"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859">
              <a:extLst>
                <a:ext uri="{FF2B5EF4-FFF2-40B4-BE49-F238E27FC236}">
                  <a16:creationId xmlns:a16="http://schemas.microsoft.com/office/drawing/2014/main" id="{5780B344-CA49-48BB-AB41-3CA31616866B}"/>
                </a:ext>
              </a:extLst>
            </p:cNvPr>
            <p:cNvSpPr>
              <a:spLocks/>
            </p:cNvSpPr>
            <p:nvPr/>
          </p:nvSpPr>
          <p:spPr bwMode="auto">
            <a:xfrm>
              <a:off x="1149"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1860">
              <a:extLst>
                <a:ext uri="{FF2B5EF4-FFF2-40B4-BE49-F238E27FC236}">
                  <a16:creationId xmlns:a16="http://schemas.microsoft.com/office/drawing/2014/main" id="{15035075-C668-4B3D-816D-FA8016EA0E74}"/>
                </a:ext>
              </a:extLst>
            </p:cNvPr>
            <p:cNvSpPr>
              <a:spLocks/>
            </p:cNvSpPr>
            <p:nvPr/>
          </p:nvSpPr>
          <p:spPr bwMode="auto">
            <a:xfrm>
              <a:off x="119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861">
              <a:extLst>
                <a:ext uri="{FF2B5EF4-FFF2-40B4-BE49-F238E27FC236}">
                  <a16:creationId xmlns:a16="http://schemas.microsoft.com/office/drawing/2014/main" id="{07EC9241-C876-469A-9FBB-0A7EB5CFBB1D}"/>
                </a:ext>
              </a:extLst>
            </p:cNvPr>
            <p:cNvSpPr>
              <a:spLocks/>
            </p:cNvSpPr>
            <p:nvPr/>
          </p:nvSpPr>
          <p:spPr bwMode="auto">
            <a:xfrm>
              <a:off x="119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Rectangle 1862">
              <a:extLst>
                <a:ext uri="{FF2B5EF4-FFF2-40B4-BE49-F238E27FC236}">
                  <a16:creationId xmlns:a16="http://schemas.microsoft.com/office/drawing/2014/main" id="{6EBE27D1-6F67-46EF-8BB5-9FC1ECF0528F}"/>
                </a:ext>
              </a:extLst>
            </p:cNvPr>
            <p:cNvSpPr>
              <a:spLocks noChangeArrowheads="1"/>
            </p:cNvSpPr>
            <p:nvPr/>
          </p:nvSpPr>
          <p:spPr bwMode="auto">
            <a:xfrm>
              <a:off x="699"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22" name="Rectangle 1863">
              <a:extLst>
                <a:ext uri="{FF2B5EF4-FFF2-40B4-BE49-F238E27FC236}">
                  <a16:creationId xmlns:a16="http://schemas.microsoft.com/office/drawing/2014/main" id="{86EA7656-62D9-44FB-ACEA-922D848DE4E3}"/>
                </a:ext>
              </a:extLst>
            </p:cNvPr>
            <p:cNvSpPr>
              <a:spLocks noChangeArrowheads="1"/>
            </p:cNvSpPr>
            <p:nvPr/>
          </p:nvSpPr>
          <p:spPr bwMode="auto">
            <a:xfrm>
              <a:off x="699"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23" name="Freeform 1864">
              <a:extLst>
                <a:ext uri="{FF2B5EF4-FFF2-40B4-BE49-F238E27FC236}">
                  <a16:creationId xmlns:a16="http://schemas.microsoft.com/office/drawing/2014/main" id="{103059A4-F410-44D6-9BC2-E57BBD3ED403}"/>
                </a:ext>
              </a:extLst>
            </p:cNvPr>
            <p:cNvSpPr>
              <a:spLocks/>
            </p:cNvSpPr>
            <p:nvPr/>
          </p:nvSpPr>
          <p:spPr bwMode="auto">
            <a:xfrm>
              <a:off x="701"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865">
              <a:extLst>
                <a:ext uri="{FF2B5EF4-FFF2-40B4-BE49-F238E27FC236}">
                  <a16:creationId xmlns:a16="http://schemas.microsoft.com/office/drawing/2014/main" id="{323A8140-4915-4A0D-BA40-0C3C1F841F26}"/>
                </a:ext>
              </a:extLst>
            </p:cNvPr>
            <p:cNvSpPr>
              <a:spLocks/>
            </p:cNvSpPr>
            <p:nvPr/>
          </p:nvSpPr>
          <p:spPr bwMode="auto">
            <a:xfrm>
              <a:off x="701"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1866">
              <a:extLst>
                <a:ext uri="{FF2B5EF4-FFF2-40B4-BE49-F238E27FC236}">
                  <a16:creationId xmlns:a16="http://schemas.microsoft.com/office/drawing/2014/main" id="{1B6A0F32-A745-4E1F-BF51-C08C68FFF11A}"/>
                </a:ext>
              </a:extLst>
            </p:cNvPr>
            <p:cNvSpPr>
              <a:spLocks/>
            </p:cNvSpPr>
            <p:nvPr/>
          </p:nvSpPr>
          <p:spPr bwMode="auto">
            <a:xfrm>
              <a:off x="74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867">
              <a:extLst>
                <a:ext uri="{FF2B5EF4-FFF2-40B4-BE49-F238E27FC236}">
                  <a16:creationId xmlns:a16="http://schemas.microsoft.com/office/drawing/2014/main" id="{E006C72F-D19A-4816-9351-AB3A42097D23}"/>
                </a:ext>
              </a:extLst>
            </p:cNvPr>
            <p:cNvSpPr>
              <a:spLocks/>
            </p:cNvSpPr>
            <p:nvPr/>
          </p:nvSpPr>
          <p:spPr bwMode="auto">
            <a:xfrm>
              <a:off x="74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Rectangle 1868">
              <a:extLst>
                <a:ext uri="{FF2B5EF4-FFF2-40B4-BE49-F238E27FC236}">
                  <a16:creationId xmlns:a16="http://schemas.microsoft.com/office/drawing/2014/main" id="{120E9367-EB91-4E4C-BF53-B096429F01B7}"/>
                </a:ext>
              </a:extLst>
            </p:cNvPr>
            <p:cNvSpPr>
              <a:spLocks noChangeArrowheads="1"/>
            </p:cNvSpPr>
            <p:nvPr/>
          </p:nvSpPr>
          <p:spPr bwMode="auto">
            <a:xfrm>
              <a:off x="849"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28" name="Rectangle 1869">
              <a:extLst>
                <a:ext uri="{FF2B5EF4-FFF2-40B4-BE49-F238E27FC236}">
                  <a16:creationId xmlns:a16="http://schemas.microsoft.com/office/drawing/2014/main" id="{B5118943-EC82-4A08-8E7B-3915A03A1E42}"/>
                </a:ext>
              </a:extLst>
            </p:cNvPr>
            <p:cNvSpPr>
              <a:spLocks noChangeArrowheads="1"/>
            </p:cNvSpPr>
            <p:nvPr/>
          </p:nvSpPr>
          <p:spPr bwMode="auto">
            <a:xfrm>
              <a:off x="849"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29" name="Freeform 1870">
              <a:extLst>
                <a:ext uri="{FF2B5EF4-FFF2-40B4-BE49-F238E27FC236}">
                  <a16:creationId xmlns:a16="http://schemas.microsoft.com/office/drawing/2014/main" id="{AB51A720-9C59-482B-8124-142298D8AFE6}"/>
                </a:ext>
              </a:extLst>
            </p:cNvPr>
            <p:cNvSpPr>
              <a:spLocks/>
            </p:cNvSpPr>
            <p:nvPr/>
          </p:nvSpPr>
          <p:spPr bwMode="auto">
            <a:xfrm>
              <a:off x="850"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871">
              <a:extLst>
                <a:ext uri="{FF2B5EF4-FFF2-40B4-BE49-F238E27FC236}">
                  <a16:creationId xmlns:a16="http://schemas.microsoft.com/office/drawing/2014/main" id="{DCC8C6F9-8C75-49D5-8287-05040027A885}"/>
                </a:ext>
              </a:extLst>
            </p:cNvPr>
            <p:cNvSpPr>
              <a:spLocks/>
            </p:cNvSpPr>
            <p:nvPr/>
          </p:nvSpPr>
          <p:spPr bwMode="auto">
            <a:xfrm>
              <a:off x="850"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 name="Freeform 1872">
              <a:extLst>
                <a:ext uri="{FF2B5EF4-FFF2-40B4-BE49-F238E27FC236}">
                  <a16:creationId xmlns:a16="http://schemas.microsoft.com/office/drawing/2014/main" id="{EF436D5B-F4B8-483D-B2D8-947639FC9F08}"/>
                </a:ext>
              </a:extLst>
            </p:cNvPr>
            <p:cNvSpPr>
              <a:spLocks/>
            </p:cNvSpPr>
            <p:nvPr/>
          </p:nvSpPr>
          <p:spPr bwMode="auto">
            <a:xfrm>
              <a:off x="89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873">
              <a:extLst>
                <a:ext uri="{FF2B5EF4-FFF2-40B4-BE49-F238E27FC236}">
                  <a16:creationId xmlns:a16="http://schemas.microsoft.com/office/drawing/2014/main" id="{55BCC472-7FEB-47DF-947D-BA6305F8609B}"/>
                </a:ext>
              </a:extLst>
            </p:cNvPr>
            <p:cNvSpPr>
              <a:spLocks/>
            </p:cNvSpPr>
            <p:nvPr/>
          </p:nvSpPr>
          <p:spPr bwMode="auto">
            <a:xfrm>
              <a:off x="89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 name="Rectangle 1874">
              <a:extLst>
                <a:ext uri="{FF2B5EF4-FFF2-40B4-BE49-F238E27FC236}">
                  <a16:creationId xmlns:a16="http://schemas.microsoft.com/office/drawing/2014/main" id="{B5F1070A-547F-4EC9-97C8-85C88CF36F0D}"/>
                </a:ext>
              </a:extLst>
            </p:cNvPr>
            <p:cNvSpPr>
              <a:spLocks noChangeArrowheads="1"/>
            </p:cNvSpPr>
            <p:nvPr/>
          </p:nvSpPr>
          <p:spPr bwMode="auto">
            <a:xfrm>
              <a:off x="998"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34" name="Rectangle 1875">
              <a:extLst>
                <a:ext uri="{FF2B5EF4-FFF2-40B4-BE49-F238E27FC236}">
                  <a16:creationId xmlns:a16="http://schemas.microsoft.com/office/drawing/2014/main" id="{9CF30AE9-0F90-4D4C-980A-7BF46283C04D}"/>
                </a:ext>
              </a:extLst>
            </p:cNvPr>
            <p:cNvSpPr>
              <a:spLocks noChangeArrowheads="1"/>
            </p:cNvSpPr>
            <p:nvPr/>
          </p:nvSpPr>
          <p:spPr bwMode="auto">
            <a:xfrm>
              <a:off x="998"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35" name="Freeform 1876">
              <a:extLst>
                <a:ext uri="{FF2B5EF4-FFF2-40B4-BE49-F238E27FC236}">
                  <a16:creationId xmlns:a16="http://schemas.microsoft.com/office/drawing/2014/main" id="{59067D94-0ECB-403E-AEDD-DD31C5C4813B}"/>
                </a:ext>
              </a:extLst>
            </p:cNvPr>
            <p:cNvSpPr>
              <a:spLocks/>
            </p:cNvSpPr>
            <p:nvPr/>
          </p:nvSpPr>
          <p:spPr bwMode="auto">
            <a:xfrm>
              <a:off x="1000"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1877">
              <a:extLst>
                <a:ext uri="{FF2B5EF4-FFF2-40B4-BE49-F238E27FC236}">
                  <a16:creationId xmlns:a16="http://schemas.microsoft.com/office/drawing/2014/main" id="{BB3CEB0B-4A19-48C3-B8C9-3D6FD2877CE1}"/>
                </a:ext>
              </a:extLst>
            </p:cNvPr>
            <p:cNvSpPr>
              <a:spLocks/>
            </p:cNvSpPr>
            <p:nvPr/>
          </p:nvSpPr>
          <p:spPr bwMode="auto">
            <a:xfrm>
              <a:off x="1000"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 name="Freeform 1878">
              <a:extLst>
                <a:ext uri="{FF2B5EF4-FFF2-40B4-BE49-F238E27FC236}">
                  <a16:creationId xmlns:a16="http://schemas.microsoft.com/office/drawing/2014/main" id="{EB189856-F440-4669-95E2-5B75783AC7FF}"/>
                </a:ext>
              </a:extLst>
            </p:cNvPr>
            <p:cNvSpPr>
              <a:spLocks/>
            </p:cNvSpPr>
            <p:nvPr/>
          </p:nvSpPr>
          <p:spPr bwMode="auto">
            <a:xfrm>
              <a:off x="104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1879">
              <a:extLst>
                <a:ext uri="{FF2B5EF4-FFF2-40B4-BE49-F238E27FC236}">
                  <a16:creationId xmlns:a16="http://schemas.microsoft.com/office/drawing/2014/main" id="{F79FE94F-254D-4003-A95E-0EAB2A16FC53}"/>
                </a:ext>
              </a:extLst>
            </p:cNvPr>
            <p:cNvSpPr>
              <a:spLocks/>
            </p:cNvSpPr>
            <p:nvPr/>
          </p:nvSpPr>
          <p:spPr bwMode="auto">
            <a:xfrm>
              <a:off x="104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9" name="Rectangle 1880">
              <a:extLst>
                <a:ext uri="{FF2B5EF4-FFF2-40B4-BE49-F238E27FC236}">
                  <a16:creationId xmlns:a16="http://schemas.microsoft.com/office/drawing/2014/main" id="{0B8955D1-4954-488A-A9B2-71F0CEE6EBFF}"/>
                </a:ext>
              </a:extLst>
            </p:cNvPr>
            <p:cNvSpPr>
              <a:spLocks noChangeArrowheads="1"/>
            </p:cNvSpPr>
            <p:nvPr/>
          </p:nvSpPr>
          <p:spPr bwMode="auto">
            <a:xfrm>
              <a:off x="1148"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40" name="Rectangle 1881">
              <a:extLst>
                <a:ext uri="{FF2B5EF4-FFF2-40B4-BE49-F238E27FC236}">
                  <a16:creationId xmlns:a16="http://schemas.microsoft.com/office/drawing/2014/main" id="{B625B148-874D-4246-8DFD-420125DBAABC}"/>
                </a:ext>
              </a:extLst>
            </p:cNvPr>
            <p:cNvSpPr>
              <a:spLocks noChangeArrowheads="1"/>
            </p:cNvSpPr>
            <p:nvPr/>
          </p:nvSpPr>
          <p:spPr bwMode="auto">
            <a:xfrm>
              <a:off x="1148"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41" name="Freeform 1882">
              <a:extLst>
                <a:ext uri="{FF2B5EF4-FFF2-40B4-BE49-F238E27FC236}">
                  <a16:creationId xmlns:a16="http://schemas.microsoft.com/office/drawing/2014/main" id="{B12C803B-9F34-4154-8F22-9F4D50EE0D39}"/>
                </a:ext>
              </a:extLst>
            </p:cNvPr>
            <p:cNvSpPr>
              <a:spLocks/>
            </p:cNvSpPr>
            <p:nvPr/>
          </p:nvSpPr>
          <p:spPr bwMode="auto">
            <a:xfrm>
              <a:off x="1149"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1883">
              <a:extLst>
                <a:ext uri="{FF2B5EF4-FFF2-40B4-BE49-F238E27FC236}">
                  <a16:creationId xmlns:a16="http://schemas.microsoft.com/office/drawing/2014/main" id="{22BB3D13-8AAF-4174-A28C-BF7086A4525C}"/>
                </a:ext>
              </a:extLst>
            </p:cNvPr>
            <p:cNvSpPr>
              <a:spLocks/>
            </p:cNvSpPr>
            <p:nvPr/>
          </p:nvSpPr>
          <p:spPr bwMode="auto">
            <a:xfrm>
              <a:off x="1149"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 name="Freeform 1884">
              <a:extLst>
                <a:ext uri="{FF2B5EF4-FFF2-40B4-BE49-F238E27FC236}">
                  <a16:creationId xmlns:a16="http://schemas.microsoft.com/office/drawing/2014/main" id="{47CBFA85-821D-460C-8898-1609BE5E7246}"/>
                </a:ext>
              </a:extLst>
            </p:cNvPr>
            <p:cNvSpPr>
              <a:spLocks/>
            </p:cNvSpPr>
            <p:nvPr/>
          </p:nvSpPr>
          <p:spPr bwMode="auto">
            <a:xfrm>
              <a:off x="119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1885">
              <a:extLst>
                <a:ext uri="{FF2B5EF4-FFF2-40B4-BE49-F238E27FC236}">
                  <a16:creationId xmlns:a16="http://schemas.microsoft.com/office/drawing/2014/main" id="{1B783F8F-7B7D-4EA0-8876-0A9FCB0BAF2F}"/>
                </a:ext>
              </a:extLst>
            </p:cNvPr>
            <p:cNvSpPr>
              <a:spLocks/>
            </p:cNvSpPr>
            <p:nvPr/>
          </p:nvSpPr>
          <p:spPr bwMode="auto">
            <a:xfrm>
              <a:off x="119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5" name="Rectangle 1886">
              <a:extLst>
                <a:ext uri="{FF2B5EF4-FFF2-40B4-BE49-F238E27FC236}">
                  <a16:creationId xmlns:a16="http://schemas.microsoft.com/office/drawing/2014/main" id="{78D3470A-E109-4395-A816-ADFDCB308B9A}"/>
                </a:ext>
              </a:extLst>
            </p:cNvPr>
            <p:cNvSpPr>
              <a:spLocks noChangeArrowheads="1"/>
            </p:cNvSpPr>
            <p:nvPr/>
          </p:nvSpPr>
          <p:spPr bwMode="auto">
            <a:xfrm>
              <a:off x="699"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46" name="Rectangle 1887">
              <a:extLst>
                <a:ext uri="{FF2B5EF4-FFF2-40B4-BE49-F238E27FC236}">
                  <a16:creationId xmlns:a16="http://schemas.microsoft.com/office/drawing/2014/main" id="{B437F348-401A-4E82-91B5-37DBA86CFF23}"/>
                </a:ext>
              </a:extLst>
            </p:cNvPr>
            <p:cNvSpPr>
              <a:spLocks noChangeArrowheads="1"/>
            </p:cNvSpPr>
            <p:nvPr/>
          </p:nvSpPr>
          <p:spPr bwMode="auto">
            <a:xfrm>
              <a:off x="699"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47" name="Freeform 1888">
              <a:extLst>
                <a:ext uri="{FF2B5EF4-FFF2-40B4-BE49-F238E27FC236}">
                  <a16:creationId xmlns:a16="http://schemas.microsoft.com/office/drawing/2014/main" id="{9B7AB23D-9AEE-4344-9350-20760CC734DC}"/>
                </a:ext>
              </a:extLst>
            </p:cNvPr>
            <p:cNvSpPr>
              <a:spLocks/>
            </p:cNvSpPr>
            <p:nvPr/>
          </p:nvSpPr>
          <p:spPr bwMode="auto">
            <a:xfrm>
              <a:off x="701"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1889">
              <a:extLst>
                <a:ext uri="{FF2B5EF4-FFF2-40B4-BE49-F238E27FC236}">
                  <a16:creationId xmlns:a16="http://schemas.microsoft.com/office/drawing/2014/main" id="{C39B20F7-16C7-4210-B01C-086ADAA65303}"/>
                </a:ext>
              </a:extLst>
            </p:cNvPr>
            <p:cNvSpPr>
              <a:spLocks/>
            </p:cNvSpPr>
            <p:nvPr/>
          </p:nvSpPr>
          <p:spPr bwMode="auto">
            <a:xfrm>
              <a:off x="701"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9" name="Freeform 1890">
              <a:extLst>
                <a:ext uri="{FF2B5EF4-FFF2-40B4-BE49-F238E27FC236}">
                  <a16:creationId xmlns:a16="http://schemas.microsoft.com/office/drawing/2014/main" id="{875A7C99-B21D-4A56-B4EB-9079C1BF8473}"/>
                </a:ext>
              </a:extLst>
            </p:cNvPr>
            <p:cNvSpPr>
              <a:spLocks/>
            </p:cNvSpPr>
            <p:nvPr/>
          </p:nvSpPr>
          <p:spPr bwMode="auto">
            <a:xfrm>
              <a:off x="74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1891">
              <a:extLst>
                <a:ext uri="{FF2B5EF4-FFF2-40B4-BE49-F238E27FC236}">
                  <a16:creationId xmlns:a16="http://schemas.microsoft.com/office/drawing/2014/main" id="{51E0771E-B4AD-45E8-8E36-2A729976A401}"/>
                </a:ext>
              </a:extLst>
            </p:cNvPr>
            <p:cNvSpPr>
              <a:spLocks/>
            </p:cNvSpPr>
            <p:nvPr/>
          </p:nvSpPr>
          <p:spPr bwMode="auto">
            <a:xfrm>
              <a:off x="74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1" name="Rectangle 1892">
              <a:extLst>
                <a:ext uri="{FF2B5EF4-FFF2-40B4-BE49-F238E27FC236}">
                  <a16:creationId xmlns:a16="http://schemas.microsoft.com/office/drawing/2014/main" id="{AD2A3FA0-ACA7-4BFC-8832-491AAB91230B}"/>
                </a:ext>
              </a:extLst>
            </p:cNvPr>
            <p:cNvSpPr>
              <a:spLocks noChangeArrowheads="1"/>
            </p:cNvSpPr>
            <p:nvPr/>
          </p:nvSpPr>
          <p:spPr bwMode="auto">
            <a:xfrm>
              <a:off x="849"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52" name="Rectangle 1893">
              <a:extLst>
                <a:ext uri="{FF2B5EF4-FFF2-40B4-BE49-F238E27FC236}">
                  <a16:creationId xmlns:a16="http://schemas.microsoft.com/office/drawing/2014/main" id="{33A87097-22FB-4DAA-873F-3372E768FD36}"/>
                </a:ext>
              </a:extLst>
            </p:cNvPr>
            <p:cNvSpPr>
              <a:spLocks noChangeArrowheads="1"/>
            </p:cNvSpPr>
            <p:nvPr/>
          </p:nvSpPr>
          <p:spPr bwMode="auto">
            <a:xfrm>
              <a:off x="849"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53" name="Freeform 1894">
              <a:extLst>
                <a:ext uri="{FF2B5EF4-FFF2-40B4-BE49-F238E27FC236}">
                  <a16:creationId xmlns:a16="http://schemas.microsoft.com/office/drawing/2014/main" id="{778ADDEF-1094-46AA-B0F2-58DAF1912A68}"/>
                </a:ext>
              </a:extLst>
            </p:cNvPr>
            <p:cNvSpPr>
              <a:spLocks/>
            </p:cNvSpPr>
            <p:nvPr/>
          </p:nvSpPr>
          <p:spPr bwMode="auto">
            <a:xfrm>
              <a:off x="850"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1895">
              <a:extLst>
                <a:ext uri="{FF2B5EF4-FFF2-40B4-BE49-F238E27FC236}">
                  <a16:creationId xmlns:a16="http://schemas.microsoft.com/office/drawing/2014/main" id="{502C7447-E0A1-49C2-80F0-F1322A7315CE}"/>
                </a:ext>
              </a:extLst>
            </p:cNvPr>
            <p:cNvSpPr>
              <a:spLocks/>
            </p:cNvSpPr>
            <p:nvPr/>
          </p:nvSpPr>
          <p:spPr bwMode="auto">
            <a:xfrm>
              <a:off x="850"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 name="Freeform 1896">
              <a:extLst>
                <a:ext uri="{FF2B5EF4-FFF2-40B4-BE49-F238E27FC236}">
                  <a16:creationId xmlns:a16="http://schemas.microsoft.com/office/drawing/2014/main" id="{426897ED-2ADB-4D12-A4B7-28A847BD9474}"/>
                </a:ext>
              </a:extLst>
            </p:cNvPr>
            <p:cNvSpPr>
              <a:spLocks/>
            </p:cNvSpPr>
            <p:nvPr/>
          </p:nvSpPr>
          <p:spPr bwMode="auto">
            <a:xfrm>
              <a:off x="89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1897">
              <a:extLst>
                <a:ext uri="{FF2B5EF4-FFF2-40B4-BE49-F238E27FC236}">
                  <a16:creationId xmlns:a16="http://schemas.microsoft.com/office/drawing/2014/main" id="{C235AEA5-29A7-4545-8B1D-AE89CE317B4F}"/>
                </a:ext>
              </a:extLst>
            </p:cNvPr>
            <p:cNvSpPr>
              <a:spLocks/>
            </p:cNvSpPr>
            <p:nvPr/>
          </p:nvSpPr>
          <p:spPr bwMode="auto">
            <a:xfrm>
              <a:off x="892"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7" name="Rectangle 1898">
              <a:extLst>
                <a:ext uri="{FF2B5EF4-FFF2-40B4-BE49-F238E27FC236}">
                  <a16:creationId xmlns:a16="http://schemas.microsoft.com/office/drawing/2014/main" id="{4B8EC292-60C7-41C9-8FB2-65090D48A9B8}"/>
                </a:ext>
              </a:extLst>
            </p:cNvPr>
            <p:cNvSpPr>
              <a:spLocks noChangeArrowheads="1"/>
            </p:cNvSpPr>
            <p:nvPr/>
          </p:nvSpPr>
          <p:spPr bwMode="auto">
            <a:xfrm>
              <a:off x="998"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58" name="Rectangle 1899">
              <a:extLst>
                <a:ext uri="{FF2B5EF4-FFF2-40B4-BE49-F238E27FC236}">
                  <a16:creationId xmlns:a16="http://schemas.microsoft.com/office/drawing/2014/main" id="{F8425472-5AD6-489C-9082-D655FAB334B7}"/>
                </a:ext>
              </a:extLst>
            </p:cNvPr>
            <p:cNvSpPr>
              <a:spLocks noChangeArrowheads="1"/>
            </p:cNvSpPr>
            <p:nvPr/>
          </p:nvSpPr>
          <p:spPr bwMode="auto">
            <a:xfrm>
              <a:off x="998"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59" name="Freeform 1900">
              <a:extLst>
                <a:ext uri="{FF2B5EF4-FFF2-40B4-BE49-F238E27FC236}">
                  <a16:creationId xmlns:a16="http://schemas.microsoft.com/office/drawing/2014/main" id="{FB98F61E-A7B0-48E7-AE57-645E858A5391}"/>
                </a:ext>
              </a:extLst>
            </p:cNvPr>
            <p:cNvSpPr>
              <a:spLocks/>
            </p:cNvSpPr>
            <p:nvPr/>
          </p:nvSpPr>
          <p:spPr bwMode="auto">
            <a:xfrm>
              <a:off x="1000"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1901">
              <a:extLst>
                <a:ext uri="{FF2B5EF4-FFF2-40B4-BE49-F238E27FC236}">
                  <a16:creationId xmlns:a16="http://schemas.microsoft.com/office/drawing/2014/main" id="{1822D36A-4076-43C6-8C22-7D883008F9F2}"/>
                </a:ext>
              </a:extLst>
            </p:cNvPr>
            <p:cNvSpPr>
              <a:spLocks/>
            </p:cNvSpPr>
            <p:nvPr/>
          </p:nvSpPr>
          <p:spPr bwMode="auto">
            <a:xfrm>
              <a:off x="1000" y="3454"/>
              <a:ext cx="66" cy="20"/>
            </a:xfrm>
            <a:custGeom>
              <a:avLst/>
              <a:gdLst>
                <a:gd name="T0" fmla="*/ 25 w 66"/>
                <a:gd name="T1" fmla="*/ 0 h 20"/>
                <a:gd name="T2" fmla="*/ 66 w 66"/>
                <a:gd name="T3" fmla="*/ 0 h 20"/>
                <a:gd name="T4" fmla="*/ 41 w 66"/>
                <a:gd name="T5" fmla="*/ 20 h 20"/>
                <a:gd name="T6" fmla="*/ 0 w 66"/>
                <a:gd name="T7" fmla="*/ 20 h 20"/>
                <a:gd name="T8" fmla="*/ 25 w 66"/>
                <a:gd name="T9" fmla="*/ 0 h 20"/>
                <a:gd name="T10" fmla="*/ 0 60000 65536"/>
                <a:gd name="T11" fmla="*/ 0 60000 65536"/>
                <a:gd name="T12" fmla="*/ 0 60000 65536"/>
                <a:gd name="T13" fmla="*/ 0 60000 65536"/>
                <a:gd name="T14" fmla="*/ 0 60000 65536"/>
                <a:gd name="T15" fmla="*/ 0 w 66"/>
                <a:gd name="T16" fmla="*/ 0 h 20"/>
                <a:gd name="T17" fmla="*/ 66 w 66"/>
                <a:gd name="T18" fmla="*/ 20 h 20"/>
              </a:gdLst>
              <a:ahLst/>
              <a:cxnLst>
                <a:cxn ang="T10">
                  <a:pos x="T0" y="T1"/>
                </a:cxn>
                <a:cxn ang="T11">
                  <a:pos x="T2" y="T3"/>
                </a:cxn>
                <a:cxn ang="T12">
                  <a:pos x="T4" y="T5"/>
                </a:cxn>
                <a:cxn ang="T13">
                  <a:pos x="T6" y="T7"/>
                </a:cxn>
                <a:cxn ang="T14">
                  <a:pos x="T8" y="T9"/>
                </a:cxn>
              </a:cxnLst>
              <a:rect l="T15" t="T16" r="T17" b="T18"/>
              <a:pathLst>
                <a:path w="66" h="20">
                  <a:moveTo>
                    <a:pt x="25" y="0"/>
                  </a:moveTo>
                  <a:lnTo>
                    <a:pt x="66" y="0"/>
                  </a:lnTo>
                  <a:lnTo>
                    <a:pt x="41"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1" name="Freeform 1902">
              <a:extLst>
                <a:ext uri="{FF2B5EF4-FFF2-40B4-BE49-F238E27FC236}">
                  <a16:creationId xmlns:a16="http://schemas.microsoft.com/office/drawing/2014/main" id="{291D515C-7CA8-40CE-A453-0FD924D9EF1F}"/>
                </a:ext>
              </a:extLst>
            </p:cNvPr>
            <p:cNvSpPr>
              <a:spLocks/>
            </p:cNvSpPr>
            <p:nvPr/>
          </p:nvSpPr>
          <p:spPr bwMode="auto">
            <a:xfrm>
              <a:off x="104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1903">
              <a:extLst>
                <a:ext uri="{FF2B5EF4-FFF2-40B4-BE49-F238E27FC236}">
                  <a16:creationId xmlns:a16="http://schemas.microsoft.com/office/drawing/2014/main" id="{7FDE6A20-CF48-4F7F-B979-784224997B1A}"/>
                </a:ext>
              </a:extLst>
            </p:cNvPr>
            <p:cNvSpPr>
              <a:spLocks/>
            </p:cNvSpPr>
            <p:nvPr/>
          </p:nvSpPr>
          <p:spPr bwMode="auto">
            <a:xfrm>
              <a:off x="104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 name="Rectangle 1904">
              <a:extLst>
                <a:ext uri="{FF2B5EF4-FFF2-40B4-BE49-F238E27FC236}">
                  <a16:creationId xmlns:a16="http://schemas.microsoft.com/office/drawing/2014/main" id="{D12DEC0D-C955-4A75-9AA9-AD8612D70770}"/>
                </a:ext>
              </a:extLst>
            </p:cNvPr>
            <p:cNvSpPr>
              <a:spLocks noChangeArrowheads="1"/>
            </p:cNvSpPr>
            <p:nvPr/>
          </p:nvSpPr>
          <p:spPr bwMode="auto">
            <a:xfrm>
              <a:off x="1148" y="3476"/>
              <a:ext cx="43" cy="4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64" name="Rectangle 1905">
              <a:extLst>
                <a:ext uri="{FF2B5EF4-FFF2-40B4-BE49-F238E27FC236}">
                  <a16:creationId xmlns:a16="http://schemas.microsoft.com/office/drawing/2014/main" id="{D98A5A8F-A84A-4A2F-8612-26938EF4B27B}"/>
                </a:ext>
              </a:extLst>
            </p:cNvPr>
            <p:cNvSpPr>
              <a:spLocks noChangeArrowheads="1"/>
            </p:cNvSpPr>
            <p:nvPr/>
          </p:nvSpPr>
          <p:spPr bwMode="auto">
            <a:xfrm>
              <a:off x="1148" y="3476"/>
              <a:ext cx="43" cy="41"/>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65" name="Freeform 1906">
              <a:extLst>
                <a:ext uri="{FF2B5EF4-FFF2-40B4-BE49-F238E27FC236}">
                  <a16:creationId xmlns:a16="http://schemas.microsoft.com/office/drawing/2014/main" id="{B0ECA92E-7E2E-45EC-86AC-C3C6C3E2D560}"/>
                </a:ext>
              </a:extLst>
            </p:cNvPr>
            <p:cNvSpPr>
              <a:spLocks/>
            </p:cNvSpPr>
            <p:nvPr/>
          </p:nvSpPr>
          <p:spPr bwMode="auto">
            <a:xfrm>
              <a:off x="1149"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solidFill>
              <a:srgbClr val="C3C3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Freeform 1907">
              <a:extLst>
                <a:ext uri="{FF2B5EF4-FFF2-40B4-BE49-F238E27FC236}">
                  <a16:creationId xmlns:a16="http://schemas.microsoft.com/office/drawing/2014/main" id="{86B91629-E477-4DB6-8E34-CF676F14C274}"/>
                </a:ext>
              </a:extLst>
            </p:cNvPr>
            <p:cNvSpPr>
              <a:spLocks/>
            </p:cNvSpPr>
            <p:nvPr/>
          </p:nvSpPr>
          <p:spPr bwMode="auto">
            <a:xfrm>
              <a:off x="1149" y="3454"/>
              <a:ext cx="67" cy="20"/>
            </a:xfrm>
            <a:custGeom>
              <a:avLst/>
              <a:gdLst>
                <a:gd name="T0" fmla="*/ 25 w 67"/>
                <a:gd name="T1" fmla="*/ 0 h 20"/>
                <a:gd name="T2" fmla="*/ 67 w 67"/>
                <a:gd name="T3" fmla="*/ 0 h 20"/>
                <a:gd name="T4" fmla="*/ 42 w 67"/>
                <a:gd name="T5" fmla="*/ 20 h 20"/>
                <a:gd name="T6" fmla="*/ 0 w 67"/>
                <a:gd name="T7" fmla="*/ 20 h 20"/>
                <a:gd name="T8" fmla="*/ 25 w 67"/>
                <a:gd name="T9" fmla="*/ 0 h 20"/>
                <a:gd name="T10" fmla="*/ 0 60000 65536"/>
                <a:gd name="T11" fmla="*/ 0 60000 65536"/>
                <a:gd name="T12" fmla="*/ 0 60000 65536"/>
                <a:gd name="T13" fmla="*/ 0 60000 65536"/>
                <a:gd name="T14" fmla="*/ 0 60000 65536"/>
                <a:gd name="T15" fmla="*/ 0 w 67"/>
                <a:gd name="T16" fmla="*/ 0 h 20"/>
                <a:gd name="T17" fmla="*/ 67 w 67"/>
                <a:gd name="T18" fmla="*/ 20 h 20"/>
              </a:gdLst>
              <a:ahLst/>
              <a:cxnLst>
                <a:cxn ang="T10">
                  <a:pos x="T0" y="T1"/>
                </a:cxn>
                <a:cxn ang="T11">
                  <a:pos x="T2" y="T3"/>
                </a:cxn>
                <a:cxn ang="T12">
                  <a:pos x="T4" y="T5"/>
                </a:cxn>
                <a:cxn ang="T13">
                  <a:pos x="T6" y="T7"/>
                </a:cxn>
                <a:cxn ang="T14">
                  <a:pos x="T8" y="T9"/>
                </a:cxn>
              </a:cxnLst>
              <a:rect l="T15" t="T16" r="T17" b="T18"/>
              <a:pathLst>
                <a:path w="67" h="20">
                  <a:moveTo>
                    <a:pt x="25" y="0"/>
                  </a:moveTo>
                  <a:lnTo>
                    <a:pt x="67" y="0"/>
                  </a:lnTo>
                  <a:lnTo>
                    <a:pt x="42" y="20"/>
                  </a:lnTo>
                  <a:lnTo>
                    <a:pt x="0" y="20"/>
                  </a:lnTo>
                  <a:lnTo>
                    <a:pt x="25" y="0"/>
                  </a:lnTo>
                  <a:close/>
                </a:path>
              </a:pathLst>
            </a:custGeom>
            <a:noFill/>
            <a:ln w="3175">
              <a:solidFill>
                <a:srgbClr val="C3C3C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 name="Freeform 1908">
              <a:extLst>
                <a:ext uri="{FF2B5EF4-FFF2-40B4-BE49-F238E27FC236}">
                  <a16:creationId xmlns:a16="http://schemas.microsoft.com/office/drawing/2014/main" id="{59155079-874E-4253-893F-2308B70E960B}"/>
                </a:ext>
              </a:extLst>
            </p:cNvPr>
            <p:cNvSpPr>
              <a:spLocks/>
            </p:cNvSpPr>
            <p:nvPr/>
          </p:nvSpPr>
          <p:spPr bwMode="auto">
            <a:xfrm>
              <a:off x="119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1909">
              <a:extLst>
                <a:ext uri="{FF2B5EF4-FFF2-40B4-BE49-F238E27FC236}">
                  <a16:creationId xmlns:a16="http://schemas.microsoft.com/office/drawing/2014/main" id="{FFEA8963-AAEB-4385-8CAA-A9760B68BD5B}"/>
                </a:ext>
              </a:extLst>
            </p:cNvPr>
            <p:cNvSpPr>
              <a:spLocks/>
            </p:cNvSpPr>
            <p:nvPr/>
          </p:nvSpPr>
          <p:spPr bwMode="auto">
            <a:xfrm>
              <a:off x="1191" y="3456"/>
              <a:ext cx="27" cy="61"/>
            </a:xfrm>
            <a:custGeom>
              <a:avLst/>
              <a:gdLst>
                <a:gd name="T0" fmla="*/ 0 w 27"/>
                <a:gd name="T1" fmla="*/ 20 h 61"/>
                <a:gd name="T2" fmla="*/ 27 w 27"/>
                <a:gd name="T3" fmla="*/ 0 h 61"/>
                <a:gd name="T4" fmla="*/ 27 w 27"/>
                <a:gd name="T5" fmla="*/ 41 h 61"/>
                <a:gd name="T6" fmla="*/ 0 w 27"/>
                <a:gd name="T7" fmla="*/ 61 h 61"/>
                <a:gd name="T8" fmla="*/ 0 w 27"/>
                <a:gd name="T9" fmla="*/ 20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0" y="20"/>
                  </a:moveTo>
                  <a:lnTo>
                    <a:pt x="27" y="0"/>
                  </a:lnTo>
                  <a:lnTo>
                    <a:pt x="27" y="41"/>
                  </a:lnTo>
                  <a:lnTo>
                    <a:pt x="0" y="61"/>
                  </a:lnTo>
                  <a:lnTo>
                    <a:pt x="0" y="20"/>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 name="Freeform 1910">
              <a:extLst>
                <a:ext uri="{FF2B5EF4-FFF2-40B4-BE49-F238E27FC236}">
                  <a16:creationId xmlns:a16="http://schemas.microsoft.com/office/drawing/2014/main" id="{965658D1-ED20-4128-A35B-6A205AA75D30}"/>
                </a:ext>
              </a:extLst>
            </p:cNvPr>
            <p:cNvSpPr>
              <a:spLocks/>
            </p:cNvSpPr>
            <p:nvPr/>
          </p:nvSpPr>
          <p:spPr bwMode="auto">
            <a:xfrm>
              <a:off x="1538" y="920"/>
              <a:ext cx="748" cy="471"/>
            </a:xfrm>
            <a:custGeom>
              <a:avLst/>
              <a:gdLst>
                <a:gd name="T0" fmla="*/ 0 w 748"/>
                <a:gd name="T1" fmla="*/ 471 h 471"/>
                <a:gd name="T2" fmla="*/ 748 w 748"/>
                <a:gd name="T3" fmla="*/ 471 h 471"/>
                <a:gd name="T4" fmla="*/ 748 w 748"/>
                <a:gd name="T5" fmla="*/ 0 h 471"/>
                <a:gd name="T6" fmla="*/ 694 w 748"/>
                <a:gd name="T7" fmla="*/ 15 h 471"/>
                <a:gd name="T8" fmla="*/ 636 w 748"/>
                <a:gd name="T9" fmla="*/ 31 h 471"/>
                <a:gd name="T10" fmla="*/ 576 w 748"/>
                <a:gd name="T11" fmla="*/ 51 h 471"/>
                <a:gd name="T12" fmla="*/ 515 w 748"/>
                <a:gd name="T13" fmla="*/ 71 h 471"/>
                <a:gd name="T14" fmla="*/ 452 w 748"/>
                <a:gd name="T15" fmla="*/ 94 h 471"/>
                <a:gd name="T16" fmla="*/ 390 w 748"/>
                <a:gd name="T17" fmla="*/ 119 h 471"/>
                <a:gd name="T18" fmla="*/ 329 w 748"/>
                <a:gd name="T19" fmla="*/ 146 h 471"/>
                <a:gd name="T20" fmla="*/ 269 w 748"/>
                <a:gd name="T21" fmla="*/ 174 h 471"/>
                <a:gd name="T22" fmla="*/ 241 w 748"/>
                <a:gd name="T23" fmla="*/ 189 h 471"/>
                <a:gd name="T24" fmla="*/ 214 w 748"/>
                <a:gd name="T25" fmla="*/ 204 h 471"/>
                <a:gd name="T26" fmla="*/ 188 w 748"/>
                <a:gd name="T27" fmla="*/ 220 h 471"/>
                <a:gd name="T28" fmla="*/ 163 w 748"/>
                <a:gd name="T29" fmla="*/ 237 h 471"/>
                <a:gd name="T30" fmla="*/ 140 w 748"/>
                <a:gd name="T31" fmla="*/ 254 h 471"/>
                <a:gd name="T32" fmla="*/ 116 w 748"/>
                <a:gd name="T33" fmla="*/ 270 h 471"/>
                <a:gd name="T34" fmla="*/ 96 w 748"/>
                <a:gd name="T35" fmla="*/ 288 h 471"/>
                <a:gd name="T36" fmla="*/ 78 w 748"/>
                <a:gd name="T37" fmla="*/ 307 h 471"/>
                <a:gd name="T38" fmla="*/ 60 w 748"/>
                <a:gd name="T39" fmla="*/ 325 h 471"/>
                <a:gd name="T40" fmla="*/ 45 w 748"/>
                <a:gd name="T41" fmla="*/ 345 h 471"/>
                <a:gd name="T42" fmla="*/ 32 w 748"/>
                <a:gd name="T43" fmla="*/ 365 h 471"/>
                <a:gd name="T44" fmla="*/ 20 w 748"/>
                <a:gd name="T45" fmla="*/ 385 h 471"/>
                <a:gd name="T46" fmla="*/ 12 w 748"/>
                <a:gd name="T47" fmla="*/ 406 h 471"/>
                <a:gd name="T48" fmla="*/ 5 w 748"/>
                <a:gd name="T49" fmla="*/ 426 h 471"/>
                <a:gd name="T50" fmla="*/ 2 w 748"/>
                <a:gd name="T51" fmla="*/ 448 h 471"/>
                <a:gd name="T52" fmla="*/ 0 w 748"/>
                <a:gd name="T53" fmla="*/ 471 h 4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8"/>
                <a:gd name="T82" fmla="*/ 0 h 471"/>
                <a:gd name="T83" fmla="*/ 748 w 748"/>
                <a:gd name="T84" fmla="*/ 471 h 4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8" h="471">
                  <a:moveTo>
                    <a:pt x="0" y="471"/>
                  </a:moveTo>
                  <a:lnTo>
                    <a:pt x="748" y="471"/>
                  </a:lnTo>
                  <a:lnTo>
                    <a:pt x="748" y="0"/>
                  </a:lnTo>
                  <a:lnTo>
                    <a:pt x="694" y="15"/>
                  </a:lnTo>
                  <a:lnTo>
                    <a:pt x="636" y="31"/>
                  </a:lnTo>
                  <a:lnTo>
                    <a:pt x="576" y="51"/>
                  </a:lnTo>
                  <a:lnTo>
                    <a:pt x="515" y="71"/>
                  </a:lnTo>
                  <a:lnTo>
                    <a:pt x="452" y="94"/>
                  </a:lnTo>
                  <a:lnTo>
                    <a:pt x="390" y="119"/>
                  </a:lnTo>
                  <a:lnTo>
                    <a:pt x="329" y="146"/>
                  </a:lnTo>
                  <a:lnTo>
                    <a:pt x="269" y="174"/>
                  </a:lnTo>
                  <a:lnTo>
                    <a:pt x="241" y="189"/>
                  </a:lnTo>
                  <a:lnTo>
                    <a:pt x="214" y="204"/>
                  </a:lnTo>
                  <a:lnTo>
                    <a:pt x="188" y="220"/>
                  </a:lnTo>
                  <a:lnTo>
                    <a:pt x="163" y="237"/>
                  </a:lnTo>
                  <a:lnTo>
                    <a:pt x="140" y="254"/>
                  </a:lnTo>
                  <a:lnTo>
                    <a:pt x="116" y="270"/>
                  </a:lnTo>
                  <a:lnTo>
                    <a:pt x="96" y="288"/>
                  </a:lnTo>
                  <a:lnTo>
                    <a:pt x="78" y="307"/>
                  </a:lnTo>
                  <a:lnTo>
                    <a:pt x="60" y="325"/>
                  </a:lnTo>
                  <a:lnTo>
                    <a:pt x="45" y="345"/>
                  </a:lnTo>
                  <a:lnTo>
                    <a:pt x="32" y="365"/>
                  </a:lnTo>
                  <a:lnTo>
                    <a:pt x="20" y="385"/>
                  </a:lnTo>
                  <a:lnTo>
                    <a:pt x="12" y="406"/>
                  </a:lnTo>
                  <a:lnTo>
                    <a:pt x="5" y="426"/>
                  </a:lnTo>
                  <a:lnTo>
                    <a:pt x="2" y="448"/>
                  </a:lnTo>
                  <a:lnTo>
                    <a:pt x="0" y="471"/>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1911">
              <a:extLst>
                <a:ext uri="{FF2B5EF4-FFF2-40B4-BE49-F238E27FC236}">
                  <a16:creationId xmlns:a16="http://schemas.microsoft.com/office/drawing/2014/main" id="{6A438272-9C76-4F18-A128-EF6E24B1C7FB}"/>
                </a:ext>
              </a:extLst>
            </p:cNvPr>
            <p:cNvSpPr>
              <a:spLocks/>
            </p:cNvSpPr>
            <p:nvPr/>
          </p:nvSpPr>
          <p:spPr bwMode="auto">
            <a:xfrm>
              <a:off x="1538" y="920"/>
              <a:ext cx="748" cy="471"/>
            </a:xfrm>
            <a:custGeom>
              <a:avLst/>
              <a:gdLst>
                <a:gd name="T0" fmla="*/ 0 w 748"/>
                <a:gd name="T1" fmla="*/ 471 h 471"/>
                <a:gd name="T2" fmla="*/ 748 w 748"/>
                <a:gd name="T3" fmla="*/ 471 h 471"/>
                <a:gd name="T4" fmla="*/ 748 w 748"/>
                <a:gd name="T5" fmla="*/ 0 h 471"/>
                <a:gd name="T6" fmla="*/ 694 w 748"/>
                <a:gd name="T7" fmla="*/ 15 h 471"/>
                <a:gd name="T8" fmla="*/ 636 w 748"/>
                <a:gd name="T9" fmla="*/ 31 h 471"/>
                <a:gd name="T10" fmla="*/ 576 w 748"/>
                <a:gd name="T11" fmla="*/ 51 h 471"/>
                <a:gd name="T12" fmla="*/ 515 w 748"/>
                <a:gd name="T13" fmla="*/ 71 h 471"/>
                <a:gd name="T14" fmla="*/ 452 w 748"/>
                <a:gd name="T15" fmla="*/ 94 h 471"/>
                <a:gd name="T16" fmla="*/ 390 w 748"/>
                <a:gd name="T17" fmla="*/ 119 h 471"/>
                <a:gd name="T18" fmla="*/ 329 w 748"/>
                <a:gd name="T19" fmla="*/ 146 h 471"/>
                <a:gd name="T20" fmla="*/ 269 w 748"/>
                <a:gd name="T21" fmla="*/ 174 h 471"/>
                <a:gd name="T22" fmla="*/ 241 w 748"/>
                <a:gd name="T23" fmla="*/ 189 h 471"/>
                <a:gd name="T24" fmla="*/ 214 w 748"/>
                <a:gd name="T25" fmla="*/ 204 h 471"/>
                <a:gd name="T26" fmla="*/ 188 w 748"/>
                <a:gd name="T27" fmla="*/ 220 h 471"/>
                <a:gd name="T28" fmla="*/ 163 w 748"/>
                <a:gd name="T29" fmla="*/ 237 h 471"/>
                <a:gd name="T30" fmla="*/ 140 w 748"/>
                <a:gd name="T31" fmla="*/ 254 h 471"/>
                <a:gd name="T32" fmla="*/ 116 w 748"/>
                <a:gd name="T33" fmla="*/ 270 h 471"/>
                <a:gd name="T34" fmla="*/ 96 w 748"/>
                <a:gd name="T35" fmla="*/ 288 h 471"/>
                <a:gd name="T36" fmla="*/ 78 w 748"/>
                <a:gd name="T37" fmla="*/ 307 h 471"/>
                <a:gd name="T38" fmla="*/ 60 w 748"/>
                <a:gd name="T39" fmla="*/ 325 h 471"/>
                <a:gd name="T40" fmla="*/ 45 w 748"/>
                <a:gd name="T41" fmla="*/ 345 h 471"/>
                <a:gd name="T42" fmla="*/ 32 w 748"/>
                <a:gd name="T43" fmla="*/ 365 h 471"/>
                <a:gd name="T44" fmla="*/ 20 w 748"/>
                <a:gd name="T45" fmla="*/ 385 h 471"/>
                <a:gd name="T46" fmla="*/ 12 w 748"/>
                <a:gd name="T47" fmla="*/ 406 h 471"/>
                <a:gd name="T48" fmla="*/ 5 w 748"/>
                <a:gd name="T49" fmla="*/ 426 h 471"/>
                <a:gd name="T50" fmla="*/ 2 w 748"/>
                <a:gd name="T51" fmla="*/ 448 h 471"/>
                <a:gd name="T52" fmla="*/ 0 w 748"/>
                <a:gd name="T53" fmla="*/ 471 h 4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8"/>
                <a:gd name="T82" fmla="*/ 0 h 471"/>
                <a:gd name="T83" fmla="*/ 748 w 748"/>
                <a:gd name="T84" fmla="*/ 471 h 4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8" h="471">
                  <a:moveTo>
                    <a:pt x="0" y="471"/>
                  </a:moveTo>
                  <a:lnTo>
                    <a:pt x="748" y="471"/>
                  </a:lnTo>
                  <a:lnTo>
                    <a:pt x="748" y="0"/>
                  </a:lnTo>
                  <a:lnTo>
                    <a:pt x="694" y="15"/>
                  </a:lnTo>
                  <a:lnTo>
                    <a:pt x="636" y="31"/>
                  </a:lnTo>
                  <a:lnTo>
                    <a:pt x="576" y="51"/>
                  </a:lnTo>
                  <a:lnTo>
                    <a:pt x="515" y="71"/>
                  </a:lnTo>
                  <a:lnTo>
                    <a:pt x="452" y="94"/>
                  </a:lnTo>
                  <a:lnTo>
                    <a:pt x="390" y="119"/>
                  </a:lnTo>
                  <a:lnTo>
                    <a:pt x="329" y="146"/>
                  </a:lnTo>
                  <a:lnTo>
                    <a:pt x="269" y="174"/>
                  </a:lnTo>
                  <a:lnTo>
                    <a:pt x="241" y="189"/>
                  </a:lnTo>
                  <a:lnTo>
                    <a:pt x="214" y="204"/>
                  </a:lnTo>
                  <a:lnTo>
                    <a:pt x="188" y="220"/>
                  </a:lnTo>
                  <a:lnTo>
                    <a:pt x="163" y="237"/>
                  </a:lnTo>
                  <a:lnTo>
                    <a:pt x="140" y="254"/>
                  </a:lnTo>
                  <a:lnTo>
                    <a:pt x="116" y="270"/>
                  </a:lnTo>
                  <a:lnTo>
                    <a:pt x="96" y="288"/>
                  </a:lnTo>
                  <a:lnTo>
                    <a:pt x="78" y="307"/>
                  </a:lnTo>
                  <a:lnTo>
                    <a:pt x="60" y="325"/>
                  </a:lnTo>
                  <a:lnTo>
                    <a:pt x="45" y="345"/>
                  </a:lnTo>
                  <a:lnTo>
                    <a:pt x="32" y="365"/>
                  </a:lnTo>
                  <a:lnTo>
                    <a:pt x="20" y="385"/>
                  </a:lnTo>
                  <a:lnTo>
                    <a:pt x="12" y="406"/>
                  </a:lnTo>
                  <a:lnTo>
                    <a:pt x="5" y="426"/>
                  </a:lnTo>
                  <a:lnTo>
                    <a:pt x="2" y="448"/>
                  </a:lnTo>
                  <a:lnTo>
                    <a:pt x="0" y="471"/>
                  </a:lnTo>
                </a:path>
              </a:pathLst>
            </a:custGeom>
            <a:noFill/>
            <a:ln w="3175">
              <a:solidFill>
                <a:srgbClr val="AAA9A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 name="Freeform 1912">
              <a:extLst>
                <a:ext uri="{FF2B5EF4-FFF2-40B4-BE49-F238E27FC236}">
                  <a16:creationId xmlns:a16="http://schemas.microsoft.com/office/drawing/2014/main" id="{F455B729-ECB4-4B31-97C5-74A6268932A2}"/>
                </a:ext>
              </a:extLst>
            </p:cNvPr>
            <p:cNvSpPr>
              <a:spLocks/>
            </p:cNvSpPr>
            <p:nvPr/>
          </p:nvSpPr>
          <p:spPr bwMode="auto">
            <a:xfrm>
              <a:off x="1844" y="3286"/>
              <a:ext cx="123" cy="113"/>
            </a:xfrm>
            <a:custGeom>
              <a:avLst/>
              <a:gdLst>
                <a:gd name="T0" fmla="*/ 123 w 123"/>
                <a:gd name="T1" fmla="*/ 113 h 113"/>
                <a:gd name="T2" fmla="*/ 61 w 123"/>
                <a:gd name="T3" fmla="*/ 0 h 113"/>
                <a:gd name="T4" fmla="*/ 0 w 123"/>
                <a:gd name="T5" fmla="*/ 113 h 113"/>
                <a:gd name="T6" fmla="*/ 123 w 123"/>
                <a:gd name="T7" fmla="*/ 113 h 113"/>
                <a:gd name="T8" fmla="*/ 61 w 123"/>
                <a:gd name="T9" fmla="*/ 0 h 113"/>
                <a:gd name="T10" fmla="*/ 123 w 123"/>
                <a:gd name="T11" fmla="*/ 113 h 113"/>
                <a:gd name="T12" fmla="*/ 0 60000 65536"/>
                <a:gd name="T13" fmla="*/ 0 60000 65536"/>
                <a:gd name="T14" fmla="*/ 0 60000 65536"/>
                <a:gd name="T15" fmla="*/ 0 60000 65536"/>
                <a:gd name="T16" fmla="*/ 0 60000 65536"/>
                <a:gd name="T17" fmla="*/ 0 60000 65536"/>
                <a:gd name="T18" fmla="*/ 0 w 123"/>
                <a:gd name="T19" fmla="*/ 0 h 113"/>
                <a:gd name="T20" fmla="*/ 123 w 123"/>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23" h="113">
                  <a:moveTo>
                    <a:pt x="123" y="113"/>
                  </a:moveTo>
                  <a:lnTo>
                    <a:pt x="61" y="0"/>
                  </a:lnTo>
                  <a:lnTo>
                    <a:pt x="0" y="113"/>
                  </a:lnTo>
                  <a:lnTo>
                    <a:pt x="123" y="113"/>
                  </a:lnTo>
                  <a:lnTo>
                    <a:pt x="61" y="0"/>
                  </a:lnTo>
                  <a:lnTo>
                    <a:pt x="123" y="113"/>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Rectangle 1913">
              <a:extLst>
                <a:ext uri="{FF2B5EF4-FFF2-40B4-BE49-F238E27FC236}">
                  <a16:creationId xmlns:a16="http://schemas.microsoft.com/office/drawing/2014/main" id="{312E1ECE-DA71-4D97-83F1-2FC55F59263B}"/>
                </a:ext>
              </a:extLst>
            </p:cNvPr>
            <p:cNvSpPr>
              <a:spLocks noChangeArrowheads="1"/>
            </p:cNvSpPr>
            <p:nvPr/>
          </p:nvSpPr>
          <p:spPr bwMode="auto">
            <a:xfrm>
              <a:off x="1894" y="3389"/>
              <a:ext cx="23" cy="369"/>
            </a:xfrm>
            <a:prstGeom prst="rect">
              <a:avLst/>
            </a:prstGeom>
            <a:solidFill>
              <a:srgbClr val="AAA9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73" name="Freeform 1914">
              <a:extLst>
                <a:ext uri="{FF2B5EF4-FFF2-40B4-BE49-F238E27FC236}">
                  <a16:creationId xmlns:a16="http://schemas.microsoft.com/office/drawing/2014/main" id="{8F1A12BF-AF76-4C63-8230-EDEE8116266C}"/>
                </a:ext>
              </a:extLst>
            </p:cNvPr>
            <p:cNvSpPr>
              <a:spLocks/>
            </p:cNvSpPr>
            <p:nvPr/>
          </p:nvSpPr>
          <p:spPr bwMode="auto">
            <a:xfrm>
              <a:off x="1390" y="2374"/>
              <a:ext cx="52" cy="46"/>
            </a:xfrm>
            <a:custGeom>
              <a:avLst/>
              <a:gdLst>
                <a:gd name="T0" fmla="*/ 52 w 52"/>
                <a:gd name="T1" fmla="*/ 46 h 46"/>
                <a:gd name="T2" fmla="*/ 27 w 52"/>
                <a:gd name="T3" fmla="*/ 0 h 46"/>
                <a:gd name="T4" fmla="*/ 0 w 52"/>
                <a:gd name="T5" fmla="*/ 46 h 46"/>
                <a:gd name="T6" fmla="*/ 52 w 52"/>
                <a:gd name="T7" fmla="*/ 46 h 46"/>
                <a:gd name="T8" fmla="*/ 27 w 52"/>
                <a:gd name="T9" fmla="*/ 0 h 46"/>
                <a:gd name="T10" fmla="*/ 52 w 52"/>
                <a:gd name="T11" fmla="*/ 46 h 46"/>
                <a:gd name="T12" fmla="*/ 0 60000 65536"/>
                <a:gd name="T13" fmla="*/ 0 60000 65536"/>
                <a:gd name="T14" fmla="*/ 0 60000 65536"/>
                <a:gd name="T15" fmla="*/ 0 60000 65536"/>
                <a:gd name="T16" fmla="*/ 0 60000 65536"/>
                <a:gd name="T17" fmla="*/ 0 60000 65536"/>
                <a:gd name="T18" fmla="*/ 0 w 52"/>
                <a:gd name="T19" fmla="*/ 0 h 46"/>
                <a:gd name="T20" fmla="*/ 52 w 52"/>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52" h="46">
                  <a:moveTo>
                    <a:pt x="52" y="46"/>
                  </a:moveTo>
                  <a:lnTo>
                    <a:pt x="27" y="0"/>
                  </a:lnTo>
                  <a:lnTo>
                    <a:pt x="0" y="46"/>
                  </a:lnTo>
                  <a:lnTo>
                    <a:pt x="52" y="46"/>
                  </a:lnTo>
                  <a:lnTo>
                    <a:pt x="27" y="0"/>
                  </a:lnTo>
                  <a:lnTo>
                    <a:pt x="52" y="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Rectangle 1915">
              <a:extLst>
                <a:ext uri="{FF2B5EF4-FFF2-40B4-BE49-F238E27FC236}">
                  <a16:creationId xmlns:a16="http://schemas.microsoft.com/office/drawing/2014/main" id="{E96BAEB3-3621-41C4-B3B2-05AF3BCF55AF}"/>
                </a:ext>
              </a:extLst>
            </p:cNvPr>
            <p:cNvSpPr>
              <a:spLocks noChangeArrowheads="1"/>
            </p:cNvSpPr>
            <p:nvPr/>
          </p:nvSpPr>
          <p:spPr bwMode="auto">
            <a:xfrm>
              <a:off x="1412" y="2415"/>
              <a:ext cx="10" cy="50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75" name="Freeform 1916">
              <a:extLst>
                <a:ext uri="{FF2B5EF4-FFF2-40B4-BE49-F238E27FC236}">
                  <a16:creationId xmlns:a16="http://schemas.microsoft.com/office/drawing/2014/main" id="{D9BAFCB1-E812-47B1-B707-D5595CB967DF}"/>
                </a:ext>
              </a:extLst>
            </p:cNvPr>
            <p:cNvSpPr>
              <a:spLocks/>
            </p:cNvSpPr>
            <p:nvPr/>
          </p:nvSpPr>
          <p:spPr bwMode="auto">
            <a:xfrm>
              <a:off x="2364" y="2893"/>
              <a:ext cx="46" cy="52"/>
            </a:xfrm>
            <a:custGeom>
              <a:avLst/>
              <a:gdLst>
                <a:gd name="T0" fmla="*/ 0 w 46"/>
                <a:gd name="T1" fmla="*/ 52 h 52"/>
                <a:gd name="T2" fmla="*/ 46 w 46"/>
                <a:gd name="T3" fmla="*/ 27 h 52"/>
                <a:gd name="T4" fmla="*/ 0 w 46"/>
                <a:gd name="T5" fmla="*/ 0 h 52"/>
                <a:gd name="T6" fmla="*/ 0 w 46"/>
                <a:gd name="T7" fmla="*/ 52 h 52"/>
                <a:gd name="T8" fmla="*/ 46 w 46"/>
                <a:gd name="T9" fmla="*/ 27 h 52"/>
                <a:gd name="T10" fmla="*/ 0 w 46"/>
                <a:gd name="T11" fmla="*/ 52 h 52"/>
                <a:gd name="T12" fmla="*/ 0 60000 65536"/>
                <a:gd name="T13" fmla="*/ 0 60000 65536"/>
                <a:gd name="T14" fmla="*/ 0 60000 65536"/>
                <a:gd name="T15" fmla="*/ 0 60000 65536"/>
                <a:gd name="T16" fmla="*/ 0 60000 65536"/>
                <a:gd name="T17" fmla="*/ 0 60000 65536"/>
                <a:gd name="T18" fmla="*/ 0 w 46"/>
                <a:gd name="T19" fmla="*/ 0 h 52"/>
                <a:gd name="T20" fmla="*/ 46 w 4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46" h="52">
                  <a:moveTo>
                    <a:pt x="0" y="52"/>
                  </a:moveTo>
                  <a:lnTo>
                    <a:pt x="46" y="27"/>
                  </a:lnTo>
                  <a:lnTo>
                    <a:pt x="0" y="0"/>
                  </a:lnTo>
                  <a:lnTo>
                    <a:pt x="0" y="52"/>
                  </a:lnTo>
                  <a:lnTo>
                    <a:pt x="46" y="27"/>
                  </a:lnTo>
                  <a:lnTo>
                    <a:pt x="0" y="5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Rectangle 1917">
              <a:extLst>
                <a:ext uri="{FF2B5EF4-FFF2-40B4-BE49-F238E27FC236}">
                  <a16:creationId xmlns:a16="http://schemas.microsoft.com/office/drawing/2014/main" id="{9495A6BC-ACF3-492C-ACAA-DDEC44841159}"/>
                </a:ext>
              </a:extLst>
            </p:cNvPr>
            <p:cNvSpPr>
              <a:spLocks noChangeArrowheads="1"/>
            </p:cNvSpPr>
            <p:nvPr/>
          </p:nvSpPr>
          <p:spPr bwMode="auto">
            <a:xfrm>
              <a:off x="1420" y="2915"/>
              <a:ext cx="949" cy="1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endParaRPr>
            </a:p>
          </p:txBody>
        </p:sp>
        <p:sp>
          <p:nvSpPr>
            <p:cNvPr id="177" name="Rectangle 1918">
              <a:extLst>
                <a:ext uri="{FF2B5EF4-FFF2-40B4-BE49-F238E27FC236}">
                  <a16:creationId xmlns:a16="http://schemas.microsoft.com/office/drawing/2014/main" id="{8D533D82-CCF3-4C24-A9CD-E9D97A5AC2DF}"/>
                </a:ext>
              </a:extLst>
            </p:cNvPr>
            <p:cNvSpPr>
              <a:spLocks noChangeArrowheads="1"/>
            </p:cNvSpPr>
            <p:nvPr/>
          </p:nvSpPr>
          <p:spPr bwMode="auto">
            <a:xfrm>
              <a:off x="2349" y="2945"/>
              <a:ext cx="10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en-US" sz="1400" b="1" i="1">
                  <a:solidFill>
                    <a:srgbClr val="1F1A17"/>
                  </a:solidFill>
                  <a:latin typeface="Times New Roman" panose="02020603050405020304" pitchFamily="18" charset="0"/>
                </a:rPr>
                <a:t>E</a:t>
              </a:r>
              <a:endParaRPr lang="ru-RU" altLang="en-US">
                <a:latin typeface="Times New Roman" panose="02020603050405020304" pitchFamily="18" charset="0"/>
              </a:endParaRPr>
            </a:p>
          </p:txBody>
        </p:sp>
        <p:sp>
          <p:nvSpPr>
            <p:cNvPr id="178" name="Freeform 1919">
              <a:extLst>
                <a:ext uri="{FF2B5EF4-FFF2-40B4-BE49-F238E27FC236}">
                  <a16:creationId xmlns:a16="http://schemas.microsoft.com/office/drawing/2014/main" id="{31DD6AEB-7B0F-4148-B783-9A03A3037866}"/>
                </a:ext>
              </a:extLst>
            </p:cNvPr>
            <p:cNvSpPr>
              <a:spLocks/>
            </p:cNvSpPr>
            <p:nvPr/>
          </p:nvSpPr>
          <p:spPr bwMode="auto">
            <a:xfrm>
              <a:off x="2020" y="2374"/>
              <a:ext cx="272" cy="542"/>
            </a:xfrm>
            <a:custGeom>
              <a:avLst/>
              <a:gdLst>
                <a:gd name="T0" fmla="*/ 0 w 272"/>
                <a:gd name="T1" fmla="*/ 0 h 542"/>
                <a:gd name="T2" fmla="*/ 0 w 272"/>
                <a:gd name="T3" fmla="*/ 542 h 542"/>
                <a:gd name="T4" fmla="*/ 272 w 272"/>
                <a:gd name="T5" fmla="*/ 542 h 542"/>
                <a:gd name="T6" fmla="*/ 254 w 272"/>
                <a:gd name="T7" fmla="*/ 539 h 542"/>
                <a:gd name="T8" fmla="*/ 237 w 272"/>
                <a:gd name="T9" fmla="*/ 532 h 542"/>
                <a:gd name="T10" fmla="*/ 221 w 272"/>
                <a:gd name="T11" fmla="*/ 526 h 542"/>
                <a:gd name="T12" fmla="*/ 204 w 272"/>
                <a:gd name="T13" fmla="*/ 517 h 542"/>
                <a:gd name="T14" fmla="*/ 189 w 272"/>
                <a:gd name="T15" fmla="*/ 509 h 542"/>
                <a:gd name="T16" fmla="*/ 176 w 272"/>
                <a:gd name="T17" fmla="*/ 499 h 542"/>
                <a:gd name="T18" fmla="*/ 163 w 272"/>
                <a:gd name="T19" fmla="*/ 488 h 542"/>
                <a:gd name="T20" fmla="*/ 151 w 272"/>
                <a:gd name="T21" fmla="*/ 474 h 542"/>
                <a:gd name="T22" fmla="*/ 139 w 272"/>
                <a:gd name="T23" fmla="*/ 461 h 542"/>
                <a:gd name="T24" fmla="*/ 128 w 272"/>
                <a:gd name="T25" fmla="*/ 446 h 542"/>
                <a:gd name="T26" fmla="*/ 118 w 272"/>
                <a:gd name="T27" fmla="*/ 431 h 542"/>
                <a:gd name="T28" fmla="*/ 109 w 272"/>
                <a:gd name="T29" fmla="*/ 415 h 542"/>
                <a:gd name="T30" fmla="*/ 93 w 272"/>
                <a:gd name="T31" fmla="*/ 380 h 542"/>
                <a:gd name="T32" fmla="*/ 79 w 272"/>
                <a:gd name="T33" fmla="*/ 343 h 542"/>
                <a:gd name="T34" fmla="*/ 68 w 272"/>
                <a:gd name="T35" fmla="*/ 303 h 542"/>
                <a:gd name="T36" fmla="*/ 58 w 272"/>
                <a:gd name="T37" fmla="*/ 262 h 542"/>
                <a:gd name="T38" fmla="*/ 50 w 272"/>
                <a:gd name="T39" fmla="*/ 219 h 542"/>
                <a:gd name="T40" fmla="*/ 43 w 272"/>
                <a:gd name="T41" fmla="*/ 176 h 542"/>
                <a:gd name="T42" fmla="*/ 33 w 272"/>
                <a:gd name="T43" fmla="*/ 86 h 542"/>
                <a:gd name="T44" fmla="*/ 26 w 272"/>
                <a:gd name="T45" fmla="*/ 0 h 542"/>
                <a:gd name="T46" fmla="*/ 0 w 272"/>
                <a:gd name="T47" fmla="*/ 0 h 5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2"/>
                <a:gd name="T73" fmla="*/ 0 h 542"/>
                <a:gd name="T74" fmla="*/ 272 w 272"/>
                <a:gd name="T75" fmla="*/ 542 h 5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2" h="542">
                  <a:moveTo>
                    <a:pt x="0" y="0"/>
                  </a:moveTo>
                  <a:lnTo>
                    <a:pt x="0" y="542"/>
                  </a:lnTo>
                  <a:lnTo>
                    <a:pt x="272" y="542"/>
                  </a:lnTo>
                  <a:lnTo>
                    <a:pt x="254" y="539"/>
                  </a:lnTo>
                  <a:lnTo>
                    <a:pt x="237" y="532"/>
                  </a:lnTo>
                  <a:lnTo>
                    <a:pt x="221" y="526"/>
                  </a:lnTo>
                  <a:lnTo>
                    <a:pt x="204" y="517"/>
                  </a:lnTo>
                  <a:lnTo>
                    <a:pt x="189" y="509"/>
                  </a:lnTo>
                  <a:lnTo>
                    <a:pt x="176" y="499"/>
                  </a:lnTo>
                  <a:lnTo>
                    <a:pt x="163" y="488"/>
                  </a:lnTo>
                  <a:lnTo>
                    <a:pt x="151" y="474"/>
                  </a:lnTo>
                  <a:lnTo>
                    <a:pt x="139" y="461"/>
                  </a:lnTo>
                  <a:lnTo>
                    <a:pt x="128" y="446"/>
                  </a:lnTo>
                  <a:lnTo>
                    <a:pt x="118" y="431"/>
                  </a:lnTo>
                  <a:lnTo>
                    <a:pt x="109" y="415"/>
                  </a:lnTo>
                  <a:lnTo>
                    <a:pt x="93" y="380"/>
                  </a:lnTo>
                  <a:lnTo>
                    <a:pt x="79" y="343"/>
                  </a:lnTo>
                  <a:lnTo>
                    <a:pt x="68" y="303"/>
                  </a:lnTo>
                  <a:lnTo>
                    <a:pt x="58" y="262"/>
                  </a:lnTo>
                  <a:lnTo>
                    <a:pt x="50" y="219"/>
                  </a:lnTo>
                  <a:lnTo>
                    <a:pt x="43" y="176"/>
                  </a:lnTo>
                  <a:lnTo>
                    <a:pt x="33" y="86"/>
                  </a:lnTo>
                  <a:lnTo>
                    <a:pt x="26" y="0"/>
                  </a:lnTo>
                  <a:lnTo>
                    <a:pt x="0" y="0"/>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1920">
              <a:extLst>
                <a:ext uri="{FF2B5EF4-FFF2-40B4-BE49-F238E27FC236}">
                  <a16:creationId xmlns:a16="http://schemas.microsoft.com/office/drawing/2014/main" id="{E373CA1C-C270-4023-8443-C74007C645FB}"/>
                </a:ext>
              </a:extLst>
            </p:cNvPr>
            <p:cNvSpPr>
              <a:spLocks/>
            </p:cNvSpPr>
            <p:nvPr/>
          </p:nvSpPr>
          <p:spPr bwMode="auto">
            <a:xfrm>
              <a:off x="2020" y="2374"/>
              <a:ext cx="272" cy="542"/>
            </a:xfrm>
            <a:custGeom>
              <a:avLst/>
              <a:gdLst>
                <a:gd name="T0" fmla="*/ 0 w 272"/>
                <a:gd name="T1" fmla="*/ 0 h 542"/>
                <a:gd name="T2" fmla="*/ 0 w 272"/>
                <a:gd name="T3" fmla="*/ 542 h 542"/>
                <a:gd name="T4" fmla="*/ 272 w 272"/>
                <a:gd name="T5" fmla="*/ 542 h 542"/>
                <a:gd name="T6" fmla="*/ 254 w 272"/>
                <a:gd name="T7" fmla="*/ 539 h 542"/>
                <a:gd name="T8" fmla="*/ 237 w 272"/>
                <a:gd name="T9" fmla="*/ 532 h 542"/>
                <a:gd name="T10" fmla="*/ 221 w 272"/>
                <a:gd name="T11" fmla="*/ 526 h 542"/>
                <a:gd name="T12" fmla="*/ 204 w 272"/>
                <a:gd name="T13" fmla="*/ 517 h 542"/>
                <a:gd name="T14" fmla="*/ 189 w 272"/>
                <a:gd name="T15" fmla="*/ 509 h 542"/>
                <a:gd name="T16" fmla="*/ 176 w 272"/>
                <a:gd name="T17" fmla="*/ 499 h 542"/>
                <a:gd name="T18" fmla="*/ 163 w 272"/>
                <a:gd name="T19" fmla="*/ 488 h 542"/>
                <a:gd name="T20" fmla="*/ 151 w 272"/>
                <a:gd name="T21" fmla="*/ 474 h 542"/>
                <a:gd name="T22" fmla="*/ 139 w 272"/>
                <a:gd name="T23" fmla="*/ 461 h 542"/>
                <a:gd name="T24" fmla="*/ 128 w 272"/>
                <a:gd name="T25" fmla="*/ 446 h 542"/>
                <a:gd name="T26" fmla="*/ 118 w 272"/>
                <a:gd name="T27" fmla="*/ 431 h 542"/>
                <a:gd name="T28" fmla="*/ 109 w 272"/>
                <a:gd name="T29" fmla="*/ 415 h 542"/>
                <a:gd name="T30" fmla="*/ 93 w 272"/>
                <a:gd name="T31" fmla="*/ 380 h 542"/>
                <a:gd name="T32" fmla="*/ 79 w 272"/>
                <a:gd name="T33" fmla="*/ 343 h 542"/>
                <a:gd name="T34" fmla="*/ 68 w 272"/>
                <a:gd name="T35" fmla="*/ 303 h 542"/>
                <a:gd name="T36" fmla="*/ 58 w 272"/>
                <a:gd name="T37" fmla="*/ 262 h 542"/>
                <a:gd name="T38" fmla="*/ 50 w 272"/>
                <a:gd name="T39" fmla="*/ 219 h 542"/>
                <a:gd name="T40" fmla="*/ 43 w 272"/>
                <a:gd name="T41" fmla="*/ 176 h 542"/>
                <a:gd name="T42" fmla="*/ 33 w 272"/>
                <a:gd name="T43" fmla="*/ 86 h 542"/>
                <a:gd name="T44" fmla="*/ 26 w 272"/>
                <a:gd name="T45" fmla="*/ 0 h 542"/>
                <a:gd name="T46" fmla="*/ 0 w 272"/>
                <a:gd name="T47" fmla="*/ 0 h 5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2"/>
                <a:gd name="T73" fmla="*/ 0 h 542"/>
                <a:gd name="T74" fmla="*/ 272 w 272"/>
                <a:gd name="T75" fmla="*/ 542 h 5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2" h="542">
                  <a:moveTo>
                    <a:pt x="0" y="0"/>
                  </a:moveTo>
                  <a:lnTo>
                    <a:pt x="0" y="542"/>
                  </a:lnTo>
                  <a:lnTo>
                    <a:pt x="272" y="542"/>
                  </a:lnTo>
                  <a:lnTo>
                    <a:pt x="254" y="539"/>
                  </a:lnTo>
                  <a:lnTo>
                    <a:pt x="237" y="532"/>
                  </a:lnTo>
                  <a:lnTo>
                    <a:pt x="221" y="526"/>
                  </a:lnTo>
                  <a:lnTo>
                    <a:pt x="204" y="517"/>
                  </a:lnTo>
                  <a:lnTo>
                    <a:pt x="189" y="509"/>
                  </a:lnTo>
                  <a:lnTo>
                    <a:pt x="176" y="499"/>
                  </a:lnTo>
                  <a:lnTo>
                    <a:pt x="163" y="488"/>
                  </a:lnTo>
                  <a:lnTo>
                    <a:pt x="151" y="474"/>
                  </a:lnTo>
                  <a:lnTo>
                    <a:pt x="139" y="461"/>
                  </a:lnTo>
                  <a:lnTo>
                    <a:pt x="128" y="446"/>
                  </a:lnTo>
                  <a:lnTo>
                    <a:pt x="118" y="431"/>
                  </a:lnTo>
                  <a:lnTo>
                    <a:pt x="109" y="415"/>
                  </a:lnTo>
                  <a:lnTo>
                    <a:pt x="93" y="380"/>
                  </a:lnTo>
                  <a:lnTo>
                    <a:pt x="79" y="343"/>
                  </a:lnTo>
                  <a:lnTo>
                    <a:pt x="68" y="303"/>
                  </a:lnTo>
                  <a:lnTo>
                    <a:pt x="58" y="262"/>
                  </a:lnTo>
                  <a:lnTo>
                    <a:pt x="50" y="219"/>
                  </a:lnTo>
                  <a:lnTo>
                    <a:pt x="43" y="176"/>
                  </a:lnTo>
                  <a:lnTo>
                    <a:pt x="33" y="86"/>
                  </a:lnTo>
                  <a:lnTo>
                    <a:pt x="26" y="0"/>
                  </a:lnTo>
                  <a:lnTo>
                    <a:pt x="0" y="0"/>
                  </a:lnTo>
                </a:path>
              </a:pathLst>
            </a:custGeom>
            <a:noFill/>
            <a:ln w="3175">
              <a:solidFill>
                <a:srgbClr val="AAA9A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Rectangle 1921">
              <a:extLst>
                <a:ext uri="{FF2B5EF4-FFF2-40B4-BE49-F238E27FC236}">
                  <a16:creationId xmlns:a16="http://schemas.microsoft.com/office/drawing/2014/main" id="{965D9599-C5C6-41AE-B2F9-2D41B4146C41}"/>
                </a:ext>
              </a:extLst>
            </p:cNvPr>
            <p:cNvSpPr>
              <a:spLocks noChangeArrowheads="1"/>
            </p:cNvSpPr>
            <p:nvPr/>
          </p:nvSpPr>
          <p:spPr bwMode="auto">
            <a:xfrm>
              <a:off x="121" y="961"/>
              <a:ext cx="14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en-US" sz="1600" b="1" i="1">
                  <a:solidFill>
                    <a:srgbClr val="1F1A17"/>
                  </a:solidFill>
                  <a:latin typeface="Times New Roman" panose="02020603050405020304" pitchFamily="18" charset="0"/>
                </a:rPr>
                <a:t>а)</a:t>
              </a:r>
              <a:endParaRPr lang="ru-RU" altLang="en-US">
                <a:latin typeface="Times New Roman" panose="02020603050405020304" pitchFamily="18" charset="0"/>
              </a:endParaRPr>
            </a:p>
          </p:txBody>
        </p:sp>
        <p:sp>
          <p:nvSpPr>
            <p:cNvPr id="181" name="Rectangle 1922">
              <a:extLst>
                <a:ext uri="{FF2B5EF4-FFF2-40B4-BE49-F238E27FC236}">
                  <a16:creationId xmlns:a16="http://schemas.microsoft.com/office/drawing/2014/main" id="{A3BF5CD1-5F0D-44E5-A047-4EB561ACE54E}"/>
                </a:ext>
              </a:extLst>
            </p:cNvPr>
            <p:cNvSpPr>
              <a:spLocks noChangeArrowheads="1"/>
            </p:cNvSpPr>
            <p:nvPr/>
          </p:nvSpPr>
          <p:spPr bwMode="auto">
            <a:xfrm>
              <a:off x="121" y="1658"/>
              <a:ext cx="8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en-US" sz="1600" b="1" i="1">
                  <a:solidFill>
                    <a:srgbClr val="1F1A17"/>
                  </a:solidFill>
                  <a:latin typeface="Times New Roman" panose="02020603050405020304" pitchFamily="18" charset="0"/>
                </a:rPr>
                <a:t>b</a:t>
              </a:r>
              <a:endParaRPr lang="ru-RU" altLang="en-US">
                <a:latin typeface="Times New Roman" panose="02020603050405020304" pitchFamily="18" charset="0"/>
              </a:endParaRPr>
            </a:p>
          </p:txBody>
        </p:sp>
        <p:sp>
          <p:nvSpPr>
            <p:cNvPr id="182" name="Rectangle 1923">
              <a:extLst>
                <a:ext uri="{FF2B5EF4-FFF2-40B4-BE49-F238E27FC236}">
                  <a16:creationId xmlns:a16="http://schemas.microsoft.com/office/drawing/2014/main" id="{BA1F01B7-A9C9-4060-BC37-094443F974A7}"/>
                </a:ext>
              </a:extLst>
            </p:cNvPr>
            <p:cNvSpPr>
              <a:spLocks noChangeArrowheads="1"/>
            </p:cNvSpPr>
            <p:nvPr/>
          </p:nvSpPr>
          <p:spPr bwMode="auto">
            <a:xfrm>
              <a:off x="183" y="1658"/>
              <a:ext cx="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en-US" sz="1600" b="1" i="1">
                  <a:solidFill>
                    <a:srgbClr val="1F1A17"/>
                  </a:solidFill>
                  <a:latin typeface="Times New Roman" panose="02020603050405020304" pitchFamily="18" charset="0"/>
                </a:rPr>
                <a:t>)</a:t>
              </a:r>
              <a:endParaRPr lang="ru-RU" altLang="en-US">
                <a:latin typeface="Times New Roman" panose="02020603050405020304" pitchFamily="18" charset="0"/>
              </a:endParaRPr>
            </a:p>
          </p:txBody>
        </p:sp>
        <p:sp>
          <p:nvSpPr>
            <p:cNvPr id="183" name="Rectangle 1924">
              <a:extLst>
                <a:ext uri="{FF2B5EF4-FFF2-40B4-BE49-F238E27FC236}">
                  <a16:creationId xmlns:a16="http://schemas.microsoft.com/office/drawing/2014/main" id="{F1C2C7D2-1906-40DA-9D0F-000206570753}"/>
                </a:ext>
              </a:extLst>
            </p:cNvPr>
            <p:cNvSpPr>
              <a:spLocks noChangeArrowheads="1"/>
            </p:cNvSpPr>
            <p:nvPr/>
          </p:nvSpPr>
          <p:spPr bwMode="auto">
            <a:xfrm>
              <a:off x="121" y="2407"/>
              <a:ext cx="13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en-US" sz="1600" b="1" i="1">
                  <a:solidFill>
                    <a:srgbClr val="1F1A17"/>
                  </a:solidFill>
                  <a:latin typeface="Times New Roman" panose="02020603050405020304" pitchFamily="18" charset="0"/>
                </a:rPr>
                <a:t>с)</a:t>
              </a:r>
              <a:endParaRPr lang="ru-RU" altLang="en-US">
                <a:latin typeface="Times New Roman" panose="02020603050405020304" pitchFamily="18" charset="0"/>
              </a:endParaRPr>
            </a:p>
          </p:txBody>
        </p:sp>
        <p:sp>
          <p:nvSpPr>
            <p:cNvPr id="184" name="Rectangle 1925">
              <a:extLst>
                <a:ext uri="{FF2B5EF4-FFF2-40B4-BE49-F238E27FC236}">
                  <a16:creationId xmlns:a16="http://schemas.microsoft.com/office/drawing/2014/main" id="{8CAD9D40-66B7-44F3-925B-2AE625698B37}"/>
                </a:ext>
              </a:extLst>
            </p:cNvPr>
            <p:cNvSpPr>
              <a:spLocks noChangeArrowheads="1"/>
            </p:cNvSpPr>
            <p:nvPr/>
          </p:nvSpPr>
          <p:spPr bwMode="auto">
            <a:xfrm>
              <a:off x="121" y="3205"/>
              <a:ext cx="8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en-US" sz="1600" b="1" i="1">
                  <a:solidFill>
                    <a:srgbClr val="1F1A17"/>
                  </a:solidFill>
                  <a:latin typeface="Times New Roman" panose="02020603050405020304" pitchFamily="18" charset="0"/>
                </a:rPr>
                <a:t>d</a:t>
              </a:r>
              <a:endParaRPr lang="ru-RU" altLang="en-US">
                <a:latin typeface="Times New Roman" panose="02020603050405020304" pitchFamily="18" charset="0"/>
              </a:endParaRPr>
            </a:p>
          </p:txBody>
        </p:sp>
        <p:sp>
          <p:nvSpPr>
            <p:cNvPr id="185" name="Rectangle 1926">
              <a:extLst>
                <a:ext uri="{FF2B5EF4-FFF2-40B4-BE49-F238E27FC236}">
                  <a16:creationId xmlns:a16="http://schemas.microsoft.com/office/drawing/2014/main" id="{15AB9D92-C016-4504-A2E4-1CFCC6D2F9D0}"/>
                </a:ext>
              </a:extLst>
            </p:cNvPr>
            <p:cNvSpPr>
              <a:spLocks noChangeArrowheads="1"/>
            </p:cNvSpPr>
            <p:nvPr/>
          </p:nvSpPr>
          <p:spPr bwMode="auto">
            <a:xfrm>
              <a:off x="183" y="3205"/>
              <a:ext cx="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en-US" sz="1600" b="1" i="1">
                  <a:solidFill>
                    <a:srgbClr val="1F1A17"/>
                  </a:solidFill>
                  <a:latin typeface="Times New Roman" panose="02020603050405020304" pitchFamily="18" charset="0"/>
                </a:rPr>
                <a:t>)</a:t>
              </a:r>
              <a:endParaRPr lang="ru-RU" altLang="en-US">
                <a:latin typeface="Times New Roman" panose="02020603050405020304" pitchFamily="18" charset="0"/>
              </a:endParaRPr>
            </a:p>
          </p:txBody>
        </p:sp>
      </p:grpSp>
    </p:spTree>
    <p:extLst>
      <p:ext uri="{BB962C8B-B14F-4D97-AF65-F5344CB8AC3E}">
        <p14:creationId xmlns:p14="http://schemas.microsoft.com/office/powerpoint/2010/main" val="40137882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71587"/>
            <a:ext cx="12060820" cy="4093428"/>
          </a:xfrm>
          <a:prstGeom prst="rect">
            <a:avLst/>
          </a:prstGeom>
        </p:spPr>
        <p:txBody>
          <a:bodyPr wrap="square">
            <a:spAutoFit/>
          </a:bodyPr>
          <a:lstStyle/>
          <a:p>
            <a:pPr lvl="0" algn="just" rtl="1"/>
            <a:r>
              <a:rPr lang="fa-IR" sz="2600" dirty="0">
                <a:solidFill>
                  <a:prstClr val="black"/>
                </a:solidFill>
              </a:rPr>
              <a:t>یک تکنیک طیفی الکتروشیمیایی نشان داد که دو مکانیسم مسئول "چشمک زدن" در نقاط کوانتومی </a:t>
            </a:r>
            <a:r>
              <a:rPr lang="en-US" sz="2600" dirty="0" err="1">
                <a:solidFill>
                  <a:prstClr val="black"/>
                </a:solidFill>
              </a:rPr>
              <a:t>CdSe</a:t>
            </a:r>
            <a:r>
              <a:rPr lang="en-US" sz="2600" dirty="0">
                <a:solidFill>
                  <a:prstClr val="black"/>
                </a:solidFill>
              </a:rPr>
              <a:t> </a:t>
            </a:r>
            <a:r>
              <a:rPr lang="fa-IR" sz="2600" dirty="0">
                <a:solidFill>
                  <a:prstClr val="black"/>
                </a:solidFill>
              </a:rPr>
              <a:t> است. در یک مکانیسم ، انرژی نشری ناشی از یک نقطه کوانتومی برانگیخته به عنوان یک فوتون گاهی می تواند به الکترونی منتقل شود که بعداً منتشر می شود (انتشار الکترون هوآگر ، یک مسیرفرو نشانی غیر تابشی اگزیتون). الکترون ساطع شده نقطه کوانتومی را "تاریک" می کند و باعث "چشمک زن"می شود  حتی اگر نقطه کوانتومی هنوز  در حال آسایش </a:t>
            </a:r>
            <a:r>
              <a:rPr lang="en-US" sz="2600" dirty="0">
                <a:solidFill>
                  <a:prstClr val="black"/>
                </a:solidFill>
              </a:rPr>
              <a:t> relaxation</a:t>
            </a:r>
            <a:r>
              <a:rPr lang="fa-IR" sz="2600" dirty="0">
                <a:solidFill>
                  <a:prstClr val="black"/>
                </a:solidFill>
              </a:rPr>
              <a:t>باشد</a:t>
            </a:r>
            <a:r>
              <a:rPr lang="en-US" sz="2600" dirty="0">
                <a:solidFill>
                  <a:prstClr val="black"/>
                </a:solidFill>
              </a:rPr>
              <a:t>.</a:t>
            </a:r>
            <a:r>
              <a:rPr lang="fa-IR" sz="2600" dirty="0">
                <a:solidFill>
                  <a:prstClr val="black"/>
                </a:solidFill>
              </a:rPr>
              <a:t> مکانیسم دوم و شایع تر ناشی از به دام افتادن الکترون های سطحی است ، در واقع مدارهای  معلق یا"آویزان" اتم های سطح با عدد کئوردیناسیون کاهش یافته، که می تواند الکترونها را  به دام انداخته و باعث فرونشانی غیر تابشی آنها شود. در نانو کریستالهای نیمه هادی </a:t>
            </a:r>
            <a:r>
              <a:rPr lang="en-US" sz="2600" dirty="0" err="1">
                <a:solidFill>
                  <a:prstClr val="black"/>
                </a:solidFill>
              </a:rPr>
              <a:t>CdSe</a:t>
            </a:r>
            <a:r>
              <a:rPr lang="en-US" sz="2600" dirty="0">
                <a:solidFill>
                  <a:prstClr val="black"/>
                </a:solidFill>
              </a:rPr>
              <a:t> / </a:t>
            </a:r>
            <a:r>
              <a:rPr lang="en-US" sz="2600" dirty="0" err="1">
                <a:solidFill>
                  <a:prstClr val="black"/>
                </a:solidFill>
              </a:rPr>
              <a:t>ZnSe</a:t>
            </a:r>
            <a:r>
              <a:rPr lang="en-US" sz="2600" dirty="0">
                <a:solidFill>
                  <a:prstClr val="black"/>
                </a:solidFill>
              </a:rPr>
              <a:t> </a:t>
            </a:r>
            <a:r>
              <a:rPr lang="fa-IR" sz="2600" dirty="0">
                <a:solidFill>
                  <a:prstClr val="black"/>
                </a:solidFill>
              </a:rPr>
              <a:t>مختلط  دیده شده است که  ترکیب آن از هسته مرکزی ماده به سمت سطح خارجی تغییر می کند ، چشمک نمی زنند  اما یی) با طول موج های متفاوتی منتشر می کند . بررسی ارتباط بین ترکیب نقطه کوانتومی و رفتار طیفی، اززمینه های تحقیقاتی فعال است. </a:t>
            </a:r>
            <a:endParaRPr lang="en-US" sz="2600" dirty="0">
              <a:solidFill>
                <a:prstClr val="black"/>
              </a:solidFill>
            </a:endParaRPr>
          </a:p>
        </p:txBody>
      </p:sp>
    </p:spTree>
    <p:extLst>
      <p:ext uri="{BB962C8B-B14F-4D97-AF65-F5344CB8AC3E}">
        <p14:creationId xmlns:p14="http://schemas.microsoft.com/office/powerpoint/2010/main" val="18700191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354" y="191793"/>
            <a:ext cx="11227443" cy="4093428"/>
          </a:xfrm>
          <a:prstGeom prst="rect">
            <a:avLst/>
          </a:prstGeom>
        </p:spPr>
        <p:txBody>
          <a:bodyPr wrap="square">
            <a:spAutoFit/>
          </a:bodyPr>
          <a:lstStyle/>
          <a:p>
            <a:pPr algn="just" rtl="1"/>
            <a:r>
              <a:rPr lang="fa-IR" sz="2600" dirty="0"/>
              <a:t>کاربردهای بیشماری از نقاط کوانتومی ارائه شده است ، به عنوان مثال تبدیل انرژی خورشیدی به برق ، در پردازش و ضبط داده ها و در موارد مختلف به عنوان حسگرهای زیستی. از جمله کاربردهای پزشکی ، ردیابی تومورها از طریق ردیابی نانوذرات در اندازه های مختلف، برای بررسی اینکه آیا اندازه بهینه ای برای تحویل دارو وجود دارد ، و برچسب زدن پروتئین های سطح سلول برای ردیابی حرکت آنها در غشای سلولی. از آنجا که بسیاری از نانوذرات به طور بالقوه سمی هستند ، جهت کاهش اثرات احتمالی پزشکی و محیطی ، تلاش شده است که از روکش شده آنها استفاده شود. </a:t>
            </a:r>
            <a:endParaRPr lang="en-US" sz="2600" dirty="0"/>
          </a:p>
          <a:p>
            <a:pPr algn="just" rtl="1"/>
            <a:r>
              <a:rPr lang="fa-IR" sz="2600" dirty="0"/>
              <a:t>نقاط کوانتومی دارای خواص متوسطی بین نیمه هادی های بالک و اتم ها یا مولکول های گسسته هستند. ... کاربردهای بالقوه نقاط کوانتومی شامل ترانزیستورهای تک الکترون ، سلول های خورشیدی ، </a:t>
            </a:r>
            <a:r>
              <a:rPr lang="en-US" sz="2600" dirty="0"/>
              <a:t>LED </a:t>
            </a:r>
            <a:r>
              <a:rPr lang="fa-IR" sz="2600" dirty="0"/>
              <a:t>ها ، لیزرها ، منابع تک فوتونی ، محاسبات کوانتومی ، تحقیقات زیست شناسی سلولی و تصویربرداری پزشکی است.</a:t>
            </a:r>
          </a:p>
        </p:txBody>
      </p:sp>
    </p:spTree>
    <p:extLst>
      <p:ext uri="{BB962C8B-B14F-4D97-AF65-F5344CB8AC3E}">
        <p14:creationId xmlns:p14="http://schemas.microsoft.com/office/powerpoint/2010/main" val="333174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2080" y="2248911"/>
            <a:ext cx="4605192" cy="3323987"/>
          </a:xfrm>
          <a:prstGeom prst="rect">
            <a:avLst/>
          </a:prstGeom>
        </p:spPr>
        <p:txBody>
          <a:bodyPr wrap="square">
            <a:spAutoFit/>
          </a:bodyPr>
          <a:lstStyle/>
          <a:p>
            <a:pPr algn="r" rtl="1"/>
            <a:r>
              <a:rPr lang="fa-IR" sz="5400" dirty="0">
                <a:solidFill>
                  <a:srgbClr val="FF0000"/>
                </a:solidFill>
              </a:rPr>
              <a:t>مثلث</a:t>
            </a:r>
            <a:r>
              <a:rPr lang="en-US" sz="5400" dirty="0">
                <a:solidFill>
                  <a:srgbClr val="FF0000"/>
                </a:solidFill>
              </a:rPr>
              <a:t> </a:t>
            </a:r>
            <a:r>
              <a:rPr lang="fa-IR" sz="5400" dirty="0">
                <a:solidFill>
                  <a:srgbClr val="FF0000"/>
                </a:solidFill>
              </a:rPr>
              <a:t> پیوندی</a:t>
            </a:r>
            <a:endParaRPr lang="en-US" sz="5400" dirty="0">
              <a:solidFill>
                <a:srgbClr val="FF0000"/>
              </a:solidFill>
            </a:endParaRPr>
          </a:p>
          <a:p>
            <a:pPr algn="r" rtl="1"/>
            <a:r>
              <a:rPr lang="en-US" sz="4800" b="1" dirty="0"/>
              <a:t>van </a:t>
            </a:r>
            <a:r>
              <a:rPr lang="en-US" sz="4800" b="1" dirty="0" err="1"/>
              <a:t>Arkel</a:t>
            </a:r>
            <a:endParaRPr lang="en-US" sz="4800" b="1" dirty="0"/>
          </a:p>
          <a:p>
            <a:pPr algn="r" rtl="1"/>
            <a:endParaRPr lang="en-US" sz="5400" dirty="0">
              <a:solidFill>
                <a:srgbClr val="FF0000"/>
              </a:solidFill>
            </a:endParaRPr>
          </a:p>
          <a:p>
            <a:pPr algn="r" rtl="1"/>
            <a:r>
              <a:rPr lang="fa-IR" sz="5400" dirty="0">
                <a:solidFill>
                  <a:srgbClr val="FF0000"/>
                </a:solidFill>
              </a:rPr>
              <a:t> </a:t>
            </a:r>
            <a:r>
              <a:rPr lang="en-US" sz="5400" dirty="0" err="1">
                <a:solidFill>
                  <a:srgbClr val="FF0000"/>
                </a:solidFill>
              </a:rPr>
              <a:t>Ketelaar</a:t>
            </a:r>
            <a:endParaRPr lang="en-US" sz="5400" dirty="0"/>
          </a:p>
        </p:txBody>
      </p:sp>
    </p:spTree>
    <p:extLst>
      <p:ext uri="{BB962C8B-B14F-4D97-AF65-F5344CB8AC3E}">
        <p14:creationId xmlns:p14="http://schemas.microsoft.com/office/powerpoint/2010/main" val="21238785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2746"/>
            <a:ext cx="12029954" cy="4093428"/>
          </a:xfrm>
          <a:prstGeom prst="rect">
            <a:avLst/>
          </a:prstGeom>
        </p:spPr>
        <p:txBody>
          <a:bodyPr wrap="square">
            <a:spAutoFit/>
          </a:bodyPr>
          <a:lstStyle/>
          <a:p>
            <a:pPr lvl="0" algn="just" rtl="1"/>
            <a:r>
              <a:rPr lang="fa-IR" sz="2600" dirty="0">
                <a:solidFill>
                  <a:prstClr val="black"/>
                </a:solidFill>
              </a:rPr>
              <a:t>یکی از گسترده ترین اثرات بالقوه فناوری نقطه کوانتومی ممکن است در حوزه روشنایی بسیار کارآمد باشد. در حال حاضر ال ای دی ها</a:t>
            </a:r>
            <a:r>
              <a:rPr lang="en-US" sz="2600" dirty="0">
                <a:solidFill>
                  <a:prstClr val="black"/>
                </a:solidFill>
              </a:rPr>
              <a:t>LEDs</a:t>
            </a:r>
            <a:r>
              <a:rPr lang="fa-IR" sz="2600" dirty="0">
                <a:solidFill>
                  <a:prstClr val="black"/>
                </a:solidFill>
              </a:rPr>
              <a:t> دارای  کاربردهای وسیعی هستند ودرطیف گسترده ای از زمینه ها استفاده شده است - اتومبیل ، نمایشگرهای ویدئویی ، حسگرها ، سیگنالهای راهنمایی و رانندگی -  همچنین آنها از تابش طیف بسیار باریک نور برخوردارند و لذا می تواند به عنوان جایگزین جذاب خوبی با راندمان بالا برای نورهای رشته ای و فلورسنت باشند. اما </a:t>
            </a:r>
            <a:r>
              <a:rPr lang="en-US" sz="2600" dirty="0">
                <a:solidFill>
                  <a:prstClr val="black"/>
                </a:solidFill>
              </a:rPr>
              <a:t>LED </a:t>
            </a:r>
            <a:r>
              <a:rPr lang="fa-IR" sz="2600" dirty="0">
                <a:solidFill>
                  <a:prstClr val="black"/>
                </a:solidFill>
              </a:rPr>
              <a:t>ها همچنان گران هستند. تلفیق </a:t>
            </a:r>
            <a:r>
              <a:rPr lang="en-US" sz="2600" dirty="0">
                <a:solidFill>
                  <a:prstClr val="black"/>
                </a:solidFill>
              </a:rPr>
              <a:t>LED </a:t>
            </a:r>
            <a:r>
              <a:rPr lang="fa-IR" sz="2600" dirty="0">
                <a:solidFill>
                  <a:prstClr val="black"/>
                </a:solidFill>
              </a:rPr>
              <a:t>ها با نقاط کوانتومی ، شاید در پوشش هایی که از انواع ذرات متنوع برای طیف وسیعی از رنگهای نور نشری استفاده می کنند ، ممکن است مسیری را برای روشنایی حالت جامد کارآمدتر و سفیدتر برای مصارف عمومی فراهم کند. علاوه بر این ، روش های تهیه </a:t>
            </a:r>
            <a:r>
              <a:rPr lang="en-US" sz="2600" dirty="0">
                <a:solidFill>
                  <a:prstClr val="black"/>
                </a:solidFill>
              </a:rPr>
              <a:t>LED </a:t>
            </a:r>
            <a:r>
              <a:rPr lang="fa-IR" sz="2600" dirty="0">
                <a:solidFill>
                  <a:prstClr val="black"/>
                </a:solidFill>
              </a:rPr>
              <a:t>های نقاط کوانتومی چند رنگی برای نمایشگرهای دیجیتالی در دستگاه های الکترونیکی ، امیدهایی را در زمینه توسعه نمایشگرها بوجود آورده است  که ممکن است از سیستم های مبتنی بر ترکیبات آلی  قوی تر و مفیدتر باشند.</a:t>
            </a:r>
          </a:p>
        </p:txBody>
      </p:sp>
    </p:spTree>
    <p:extLst>
      <p:ext uri="{BB962C8B-B14F-4D97-AF65-F5344CB8AC3E}">
        <p14:creationId xmlns:p14="http://schemas.microsoft.com/office/powerpoint/2010/main" val="37372258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8934"/>
            <a:ext cx="12107119" cy="6401753"/>
          </a:xfrm>
          <a:prstGeom prst="rect">
            <a:avLst/>
          </a:prstGeom>
        </p:spPr>
        <p:txBody>
          <a:bodyPr wrap="square">
            <a:spAutoFit/>
          </a:bodyPr>
          <a:lstStyle/>
          <a:p>
            <a:pPr algn="l"/>
            <a:r>
              <a:rPr lang="en-US" sz="2800" b="1" dirty="0">
                <a:solidFill>
                  <a:srgbClr val="4595D1"/>
                </a:solidFill>
                <a:latin typeface="QuaySansITCStd-Black"/>
              </a:rPr>
              <a:t>Semiconductor systems isoelectronic with silicon</a:t>
            </a:r>
            <a:r>
              <a:rPr lang="en-US" sz="2800" dirty="0"/>
              <a:t> </a:t>
            </a:r>
            <a:br>
              <a:rPr lang="en-US" dirty="0"/>
            </a:br>
            <a:endParaRPr lang="fa-IR" dirty="0"/>
          </a:p>
          <a:p>
            <a:pPr algn="just" rtl="1"/>
            <a:r>
              <a:rPr lang="fa-IR" sz="2800" dirty="0"/>
              <a:t>نیمه هادی هایی که از مقادیر مساوی عناصر گروه 13/15 یا گروه 12/16 تشکیل شده اند با سیلیکون ایزوالکتریک هستند و بر اساس تغییر در ساختار الکترونیکی و حرکت الکترونی می توانند دارای خواص تقویت شده ( بهبود یافته) باشند.</a:t>
            </a:r>
          </a:p>
          <a:p>
            <a:pPr algn="just" rtl="1"/>
            <a:r>
              <a:rPr lang="fa-IR" sz="2800" dirty="0"/>
              <a:t>گالیم آرسنید ، </a:t>
            </a:r>
            <a:r>
              <a:rPr lang="en-US" sz="2800" dirty="0"/>
              <a:t>GaAs ، </a:t>
            </a:r>
            <a:r>
              <a:rPr lang="fa-IR" sz="2800" dirty="0"/>
              <a:t>یکی انواع به اصطلاح نیمه هادی های گروه 13/15 است (یا ، هنوز هم شایع تر ، نیمه هادی های </a:t>
            </a:r>
            <a:r>
              <a:rPr lang="en-US" sz="2800" dirty="0"/>
              <a:t>III / V)</a:t>
            </a:r>
            <a:r>
              <a:rPr lang="fa-IR" sz="2800" dirty="0"/>
              <a:t>)</a:t>
            </a:r>
            <a:r>
              <a:rPr lang="en-US" sz="2800" dirty="0"/>
              <a:t> </a:t>
            </a:r>
            <a:r>
              <a:rPr lang="fa-IR" sz="2800" dirty="0"/>
              <a:t>که شامل </a:t>
            </a:r>
            <a:r>
              <a:rPr lang="en-US" sz="2800" dirty="0" err="1"/>
              <a:t>GaP</a:t>
            </a:r>
            <a:r>
              <a:rPr lang="en-US" sz="2800" dirty="0"/>
              <a:t> ، </a:t>
            </a:r>
            <a:r>
              <a:rPr lang="en-US" sz="2800" dirty="0" err="1"/>
              <a:t>InP</a:t>
            </a:r>
            <a:r>
              <a:rPr lang="en-US" sz="2800" dirty="0"/>
              <a:t> ، </a:t>
            </a:r>
            <a:r>
              <a:rPr lang="en-US" sz="2800" dirty="0" err="1"/>
              <a:t>AlAs</a:t>
            </a:r>
            <a:r>
              <a:rPr lang="en-US" sz="2800" dirty="0"/>
              <a:t> </a:t>
            </a:r>
            <a:r>
              <a:rPr lang="fa-IR" sz="2800" dirty="0"/>
              <a:t>و </a:t>
            </a:r>
            <a:r>
              <a:rPr lang="en-US" sz="2800" dirty="0" err="1"/>
              <a:t>GaN</a:t>
            </a:r>
            <a:r>
              <a:rPr lang="en-US" sz="2800" dirty="0"/>
              <a:t> </a:t>
            </a:r>
            <a:r>
              <a:rPr lang="fa-IR" sz="2800" dirty="0"/>
              <a:t>نیز می باشد ، که با ترکیب مقادیر مساوی از عناصر یک گروه 13 و یک گروه 15تشکیل می شوند. ترکیبات سه  تایی و چهار تایی گروه 13/15 مانند </a:t>
            </a:r>
            <a:r>
              <a:rPr lang="en-US" sz="3200" dirty="0"/>
              <a:t>Al</a:t>
            </a:r>
            <a:r>
              <a:rPr lang="en-US" sz="3200" baseline="-25000" dirty="0"/>
              <a:t>x</a:t>
            </a:r>
            <a:r>
              <a:rPr lang="en-US" sz="3200" dirty="0"/>
              <a:t>Ga</a:t>
            </a:r>
            <a:r>
              <a:rPr lang="en-US" sz="3200" baseline="-25000" dirty="0"/>
              <a:t>1-x</a:t>
            </a:r>
            <a:r>
              <a:rPr lang="en-US" sz="3200" dirty="0"/>
              <a:t>As, InAs</a:t>
            </a:r>
            <a:r>
              <a:rPr lang="en-US" sz="3200" baseline="-25000" dirty="0"/>
              <a:t>1-y</a:t>
            </a:r>
            <a:r>
              <a:rPr lang="en-US" sz="3200" dirty="0"/>
              <a:t>P</a:t>
            </a:r>
            <a:r>
              <a:rPr lang="en-US" sz="3200" baseline="-25000" dirty="0"/>
              <a:t>y </a:t>
            </a:r>
            <a:r>
              <a:rPr lang="fa-IR" sz="3200" baseline="-25000" dirty="0"/>
              <a:t> </a:t>
            </a:r>
            <a:r>
              <a:rPr lang="fa-IR" sz="3200" dirty="0"/>
              <a:t>  </a:t>
            </a:r>
            <a:r>
              <a:rPr lang="fa-IR" sz="2800" dirty="0"/>
              <a:t>و </a:t>
            </a:r>
            <a:r>
              <a:rPr lang="en-US" sz="3200" dirty="0"/>
              <a:t>In</a:t>
            </a:r>
            <a:r>
              <a:rPr lang="en-US" sz="3200" baseline="-25000" dirty="0"/>
              <a:t>x</a:t>
            </a:r>
            <a:r>
              <a:rPr lang="en-US" sz="3200" dirty="0"/>
              <a:t>Ga</a:t>
            </a:r>
            <a:r>
              <a:rPr lang="en-US" sz="3200" baseline="-25000" dirty="0"/>
              <a:t>1-x</a:t>
            </a:r>
            <a:r>
              <a:rPr lang="en-US" sz="3200" dirty="0"/>
              <a:t>As</a:t>
            </a:r>
            <a:r>
              <a:rPr lang="en-US" sz="3200" baseline="-25000" dirty="0"/>
              <a:t>1-y</a:t>
            </a:r>
            <a:r>
              <a:rPr lang="en-US" sz="3200" dirty="0"/>
              <a:t>P</a:t>
            </a:r>
            <a:r>
              <a:rPr lang="en-US" sz="3200" baseline="-25000" dirty="0"/>
              <a:t>y</a:t>
            </a:r>
            <a:r>
              <a:rPr lang="fa-IR" baseline="-25000" dirty="0"/>
              <a:t>  </a:t>
            </a:r>
            <a:r>
              <a:rPr lang="en-US" sz="2800" dirty="0"/>
              <a:t> </a:t>
            </a:r>
            <a:r>
              <a:rPr lang="fa-IR" sz="2800" dirty="0"/>
              <a:t>نیز می توانند تشکیل شوند و بسیاری از آنها نیز دارای خاصیت نیمه هادی ارزشمند هستند. توجه داشته باشید که این ترکیبات </a:t>
            </a:r>
            <a:r>
              <a:rPr lang="en-US" sz="2800" dirty="0"/>
              <a:t>isoelectronic </a:t>
            </a:r>
            <a:r>
              <a:rPr lang="fa-IR" sz="2800" dirty="0"/>
              <a:t>با عناصر خالص گروه 14 هستند ، اما تغییرات در الکتروانگاتیویته عنصر و در نتیجه نوع پیوند (به عنوان مثال ، </a:t>
            </a:r>
            <a:r>
              <a:rPr lang="en-US" sz="2800" dirty="0"/>
              <a:t>Si</a:t>
            </a:r>
            <a:r>
              <a:rPr lang="fa-IR" sz="2800" dirty="0"/>
              <a:t>-</a:t>
            </a:r>
            <a:r>
              <a:rPr lang="en-US" sz="2800" dirty="0"/>
              <a:t> Si </a:t>
            </a:r>
            <a:r>
              <a:rPr lang="fa-IR" sz="2800" dirty="0"/>
              <a:t>خالص می تواند به عنوان پیوند خالص کووالانسی در نظر گرفته شود در حالی که </a:t>
            </a:r>
            <a:r>
              <a:rPr lang="en-US" sz="2800" dirty="0"/>
              <a:t>GaAs </a:t>
            </a:r>
            <a:r>
              <a:rPr lang="fa-IR" sz="2800" dirty="0"/>
              <a:t>به دلیل داشتن درجه یونی  دارای کمی ماهیت پیوند یونی دارد بدلیل تفاوت در الکتروونگاتیویته اتمهای </a:t>
            </a:r>
            <a:r>
              <a:rPr lang="en-US" sz="2800" dirty="0"/>
              <a:t>Ga </a:t>
            </a:r>
            <a:r>
              <a:rPr lang="fa-IR" sz="2800" dirty="0"/>
              <a:t>و </a:t>
            </a:r>
            <a:r>
              <a:rPr lang="en-US" sz="2800" dirty="0"/>
              <a:t>As </a:t>
            </a:r>
            <a:r>
              <a:rPr lang="fa-IR" sz="2800" dirty="0"/>
              <a:t> ) منجر به تغییر در ساختار باند و خصوصیات اساسی مرتبط با حرکت الکترون از طریق ساختارها می شود.</a:t>
            </a:r>
            <a:endParaRPr lang="en-US" sz="2800" dirty="0"/>
          </a:p>
        </p:txBody>
      </p:sp>
    </p:spTree>
    <p:extLst>
      <p:ext uri="{BB962C8B-B14F-4D97-AF65-F5344CB8AC3E}">
        <p14:creationId xmlns:p14="http://schemas.microsoft.com/office/powerpoint/2010/main" val="27646986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860" y="297154"/>
            <a:ext cx="11505235" cy="4401205"/>
          </a:xfrm>
          <a:prstGeom prst="rect">
            <a:avLst/>
          </a:prstGeom>
        </p:spPr>
        <p:txBody>
          <a:bodyPr wrap="square">
            <a:spAutoFit/>
          </a:bodyPr>
          <a:lstStyle/>
          <a:p>
            <a:pPr algn="just" rtl="1"/>
            <a:r>
              <a:rPr lang="fa-IR" sz="2800" dirty="0"/>
              <a:t>یکی از خواص مفید </a:t>
            </a:r>
            <a:r>
              <a:rPr lang="en-US" sz="2800" dirty="0"/>
              <a:t>GaAs </a:t>
            </a:r>
            <a:r>
              <a:rPr lang="fa-IR" sz="2800" dirty="0"/>
              <a:t>این است که دستگاه های نیمه هادی که بر پایه آن قرار دارند ، با سرعت بیشتری نسبت به دستگاه های مبتنی بر سیلیکون( </a:t>
            </a:r>
            <a:r>
              <a:rPr lang="en-US" sz="2800" dirty="0"/>
              <a:t>Si</a:t>
            </a:r>
            <a:r>
              <a:rPr lang="fa-IR" sz="2800" dirty="0"/>
              <a:t>) به سیگنال های الکتریکی پاسخ می دهند. این پاسخگویی باعث می شود </a:t>
            </a:r>
            <a:r>
              <a:rPr lang="en-US" sz="2800" dirty="0"/>
              <a:t>GaAs </a:t>
            </a:r>
            <a:r>
              <a:rPr lang="fa-IR" sz="2800" dirty="0"/>
              <a:t>برای تعدادی از کارها مانند تقویت فرکانس بالاسیگنال های تلویزیون ماهواره ای (1-10 گیگاهرتز)، از سیلیکون بهتر باشد. آرسنید گالیم با فرکانس سیگنال تا حدود 100 گیگاهرتز قابل استفاده است. در فرکانسهای حتی بالاتر ممکن است از موادی مانند فسفید ایندیوم (</a:t>
            </a:r>
            <a:r>
              <a:rPr lang="en-US" sz="2800" dirty="0" err="1"/>
              <a:t>InP</a:t>
            </a:r>
            <a:r>
              <a:rPr lang="en-US" sz="2800" dirty="0"/>
              <a:t>) </a:t>
            </a:r>
            <a:r>
              <a:rPr lang="fa-IR" sz="2800" dirty="0"/>
              <a:t>) استفاده شود. در حال حاضر ، فرکانس های بالاتر از حدود 50 گیگاهرتز به ندرت مورد استفاده تجاری قرار می گیرد ، بنابراین بیشتر الکترونیک های جهان تمایل دارند که مبتنی بر سیلیکون باشند ، با برخی </a:t>
            </a:r>
            <a:r>
              <a:rPr lang="en-US" sz="2800" dirty="0"/>
              <a:t>GaAs </a:t>
            </a:r>
            <a:r>
              <a:rPr lang="fa-IR" sz="2800" dirty="0"/>
              <a:t>ها و تنها چند دستگاه </a:t>
            </a:r>
            <a:r>
              <a:rPr lang="en-US" sz="2800" dirty="0" err="1"/>
              <a:t>InP</a:t>
            </a:r>
            <a:r>
              <a:rPr lang="en-US" sz="2800" dirty="0"/>
              <a:t> </a:t>
            </a:r>
            <a:r>
              <a:rPr lang="fa-IR" sz="2800" dirty="0"/>
              <a:t>. آرسنید گالیم نیز بسیار گران تر از </a:t>
            </a:r>
            <a:r>
              <a:rPr lang="en-US" sz="2800" dirty="0"/>
              <a:t>Si </a:t>
            </a:r>
            <a:r>
              <a:rPr lang="fa-IR" sz="2800" dirty="0"/>
              <a:t>است ، هم از نظر هزینه مواد اولیه وهم از نظر فرآیندهای شیمیایی مورد نیاز برای تولید ماده خالص.</a:t>
            </a:r>
            <a:endParaRPr lang="en-US" sz="2800" dirty="0"/>
          </a:p>
        </p:txBody>
      </p:sp>
    </p:spTree>
    <p:extLst>
      <p:ext uri="{BB962C8B-B14F-4D97-AF65-F5344CB8AC3E}">
        <p14:creationId xmlns:p14="http://schemas.microsoft.com/office/powerpoint/2010/main" val="17293913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547" y="110769"/>
            <a:ext cx="11771453" cy="3539430"/>
          </a:xfrm>
          <a:prstGeom prst="rect">
            <a:avLst/>
          </a:prstGeom>
        </p:spPr>
        <p:txBody>
          <a:bodyPr wrap="square">
            <a:spAutoFit/>
          </a:bodyPr>
          <a:lstStyle/>
          <a:p>
            <a:pPr algn="just" rtl="1"/>
            <a:r>
              <a:rPr lang="fa-IR" sz="3200" dirty="0"/>
              <a:t>در برخی از نیمه هادی های گروه 13/15 گروه ، مانند </a:t>
            </a:r>
            <a:r>
              <a:rPr lang="en-US" sz="3200" dirty="0" err="1"/>
              <a:t>GaN</a:t>
            </a:r>
            <a:r>
              <a:rPr lang="en-US" sz="3200" dirty="0"/>
              <a:t> ، </a:t>
            </a:r>
            <a:r>
              <a:rPr lang="fa-IR" sz="3200" dirty="0"/>
              <a:t>ساختار اسفالریت مکعب ، الماس مانند ،  در حالت متا استیبل</a:t>
            </a:r>
            <a:r>
              <a:rPr lang="en-US" sz="3200" dirty="0"/>
              <a:t> metastable</a:t>
            </a:r>
            <a:r>
              <a:rPr lang="fa-IR" sz="3200" dirty="0"/>
              <a:t> است و پلی مورف پایدار ، ساختار شش ضلعی و ورزیتی است. هر دو ساختار با تغییر مسیرهای سنتزی و شرایط  واکنش  قابل رشد هستند. این نیمه هادی ها به دلیل شکاف های بزرگ و مستقیم باند انرژی ، امکان ساخت دستگاه های نشر نوری را فراهم می کنند که نور آبی را با شدت زیاد تولید می کنند () و پایداری آنهادرجه حرارت بالا و هدایت حرارتی خوب آنها نیز باعث می شود آنها برای ساخت ترانزیستورهای پرقدرت ارزشمند باشند.</a:t>
            </a:r>
            <a:endParaRPr lang="en-US" sz="3200" dirty="0"/>
          </a:p>
        </p:txBody>
      </p:sp>
    </p:spTree>
    <p:extLst>
      <p:ext uri="{BB962C8B-B14F-4D97-AF65-F5344CB8AC3E}">
        <p14:creationId xmlns:p14="http://schemas.microsoft.com/office/powerpoint/2010/main" val="11792601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293" y="181011"/>
            <a:ext cx="11655707" cy="5016758"/>
          </a:xfrm>
          <a:prstGeom prst="rect">
            <a:avLst/>
          </a:prstGeom>
        </p:spPr>
        <p:txBody>
          <a:bodyPr wrap="square">
            <a:spAutoFit/>
          </a:bodyPr>
          <a:lstStyle/>
          <a:p>
            <a:pPr algn="just" rtl="1"/>
            <a:r>
              <a:rPr lang="fa-IR" sz="3200" dirty="0"/>
              <a:t>نیمه هادیهای گروه 12/16 (</a:t>
            </a:r>
            <a:r>
              <a:rPr lang="en-US" sz="3200" dirty="0"/>
              <a:t>II / VI) </a:t>
            </a:r>
            <a:r>
              <a:rPr lang="fa-IR" sz="3200" dirty="0"/>
              <a:t> </a:t>
            </a:r>
            <a:r>
              <a:rPr lang="en-US" sz="3200" dirty="0"/>
              <a:t>(</a:t>
            </a:r>
            <a:r>
              <a:rPr lang="fa-IR" sz="3200" dirty="0"/>
              <a:t>از کاتیونهای حاوی روی ، کادمیوم و جیوه وآنیونهای </a:t>
            </a:r>
            <a:r>
              <a:rPr lang="en-US" sz="3200" dirty="0"/>
              <a:t>O ، S ، Se </a:t>
            </a:r>
            <a:r>
              <a:rPr lang="fa-IR" sz="3200" dirty="0"/>
              <a:t>و </a:t>
            </a:r>
            <a:r>
              <a:rPr lang="en-US" sz="3200" dirty="0" err="1"/>
              <a:t>Te</a:t>
            </a:r>
            <a:r>
              <a:rPr lang="en-US" sz="3200" dirty="0"/>
              <a:t> </a:t>
            </a:r>
            <a:r>
              <a:rPr lang="fa-IR" sz="3200" dirty="0"/>
              <a:t>تشکیل می شوند. این مواد نیمه هادی، می توانند در فاز اسفالریت مکعب یا </a:t>
            </a:r>
            <a:r>
              <a:rPr lang="fa-IR" sz="3200"/>
              <a:t>فاز ورتزیت </a:t>
            </a:r>
            <a:r>
              <a:rPr lang="fa-IR" sz="3200" dirty="0"/>
              <a:t>شش ضلعی متبلور شوند. نوع ساختار بلوری تشکیل شده (سنتز شده ) دارای خصوصیات نیمه هادی منحصر بفرد خودش است. به عنوان مثال ، شکاف باند در </a:t>
            </a:r>
            <a:r>
              <a:rPr lang="en-US" sz="3200" dirty="0" err="1"/>
              <a:t>ZnS</a:t>
            </a:r>
            <a:r>
              <a:rPr lang="en-US" sz="3200" dirty="0"/>
              <a:t> </a:t>
            </a:r>
            <a:r>
              <a:rPr lang="fa-IR" sz="3200" dirty="0"/>
              <a:t>مکعب 3.64 الکترون ولت اما در </a:t>
            </a:r>
            <a:r>
              <a:rPr lang="en-US" sz="3200" dirty="0" err="1"/>
              <a:t>ZnS</a:t>
            </a:r>
            <a:r>
              <a:rPr lang="en-US" sz="3200" dirty="0"/>
              <a:t> </a:t>
            </a:r>
            <a:r>
              <a:rPr lang="fa-IR" sz="3200" dirty="0"/>
              <a:t>شش ضلعی 3.74 ولت است. این ترکیبات گروه 12/16 از نظر ماهیت یونی ، یونی تراز نیمه هادی های گروه 13/15 و عناصر گروه 14 هستند ، به ویژه برای عناصر سبک تر ، و شکاف باند برای </a:t>
            </a:r>
            <a:r>
              <a:rPr lang="en-US" sz="3200" dirty="0" err="1"/>
              <a:t>ZnO</a:t>
            </a:r>
            <a:r>
              <a:rPr lang="en-US" sz="3200" dirty="0"/>
              <a:t> </a:t>
            </a:r>
            <a:r>
              <a:rPr lang="fa-IR" sz="3200" dirty="0"/>
              <a:t>و </a:t>
            </a:r>
            <a:r>
              <a:rPr lang="en-US" sz="3200" dirty="0" err="1"/>
              <a:t>ZnS</a:t>
            </a:r>
            <a:r>
              <a:rPr lang="en-US" sz="3200" dirty="0"/>
              <a:t> </a:t>
            </a:r>
            <a:r>
              <a:rPr lang="fa-IR" sz="3200" dirty="0"/>
              <a:t>حدود 4/4 الکترون ولت است اما برای</a:t>
            </a:r>
            <a:r>
              <a:rPr lang="en-US" sz="3200" dirty="0" err="1"/>
              <a:t>CdTe</a:t>
            </a:r>
            <a:r>
              <a:rPr lang="fa-IR" sz="3200" dirty="0"/>
              <a:t> </a:t>
            </a:r>
            <a:r>
              <a:rPr lang="en-US" sz="3200" dirty="0"/>
              <a:t>1.475 eV </a:t>
            </a:r>
            <a:r>
              <a:rPr lang="fa-IR" sz="3200" dirty="0"/>
              <a:t>است. اگرچه </a:t>
            </a:r>
            <a:r>
              <a:rPr lang="en-US" sz="3200" dirty="0"/>
              <a:t>Si </a:t>
            </a:r>
            <a:r>
              <a:rPr lang="fa-IR" sz="3200" dirty="0"/>
              <a:t>آمورف ماده پیشرو نازک فتوولتائیک (</a:t>
            </a:r>
            <a:r>
              <a:rPr lang="en-US" sz="3200" dirty="0"/>
              <a:t>PV</a:t>
            </a:r>
            <a:r>
              <a:rPr lang="fa-IR" sz="3200" dirty="0"/>
              <a:t>)</a:t>
            </a:r>
            <a:r>
              <a:rPr lang="en-US" sz="3200" dirty="0"/>
              <a:t> </a:t>
            </a:r>
            <a:r>
              <a:rPr lang="fa-IR" sz="3200" dirty="0"/>
              <a:t>است ، اما تلورید کادمیوم </a:t>
            </a:r>
            <a:r>
              <a:rPr lang="en-US" sz="3200" dirty="0" err="1"/>
              <a:t>CdTe</a:t>
            </a:r>
            <a:r>
              <a:rPr lang="en-US" sz="3200" dirty="0"/>
              <a:t>) </a:t>
            </a:r>
            <a:r>
              <a:rPr lang="fa-IR" sz="3200" dirty="0"/>
              <a:t> ) نیز برای کاربردهای مشابه مورد مطالعه قرار گرفته است.</a:t>
            </a:r>
            <a:endParaRPr lang="en-US" sz="3200" dirty="0"/>
          </a:p>
        </p:txBody>
      </p:sp>
    </p:spTree>
    <p:extLst>
      <p:ext uri="{BB962C8B-B14F-4D97-AF65-F5344CB8AC3E}">
        <p14:creationId xmlns:p14="http://schemas.microsoft.com/office/powerpoint/2010/main" val="334095735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226" y="398946"/>
            <a:ext cx="11898774" cy="3970318"/>
          </a:xfrm>
          <a:prstGeom prst="rect">
            <a:avLst/>
          </a:prstGeom>
        </p:spPr>
        <p:txBody>
          <a:bodyPr wrap="square">
            <a:spAutoFit/>
          </a:bodyPr>
          <a:lstStyle/>
          <a:p>
            <a:pPr algn="just" rtl="1"/>
            <a:r>
              <a:rPr lang="fa-IR" sz="3600" dirty="0"/>
              <a:t>برخی دیگر از اکسیدها و سولفیدهای نیمه هادی دیگر در بخش 3.20 ذکر شده است ، و تحقیقات به دنبال سایر اکسیدهای فلزی پیچیده و کالکوژنیدها با ویژگیهای بهبود یافته است. به عنوان مثال ، رکورد ثبت شده برای بازده، دریک سلول خورشیدی فیلم نازک در جهان 17.7 درصد توسط دستگاهی مبتنی بر مس ایندیم دی سولنید (</a:t>
            </a:r>
            <a:r>
              <a:rPr lang="en-US" sz="3200" dirty="0"/>
              <a:t>CuInSe</a:t>
            </a:r>
            <a:r>
              <a:rPr lang="en-US" sz="3200" baseline="-25000" dirty="0"/>
              <a:t>2</a:t>
            </a:r>
            <a:r>
              <a:rPr lang="en-US" sz="3600" dirty="0"/>
              <a:t>؛ CIS) </a:t>
            </a:r>
            <a:r>
              <a:rPr lang="fa-IR" sz="3600" dirty="0"/>
              <a:t> ) است، که دارای ساختاری مشابه با </a:t>
            </a:r>
            <a:r>
              <a:rPr lang="en-US" sz="3600" dirty="0" err="1"/>
              <a:t>ZnS</a:t>
            </a:r>
            <a:r>
              <a:rPr lang="en-US" sz="3600" dirty="0"/>
              <a:t> </a:t>
            </a:r>
            <a:r>
              <a:rPr lang="fa-IR" sz="3600" dirty="0"/>
              <a:t>مکعب است اما با توزیع  منظم  اتم های مس و ایندیم  در حفره های چهار چهار وجهی.</a:t>
            </a:r>
            <a:endParaRPr lang="en-US" sz="3600" dirty="0"/>
          </a:p>
        </p:txBody>
      </p:sp>
    </p:spTree>
    <p:extLst>
      <p:ext uri="{BB962C8B-B14F-4D97-AF65-F5344CB8AC3E}">
        <p14:creationId xmlns:p14="http://schemas.microsoft.com/office/powerpoint/2010/main" val="3720615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770" y="224140"/>
            <a:ext cx="5815676" cy="6098115"/>
          </a:xfrm>
          <a:prstGeom prst="rect">
            <a:avLst/>
          </a:prstGeom>
        </p:spPr>
      </p:pic>
    </p:spTree>
    <p:extLst>
      <p:ext uri="{BB962C8B-B14F-4D97-AF65-F5344CB8AC3E}">
        <p14:creationId xmlns:p14="http://schemas.microsoft.com/office/powerpoint/2010/main" val="4999663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5792" y="428142"/>
            <a:ext cx="8530967" cy="5817339"/>
          </a:xfrm>
          <a:prstGeom prst="rect">
            <a:avLst/>
          </a:prstGeom>
        </p:spPr>
      </p:pic>
    </p:spTree>
    <p:extLst>
      <p:ext uri="{BB962C8B-B14F-4D97-AF65-F5344CB8AC3E}">
        <p14:creationId xmlns:p14="http://schemas.microsoft.com/office/powerpoint/2010/main" val="12832143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2273" y="585667"/>
            <a:ext cx="8789043" cy="5720455"/>
          </a:xfrm>
          <a:prstGeom prst="rect">
            <a:avLst/>
          </a:prstGeom>
        </p:spPr>
      </p:pic>
    </p:spTree>
    <p:extLst>
      <p:ext uri="{BB962C8B-B14F-4D97-AF65-F5344CB8AC3E}">
        <p14:creationId xmlns:p14="http://schemas.microsoft.com/office/powerpoint/2010/main" val="36464034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920" y="285976"/>
            <a:ext cx="11829326" cy="4708981"/>
          </a:xfrm>
          <a:prstGeom prst="rect">
            <a:avLst/>
          </a:prstGeom>
        </p:spPr>
        <p:txBody>
          <a:bodyPr wrap="square">
            <a:spAutoFit/>
          </a:bodyPr>
          <a:lstStyle/>
          <a:p>
            <a:pPr algn="just" rtl="1"/>
            <a:r>
              <a:rPr lang="fa-IR" sz="3000" dirty="0"/>
              <a:t>بسیاری از اکسیدهای فلزهای</a:t>
            </a:r>
            <a:r>
              <a:rPr lang="en-US" sz="3000" dirty="0"/>
              <a:t>d</a:t>
            </a:r>
            <a:r>
              <a:rPr lang="fa-IR" sz="3000" dirty="0"/>
              <a:t> ، از جمله </a:t>
            </a:r>
            <a:r>
              <a:rPr lang="en-US" sz="3000" dirty="0" err="1"/>
              <a:t>ZnO</a:t>
            </a:r>
            <a:r>
              <a:rPr lang="en-US" sz="3000" dirty="0"/>
              <a:t> </a:t>
            </a:r>
            <a:r>
              <a:rPr lang="fa-IR" sz="3000" dirty="0"/>
              <a:t>و </a:t>
            </a:r>
            <a:r>
              <a:rPr lang="en-US" sz="3000" dirty="0"/>
              <a:t>Fe2O3 ، </a:t>
            </a:r>
            <a:r>
              <a:rPr lang="fa-IR" sz="3000" dirty="0"/>
              <a:t>نیمه هادی های نوع </a:t>
            </a:r>
            <a:r>
              <a:rPr lang="en-US" sz="3000" dirty="0"/>
              <a:t>n </a:t>
            </a:r>
            <a:r>
              <a:rPr lang="fa-IR" sz="3000" dirty="0"/>
              <a:t>هستند. در مورد آنها ، این خاصیت ناشی از تغییرات اندکی در استوکیومتری و کمبود کمی از اتمهای </a:t>
            </a:r>
            <a:r>
              <a:rPr lang="en-US" sz="3000" dirty="0"/>
              <a:t>O </a:t>
            </a:r>
            <a:r>
              <a:rPr lang="fa-IR" sz="3000" dirty="0"/>
              <a:t>است. الکترونهایی که باید در مدارهای اتمی </a:t>
            </a:r>
            <a:r>
              <a:rPr lang="en-US" sz="3000" dirty="0"/>
              <a:t>O </a:t>
            </a:r>
            <a:r>
              <a:rPr lang="fa-IR" sz="3000" dirty="0"/>
              <a:t> مستقرشده باشند (باند بسیار باریک</a:t>
            </a:r>
          </a:p>
          <a:p>
            <a:pPr algn="just" rtl="1"/>
            <a:r>
              <a:rPr lang="fa-IR" sz="3000" dirty="0"/>
              <a:t>اکسید ، توسط یون های </a:t>
            </a:r>
            <a:r>
              <a:rPr lang="en-US" sz="3000" dirty="0"/>
              <a:t>O</a:t>
            </a:r>
            <a:r>
              <a:rPr lang="fa-IR" sz="3000" dirty="0"/>
              <a:t>) باندی را قبل ازباند هدایت خالی که توسط مدارهای فلزی شکل گرفته است  را تشکیل می دهند (شکل 3.74). </a:t>
            </a:r>
            <a:r>
              <a:rPr lang="fa-IR" sz="3000" dirty="0">
                <a:solidFill>
                  <a:schemeClr val="accent6"/>
                </a:solidFill>
              </a:rPr>
              <a:t>رسانایی الکتریکی پس از گرم شدن مواد جامد در اکسیژن  و سرد کردن آرام آن تا دمای اتاق، کاهش می یابد زیرا کمبود اتم های </a:t>
            </a:r>
            <a:r>
              <a:rPr lang="en-US" sz="3000" dirty="0">
                <a:solidFill>
                  <a:schemeClr val="accent6"/>
                </a:solidFill>
              </a:rPr>
              <a:t>O </a:t>
            </a:r>
            <a:r>
              <a:rPr lang="fa-IR" sz="3000" dirty="0">
                <a:solidFill>
                  <a:schemeClr val="accent6"/>
                </a:solidFill>
              </a:rPr>
              <a:t>تا حدی جایگزین شده و با افزودن اتم ها ، الکترون ها از باند  هدایت خارج می شوند تا یون های اکسید تشکیل شوند</a:t>
            </a:r>
            <a:r>
              <a:rPr lang="fa-IR" sz="3000" dirty="0"/>
              <a:t>. با این حال ، هنگامی که در دماهای بالا اندازه گیری می شود ، هدایت </a:t>
            </a:r>
            <a:r>
              <a:rPr lang="en-US" sz="3000" dirty="0" err="1"/>
              <a:t>ZnO</a:t>
            </a:r>
            <a:r>
              <a:rPr lang="en-US" sz="3000" dirty="0"/>
              <a:t> </a:t>
            </a:r>
            <a:r>
              <a:rPr lang="fa-IR" sz="3000" dirty="0"/>
              <a:t>افزایش می یابد زیرا اکسیژن بیشتری از بین می رود وبنابراین باعث افزایش تعداد الکترون ها در باند هدایت می شود </a:t>
            </a:r>
            <a:endParaRPr lang="en-US" sz="3000" dirty="0"/>
          </a:p>
        </p:txBody>
      </p:sp>
    </p:spTree>
    <p:extLst>
      <p:ext uri="{BB962C8B-B14F-4D97-AF65-F5344CB8AC3E}">
        <p14:creationId xmlns:p14="http://schemas.microsoft.com/office/powerpoint/2010/main" val="2758555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7837"/>
            <a:ext cx="11956648" cy="1754326"/>
          </a:xfrm>
          <a:prstGeom prst="rect">
            <a:avLst/>
          </a:prstGeom>
        </p:spPr>
        <p:txBody>
          <a:bodyPr wrap="square">
            <a:spAutoFit/>
          </a:bodyPr>
          <a:lstStyle/>
          <a:p>
            <a:pPr algn="r" rtl="1"/>
            <a:r>
              <a:rPr lang="fa-IR" sz="3600" dirty="0">
                <a:solidFill>
                  <a:schemeClr val="accent1"/>
                </a:solidFill>
              </a:rPr>
              <a:t>عناصر اصلی گروه به عنوان مواد</a:t>
            </a:r>
          </a:p>
          <a:p>
            <a:pPr algn="r" rtl="1"/>
            <a:r>
              <a:rPr lang="fa-IR" sz="3600" dirty="0"/>
              <a:t>36 عنصر اصلی گروه اصلی ، مواد شناخته شده ای هستند که می توان آنها را به  سه دسته تقسیم بندی کرد: فلزات ، شبه فلزات و غیر فلزات</a:t>
            </a:r>
            <a:endParaRPr lang="en-US" sz="3600" dirty="0"/>
          </a:p>
        </p:txBody>
      </p:sp>
      <p:pic>
        <p:nvPicPr>
          <p:cNvPr id="3" name="Picture 2" descr="https://www.meta-synthesis.com/webbook/02_mge/MGE2.png"/>
          <p:cNvPicPr/>
          <p:nvPr/>
        </p:nvPicPr>
        <p:blipFill>
          <a:blip r:embed="rId2">
            <a:extLst>
              <a:ext uri="{28A0092B-C50C-407E-A947-70E740481C1C}">
                <a14:useLocalDpi xmlns:a14="http://schemas.microsoft.com/office/drawing/2010/main" val="0"/>
              </a:ext>
            </a:extLst>
          </a:blip>
          <a:srcRect/>
          <a:stretch>
            <a:fillRect/>
          </a:stretch>
        </p:blipFill>
        <p:spPr bwMode="auto">
          <a:xfrm>
            <a:off x="1247972" y="2070661"/>
            <a:ext cx="7599936" cy="4393473"/>
          </a:xfrm>
          <a:prstGeom prst="rect">
            <a:avLst/>
          </a:prstGeom>
          <a:noFill/>
          <a:ln>
            <a:noFill/>
          </a:ln>
        </p:spPr>
      </p:pic>
    </p:spTree>
    <p:extLst>
      <p:ext uri="{BB962C8B-B14F-4D97-AF65-F5344CB8AC3E}">
        <p14:creationId xmlns:p14="http://schemas.microsoft.com/office/powerpoint/2010/main" val="8992612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931"/>
            <a:ext cx="11864050" cy="6001643"/>
          </a:xfrm>
          <a:prstGeom prst="rect">
            <a:avLst/>
          </a:prstGeom>
        </p:spPr>
        <p:txBody>
          <a:bodyPr wrap="square">
            <a:spAutoFit/>
          </a:bodyPr>
          <a:lstStyle/>
          <a:p>
            <a:pPr algn="just" rtl="1"/>
            <a:r>
              <a:rPr lang="fa-IR" sz="3200" dirty="0"/>
              <a:t>نیمه هادیهای </a:t>
            </a:r>
            <a:r>
              <a:rPr lang="en-US" sz="3200" dirty="0"/>
              <a:t>p-Type </a:t>
            </a:r>
            <a:r>
              <a:rPr lang="fa-IR" sz="3200" dirty="0"/>
              <a:t>برای برخی از کالکوژنیدها و هالوژنهای فلزی </a:t>
            </a:r>
            <a:r>
              <a:rPr lang="en-US" sz="3200" dirty="0"/>
              <a:t>d- </a:t>
            </a:r>
            <a:r>
              <a:rPr lang="fa-IR" sz="3200" dirty="0"/>
              <a:t> با حالت اکسایش پایین، از جمله </a:t>
            </a:r>
            <a:r>
              <a:rPr lang="en-US" sz="3200" dirty="0"/>
              <a:t>Cu2O ، </a:t>
            </a:r>
            <a:r>
              <a:rPr lang="en-US" sz="3200" dirty="0" err="1"/>
              <a:t>FeO</a:t>
            </a:r>
            <a:r>
              <a:rPr lang="en-US" sz="3200" dirty="0"/>
              <a:t> ، </a:t>
            </a:r>
            <a:r>
              <a:rPr lang="en-US" sz="3200" dirty="0" err="1"/>
              <a:t>FeS</a:t>
            </a:r>
            <a:r>
              <a:rPr lang="en-US" sz="3200" dirty="0"/>
              <a:t> </a:t>
            </a:r>
            <a:r>
              <a:rPr lang="fa-IR" sz="3200" dirty="0"/>
              <a:t>و </a:t>
            </a:r>
            <a:r>
              <a:rPr lang="en-US" sz="3200" dirty="0" err="1"/>
              <a:t>CuI</a:t>
            </a:r>
            <a:r>
              <a:rPr lang="en-US" sz="3200" dirty="0"/>
              <a:t> </a:t>
            </a:r>
            <a:r>
              <a:rPr lang="fa-IR" sz="3200" dirty="0"/>
              <a:t>مشاهده شده است. در این ترکیبات ، از دست دادن الکترون ها می تواند از طریق فرآیندی معادل اکسیداسیون برخی از اتم های فلزی رخ دهد ، که در نتیجه آن باند ی خالی بعد از باند ظرفیت فلز بوجود می آید. وقتی این ترکیبات در اکسیژن گرم می شوند (به ترتیب منابع گوگرد و هالوژن برای </a:t>
            </a:r>
            <a:r>
              <a:rPr lang="en-US" sz="3200" dirty="0" err="1"/>
              <a:t>FeS</a:t>
            </a:r>
            <a:r>
              <a:rPr lang="en-US" sz="3200" dirty="0"/>
              <a:t> </a:t>
            </a:r>
            <a:r>
              <a:rPr lang="fa-IR" sz="3200" dirty="0"/>
              <a:t>و </a:t>
            </a:r>
            <a:r>
              <a:rPr lang="en-US" sz="3200" dirty="0" err="1"/>
              <a:t>CuI</a:t>
            </a:r>
            <a:r>
              <a:rPr lang="en-US" sz="3200" dirty="0"/>
              <a:t>) </a:t>
            </a:r>
            <a:r>
              <a:rPr lang="fa-IR" sz="3200" dirty="0"/>
              <a:t>) هدایت آنها افزایش می یابد زیرا با پیشرفت اکسیداسیون فلز، حفره های بیشتری در باند فلزی تشکیل می شود.</a:t>
            </a:r>
          </a:p>
          <a:p>
            <a:pPr algn="just" rtl="1"/>
            <a:r>
              <a:rPr lang="fa-IR" sz="3200" dirty="0"/>
              <a:t>با این حال ، نیمه هادی </a:t>
            </a:r>
            <a:r>
              <a:rPr lang="en-US" sz="3200" dirty="0"/>
              <a:t>n-</a:t>
            </a:r>
            <a:r>
              <a:rPr lang="fa-IR" sz="3200" dirty="0"/>
              <a:t>نوع ، برای اکسیدهای فلزات در حالت اکسیداسیون بالاتر رخ می دهد ، زیرا این فلز را می توان با اشغال باند هدایتی که از مدارهای فلزی تشکیل شده است ، به حالت اکسیداسیون پایینتری کاهش داد. بنابراین نیمه هادی های نوع </a:t>
            </a:r>
            <a:r>
              <a:rPr lang="en-US" sz="3200" dirty="0"/>
              <a:t>n </a:t>
            </a:r>
            <a:r>
              <a:rPr lang="fa-IR" sz="3200" dirty="0"/>
              <a:t>معمولی شامل </a:t>
            </a:r>
            <a:r>
              <a:rPr lang="en-US" sz="3200" dirty="0"/>
              <a:t>Fe 2O3 ، MnO2 </a:t>
            </a:r>
            <a:r>
              <a:rPr lang="fa-IR" sz="3200" dirty="0"/>
              <a:t>و </a:t>
            </a:r>
            <a:r>
              <a:rPr lang="en-US" sz="3200" dirty="0" err="1"/>
              <a:t>CuO</a:t>
            </a:r>
            <a:r>
              <a:rPr lang="en-US" sz="3200" dirty="0"/>
              <a:t> </a:t>
            </a:r>
            <a:r>
              <a:rPr lang="fa-IR" sz="3200" dirty="0"/>
              <a:t>هستند. در مقابل ، نیمه هادی از نوع </a:t>
            </a:r>
            <a:r>
              <a:rPr lang="en-US" sz="3200" dirty="0"/>
              <a:t>p </a:t>
            </a:r>
            <a:r>
              <a:rPr lang="fa-IR" sz="3200" dirty="0"/>
              <a:t>زمانی رخ می دهد که فلز در حالت اکسیداسیون کم مانند </a:t>
            </a:r>
            <a:r>
              <a:rPr lang="en-US" sz="3200" dirty="0" err="1"/>
              <a:t>MnO</a:t>
            </a:r>
            <a:r>
              <a:rPr lang="en-US" sz="3200" dirty="0"/>
              <a:t> </a:t>
            </a:r>
            <a:r>
              <a:rPr lang="fa-IR" sz="3200" dirty="0"/>
              <a:t>و </a:t>
            </a:r>
            <a:r>
              <a:rPr lang="en-US" sz="3200" dirty="0"/>
              <a:t>Cr2O3 </a:t>
            </a:r>
            <a:r>
              <a:rPr lang="fa-IR" sz="3200" dirty="0"/>
              <a:t>قرار داشته باشد.</a:t>
            </a:r>
            <a:endParaRPr lang="en-US" sz="3200" dirty="0"/>
          </a:p>
        </p:txBody>
      </p:sp>
    </p:spTree>
    <p:extLst>
      <p:ext uri="{BB962C8B-B14F-4D97-AF65-F5344CB8AC3E}">
        <p14:creationId xmlns:p14="http://schemas.microsoft.com/office/powerpoint/2010/main" val="25298257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3171" y="501133"/>
            <a:ext cx="7738016" cy="707886"/>
          </a:xfrm>
          <a:prstGeom prst="rect">
            <a:avLst/>
          </a:prstGeom>
        </p:spPr>
        <p:txBody>
          <a:bodyPr wrap="none">
            <a:spAutoFit/>
          </a:bodyPr>
          <a:lstStyle/>
          <a:p>
            <a:pPr algn="just"/>
            <a:r>
              <a:rPr lang="fa-IR" sz="4000" dirty="0"/>
              <a:t>نیمه هادیهای ترکیبات یونی غیر استوکیومتری</a:t>
            </a:r>
            <a:endParaRPr lang="en-US" sz="4000" dirty="0"/>
          </a:p>
        </p:txBody>
      </p:sp>
      <p:pic>
        <p:nvPicPr>
          <p:cNvPr id="3" name="Picture 2"/>
          <p:cNvPicPr>
            <a:picLocks noChangeAspect="1"/>
          </p:cNvPicPr>
          <p:nvPr/>
        </p:nvPicPr>
        <p:blipFill>
          <a:blip r:embed="rId2"/>
          <a:stretch>
            <a:fillRect/>
          </a:stretch>
        </p:blipFill>
        <p:spPr>
          <a:xfrm>
            <a:off x="276587" y="1455697"/>
            <a:ext cx="5295900" cy="5057775"/>
          </a:xfrm>
          <a:prstGeom prst="rect">
            <a:avLst/>
          </a:prstGeom>
        </p:spPr>
      </p:pic>
      <p:sp>
        <p:nvSpPr>
          <p:cNvPr id="4" name="Rectangle 3"/>
          <p:cNvSpPr/>
          <p:nvPr/>
        </p:nvSpPr>
        <p:spPr>
          <a:xfrm>
            <a:off x="5572487" y="2017815"/>
            <a:ext cx="6096000" cy="1815882"/>
          </a:xfrm>
          <a:prstGeom prst="rect">
            <a:avLst/>
          </a:prstGeom>
        </p:spPr>
        <p:txBody>
          <a:bodyPr>
            <a:spAutoFit/>
          </a:bodyPr>
          <a:lstStyle/>
          <a:p>
            <a:pPr algn="r" rtl="1"/>
            <a:r>
              <a:rPr lang="fa-IR" sz="2800" dirty="0"/>
              <a:t>ساختار باند در </a:t>
            </a:r>
            <a:r>
              <a:rPr lang="en-US" sz="2800" dirty="0"/>
              <a:t>a)</a:t>
            </a:r>
            <a:r>
              <a:rPr lang="fa-IR" sz="2800" dirty="0"/>
              <a:t>) اکسید استوکیومتریک </a:t>
            </a:r>
            <a:endParaRPr lang="en-US" sz="2800" dirty="0"/>
          </a:p>
          <a:p>
            <a:pPr algn="r" rtl="1"/>
            <a:r>
              <a:rPr lang="fa-IR" sz="2800" dirty="0"/>
              <a:t> (</a:t>
            </a:r>
            <a:r>
              <a:rPr lang="en-US" sz="2800" dirty="0"/>
              <a:t>b</a:t>
            </a:r>
            <a:r>
              <a:rPr lang="fa-IR" sz="2800" dirty="0"/>
              <a:t>) اکسید کمبود آنیون </a:t>
            </a:r>
            <a:r>
              <a:rPr lang="en-US" sz="2800" b="1" i="0" dirty="0">
                <a:solidFill>
                  <a:srgbClr val="231F20"/>
                </a:solidFill>
                <a:effectLst/>
                <a:latin typeface="SabonLTStd-Bold"/>
              </a:rPr>
              <a:t>n-type</a:t>
            </a:r>
            <a:r>
              <a:rPr lang="en-US" sz="2800" dirty="0"/>
              <a:t> </a:t>
            </a:r>
            <a:br>
              <a:rPr lang="en-US" sz="2800" dirty="0"/>
            </a:br>
            <a:r>
              <a:rPr lang="fa-IR" sz="2800" dirty="0"/>
              <a:t>و (</a:t>
            </a:r>
            <a:r>
              <a:rPr lang="en-US" sz="2800" dirty="0"/>
              <a:t>c</a:t>
            </a:r>
            <a:r>
              <a:rPr lang="fa-IR" sz="2800" dirty="0"/>
              <a:t>) اکسید اضافی آنیون</a:t>
            </a:r>
            <a:r>
              <a:rPr lang="en-US" sz="2800" b="1" i="0" dirty="0">
                <a:solidFill>
                  <a:srgbClr val="231F20"/>
                </a:solidFill>
                <a:effectLst/>
                <a:latin typeface="SabonLTStd-Bold"/>
              </a:rPr>
              <a:t> p-type</a:t>
            </a:r>
            <a:r>
              <a:rPr lang="en-US" sz="2800" dirty="0"/>
              <a:t> </a:t>
            </a:r>
            <a:br>
              <a:rPr lang="en-US" sz="2800" dirty="0"/>
            </a:br>
            <a:endParaRPr lang="en-US" sz="2800" dirty="0"/>
          </a:p>
        </p:txBody>
      </p:sp>
    </p:spTree>
    <p:extLst>
      <p:ext uri="{BB962C8B-B14F-4D97-AF65-F5344CB8AC3E}">
        <p14:creationId xmlns:p14="http://schemas.microsoft.com/office/powerpoint/2010/main" val="13105913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243"/>
            <a:ext cx="11668755" cy="1511939"/>
          </a:xfrm>
          <a:prstGeom prst="rect">
            <a:avLst/>
          </a:prstGeom>
        </p:spPr>
      </p:pic>
      <p:sp>
        <p:nvSpPr>
          <p:cNvPr id="3" name="Rectangle 2"/>
          <p:cNvSpPr/>
          <p:nvPr/>
        </p:nvSpPr>
        <p:spPr>
          <a:xfrm>
            <a:off x="-1" y="2098837"/>
            <a:ext cx="11933499" cy="1569660"/>
          </a:xfrm>
          <a:prstGeom prst="rect">
            <a:avLst/>
          </a:prstGeom>
        </p:spPr>
        <p:txBody>
          <a:bodyPr wrap="square">
            <a:spAutoFit/>
          </a:bodyPr>
          <a:lstStyle/>
          <a:p>
            <a:r>
              <a:rPr lang="en-US" sz="3200" dirty="0">
                <a:solidFill>
                  <a:srgbClr val="231F20"/>
                </a:solidFill>
                <a:latin typeface="QuaySansITCStd-Book"/>
              </a:rPr>
              <a:t>Predict p- or n-type extrinsic </a:t>
            </a:r>
            <a:r>
              <a:rPr lang="en-US" sz="3200" dirty="0" err="1">
                <a:solidFill>
                  <a:srgbClr val="231F20"/>
                </a:solidFill>
                <a:latin typeface="QuaySansITCStd-Book"/>
              </a:rPr>
              <a:t>semiconductivity</a:t>
            </a:r>
            <a:r>
              <a:rPr lang="en-US" sz="3200" dirty="0">
                <a:solidFill>
                  <a:srgbClr val="231F20"/>
                </a:solidFill>
                <a:latin typeface="QuaySansITCStd-Book"/>
              </a:rPr>
              <a:t> for V2O5 and </a:t>
            </a:r>
            <a:r>
              <a:rPr lang="en-US" sz="3200" dirty="0" err="1">
                <a:solidFill>
                  <a:srgbClr val="231F20"/>
                </a:solidFill>
                <a:latin typeface="QuaySansITCStd-Book"/>
              </a:rPr>
              <a:t>CoO</a:t>
            </a:r>
            <a:r>
              <a:rPr lang="en-US" sz="3200" dirty="0">
                <a:solidFill>
                  <a:srgbClr val="231F20"/>
                </a:solidFill>
                <a:latin typeface="QuaySansITCStd-Book"/>
              </a:rPr>
              <a:t>?</a:t>
            </a:r>
            <a:r>
              <a:rPr lang="en-US" sz="3200" dirty="0"/>
              <a:t> </a:t>
            </a:r>
            <a:br>
              <a:rPr lang="en-US" sz="3200" dirty="0"/>
            </a:br>
            <a:endParaRPr lang="en-US" sz="3200" dirty="0"/>
          </a:p>
        </p:txBody>
      </p:sp>
    </p:spTree>
    <p:extLst>
      <p:ext uri="{BB962C8B-B14F-4D97-AF65-F5344CB8AC3E}">
        <p14:creationId xmlns:p14="http://schemas.microsoft.com/office/powerpoint/2010/main" val="42327690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666" y="459200"/>
            <a:ext cx="11285317" cy="3539430"/>
          </a:xfrm>
          <a:prstGeom prst="rect">
            <a:avLst/>
          </a:prstGeom>
        </p:spPr>
        <p:txBody>
          <a:bodyPr wrap="square">
            <a:spAutoFit/>
          </a:bodyPr>
          <a:lstStyle/>
          <a:p>
            <a:pPr algn="just" rtl="1"/>
            <a:r>
              <a:rPr lang="fa-IR" sz="2800" dirty="0"/>
              <a:t>نیمه هادی ها بر اساس ترکیب آنها طبقه بندی می شوند. برای تولید موادی با شکافهای باند معمولی برای نیمه هادی (چند الکترون ولت ، مربوط به 100-200 کیلوژول مول 1) ، ترکیبات معمولاً حاوی فلزات </a:t>
            </a:r>
            <a:r>
              <a:rPr lang="en-US" sz="2800" dirty="0"/>
              <a:t>p-block </a:t>
            </a:r>
            <a:r>
              <a:rPr lang="fa-IR" sz="2800" dirty="0"/>
              <a:t>و متالوئیدهای گروه 13/14 هستند که غالباً در با کالکوژنیدها و </a:t>
            </a:r>
            <a:r>
              <a:rPr lang="en-US" sz="2800" dirty="0" err="1"/>
              <a:t>pnictides</a:t>
            </a:r>
            <a:r>
              <a:rPr lang="en-US" sz="2800" dirty="0"/>
              <a:t> </a:t>
            </a:r>
            <a:r>
              <a:rPr lang="fa-IR" sz="2800" dirty="0"/>
              <a:t>های سنگین ترترکیب  می شوند. برای این ترکیبات ، اوربیتالهای اتمی نوارهایی انرژی  را بوجود می آورند که فاصله بین باند هدایت و ظرفیت در دامنه مورد نظر 0.2-4 ولت قرار دارد. موادی که از اتمهای الکتروپزیتیوتر و الکترونگاتیوتر (به عنوان مثال ، اکسیدهای فلزی قلیایی</a:t>
            </a:r>
            <a:r>
              <a:rPr lang="en-US" sz="2800" dirty="0"/>
              <a:t> </a:t>
            </a:r>
            <a:r>
              <a:rPr lang="fa-IR" sz="2800" dirty="0"/>
              <a:t>خاکی) حاصل می شوند باند گپ بالایی دارند و عایق هستند،. عامل دیگری که بر شکاف باند در نیمه هادی ها تأثیر می گذارد اندازه ذرات است.</a:t>
            </a:r>
            <a:endParaRPr lang="en-US" dirty="0"/>
          </a:p>
        </p:txBody>
      </p:sp>
    </p:spTree>
    <p:extLst>
      <p:ext uri="{BB962C8B-B14F-4D97-AF65-F5344CB8AC3E}">
        <p14:creationId xmlns:p14="http://schemas.microsoft.com/office/powerpoint/2010/main" val="3397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315" y="0"/>
            <a:ext cx="10089493" cy="1323439"/>
          </a:xfrm>
          <a:prstGeom prst="rect">
            <a:avLst/>
          </a:prstGeom>
        </p:spPr>
        <p:txBody>
          <a:bodyPr wrap="none">
            <a:spAutoFit/>
          </a:bodyPr>
          <a:lstStyle/>
          <a:p>
            <a:pPr algn="r" rtl="1"/>
            <a:r>
              <a:rPr lang="fa-IR" sz="4000" dirty="0"/>
              <a:t>ترکیبات بین عنصری ساده</a:t>
            </a:r>
            <a:r>
              <a:rPr lang="en-US" sz="4000" dirty="0"/>
              <a:t>Simple binary compounds</a:t>
            </a:r>
            <a:r>
              <a:rPr lang="fa-IR" sz="4000" dirty="0"/>
              <a:t>:</a:t>
            </a:r>
            <a:endParaRPr lang="en-US" sz="4000" dirty="0"/>
          </a:p>
          <a:p>
            <a:pPr algn="r" rtl="1"/>
            <a:r>
              <a:rPr lang="fa-IR" sz="4000" dirty="0"/>
              <a:t> ترکیبات دوتایی ساده</a:t>
            </a:r>
            <a:endParaRPr lang="en-US" sz="4000" dirty="0"/>
          </a:p>
        </p:txBody>
      </p:sp>
      <p:pic>
        <p:nvPicPr>
          <p:cNvPr id="1026" name="Picture 2" descr="https://www.meta-synthesis.com/webbook/37_ak/mg_matr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73" y="1058549"/>
            <a:ext cx="7692061" cy="56756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89761" y="1627539"/>
            <a:ext cx="4502553" cy="4893647"/>
          </a:xfrm>
          <a:prstGeom prst="rect">
            <a:avLst/>
          </a:prstGeom>
        </p:spPr>
        <p:txBody>
          <a:bodyPr wrap="square">
            <a:spAutoFit/>
          </a:bodyPr>
          <a:lstStyle/>
          <a:p>
            <a:pPr algn="just" rtl="1"/>
            <a:r>
              <a:rPr lang="fa-IR" sz="2400" dirty="0"/>
              <a:t>تعداد ترکیبات باینری تقریبا 650 است زیرا: 36 + 35 + 34 + ... +1 = 666 ، اما هلیوم و نئون هیچ ترکیب شناخته شده ای را تشکیل نمی دهند و برخی از برهم کنش های عنصر باعث ایجاد بیش از یک ترکیب باینری می شود ، به عنوان مثال چندین باینری ازت-اکسیژن وجود دارد:</a:t>
            </a:r>
          </a:p>
          <a:p>
            <a:pPr algn="just" rtl="1"/>
            <a:endParaRPr lang="fa-IR" sz="2400" dirty="0"/>
          </a:p>
          <a:p>
            <a:pPr algn="just" rtl="1"/>
            <a:r>
              <a:rPr lang="en-US" sz="2400" dirty="0"/>
              <a:t>NO ، NO2 ، N2O ، N2O4 ، N2O3 </a:t>
            </a:r>
            <a:r>
              <a:rPr lang="fa-IR" sz="2400" dirty="0"/>
              <a:t>و </a:t>
            </a:r>
            <a:r>
              <a:rPr lang="en-US" sz="2400" dirty="0"/>
              <a:t>N2O5</a:t>
            </a:r>
          </a:p>
          <a:p>
            <a:pPr algn="just" rtl="1"/>
            <a:r>
              <a:rPr lang="en-US" sz="2400" dirty="0"/>
              <a:t>PCl3 </a:t>
            </a:r>
            <a:r>
              <a:rPr lang="fa-IR" sz="2400" dirty="0"/>
              <a:t>و </a:t>
            </a:r>
            <a:r>
              <a:rPr lang="en-US" sz="2400" dirty="0"/>
              <a:t>PCl5</a:t>
            </a:r>
          </a:p>
          <a:p>
            <a:pPr algn="just" rtl="1"/>
            <a:r>
              <a:rPr lang="en-US" sz="2400" dirty="0"/>
              <a:t>IF ، IF3 ، IF5 </a:t>
            </a:r>
            <a:r>
              <a:rPr lang="fa-IR" sz="2400" dirty="0"/>
              <a:t>و </a:t>
            </a:r>
            <a:r>
              <a:rPr lang="en-US" sz="2400" dirty="0"/>
              <a:t>IF7</a:t>
            </a:r>
          </a:p>
          <a:p>
            <a:pPr algn="just" rtl="1"/>
            <a:r>
              <a:rPr lang="fa-IR" sz="2400" dirty="0"/>
              <a:t>و غیره</a:t>
            </a:r>
            <a:endParaRPr lang="en-US" sz="2400" dirty="0"/>
          </a:p>
        </p:txBody>
      </p:sp>
    </p:spTree>
    <p:extLst>
      <p:ext uri="{BB962C8B-B14F-4D97-AF65-F5344CB8AC3E}">
        <p14:creationId xmlns:p14="http://schemas.microsoft.com/office/powerpoint/2010/main" val="22936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45" y="1497416"/>
            <a:ext cx="10377055" cy="1475404"/>
          </a:xfrm>
          <a:prstGeom prst="rect">
            <a:avLst/>
          </a:prstGeom>
        </p:spPr>
        <p:txBody>
          <a:bodyPr wrap="square">
            <a:spAutoFit/>
          </a:bodyPr>
          <a:lstStyle/>
          <a:p>
            <a:pPr>
              <a:lnSpc>
                <a:spcPct val="107000"/>
              </a:lnSpc>
            </a:pPr>
            <a:r>
              <a:rPr lang="en-US" sz="2800" dirty="0">
                <a:latin typeface="Symbol" panose="05050102010706020507" pitchFamily="18" charset="2"/>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Arial" panose="020B0604020202020204" pitchFamily="34" charset="0"/>
              </a:rPr>
              <a:t>Lithium carbide exists as Li</a:t>
            </a:r>
            <a:r>
              <a:rPr lang="en-US" sz="2800" baseline="-25000" dirty="0">
                <a:latin typeface="Times New Roman" panose="02020603050405020304" pitchFamily="18" charset="0"/>
                <a:ea typeface="Times New Roman" panose="02020603050405020304" pitchFamily="18" charset="0"/>
                <a:cs typeface="Arial" panose="020B0604020202020204" pitchFamily="34" charset="0"/>
              </a:rPr>
              <a:t>2</a:t>
            </a:r>
            <a:r>
              <a:rPr lang="en-US" sz="2800" dirty="0">
                <a:latin typeface="Times New Roman" panose="02020603050405020304" pitchFamily="18" charset="0"/>
                <a:ea typeface="Times New Roman" panose="02020603050405020304" pitchFamily="18" charset="0"/>
                <a:cs typeface="Arial" panose="020B0604020202020204" pitchFamily="34" charset="0"/>
              </a:rPr>
              <a:t>C</a:t>
            </a:r>
            <a:r>
              <a:rPr lang="en-US" sz="2800" baseline="-25000" dirty="0">
                <a:latin typeface="Times New Roman" panose="02020603050405020304" pitchFamily="18" charset="0"/>
                <a:ea typeface="Times New Roman" panose="02020603050405020304" pitchFamily="18" charset="0"/>
                <a:cs typeface="Arial" panose="020B0604020202020204" pitchFamily="34" charset="0"/>
              </a:rPr>
              <a:t>2</a:t>
            </a:r>
            <a:r>
              <a:rPr lang="en-US" sz="2800" dirty="0">
                <a:latin typeface="Times New Roman" panose="02020603050405020304" pitchFamily="18" charset="0"/>
                <a:ea typeface="Times New Roman" panose="02020603050405020304" pitchFamily="18" charset="0"/>
                <a:cs typeface="Arial" panose="020B0604020202020204" pitchFamily="34" charset="0"/>
              </a:rPr>
              <a:t> (lithium </a:t>
            </a:r>
            <a:r>
              <a:rPr lang="en-US" sz="2800" dirty="0" err="1">
                <a:latin typeface="Times New Roman" panose="02020603050405020304" pitchFamily="18" charset="0"/>
                <a:ea typeface="Times New Roman" panose="02020603050405020304" pitchFamily="18" charset="0"/>
                <a:cs typeface="Arial" panose="020B0604020202020204" pitchFamily="34" charset="0"/>
              </a:rPr>
              <a:t>acetylide</a:t>
            </a:r>
            <a:r>
              <a:rPr lang="en-US" sz="2800" dirty="0">
                <a:latin typeface="Times New Roman" panose="02020603050405020304" pitchFamily="18" charset="0"/>
                <a:ea typeface="Times New Roman" panose="02020603050405020304" pitchFamily="18" charset="0"/>
                <a:cs typeface="Arial" panose="020B0604020202020204" pitchFamily="34" charset="0"/>
              </a:rPr>
              <a:t>) not Li</a:t>
            </a:r>
            <a:r>
              <a:rPr lang="en-US" sz="2800" baseline="-25000" dirty="0">
                <a:latin typeface="Times New Roman" panose="02020603050405020304" pitchFamily="18" charset="0"/>
                <a:ea typeface="Times New Roman" panose="02020603050405020304" pitchFamily="18" charset="0"/>
                <a:cs typeface="Arial" panose="020B0604020202020204" pitchFamily="34" charset="0"/>
              </a:rPr>
              <a:t>4</a:t>
            </a:r>
            <a:r>
              <a:rPr lang="en-US" sz="2800" dirty="0">
                <a:latin typeface="Times New Roman" panose="02020603050405020304" pitchFamily="18" charset="0"/>
                <a:ea typeface="Times New Roman" panose="02020603050405020304" pitchFamily="18" charset="0"/>
                <a:cs typeface="Arial" panose="020B0604020202020204" pitchFamily="34" charset="0"/>
              </a:rPr>
              <a:t>C</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sz="2800" dirty="0">
                <a:latin typeface="Symbol" panose="05050102010706020507" pitchFamily="18" charset="2"/>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Arial" panose="020B0604020202020204" pitchFamily="34" charset="0"/>
              </a:rPr>
              <a:t>  Boron carbide exists as B</a:t>
            </a:r>
            <a:r>
              <a:rPr lang="en-US" sz="2800" baseline="-25000" dirty="0">
                <a:latin typeface="Times New Roman" panose="02020603050405020304" pitchFamily="18" charset="0"/>
                <a:ea typeface="Times New Roman" panose="02020603050405020304" pitchFamily="18" charset="0"/>
                <a:cs typeface="Arial" panose="020B0604020202020204" pitchFamily="34" charset="0"/>
              </a:rPr>
              <a:t>4</a:t>
            </a:r>
            <a:r>
              <a:rPr lang="en-US" sz="2800" dirty="0">
                <a:latin typeface="Times New Roman" panose="02020603050405020304" pitchFamily="18" charset="0"/>
                <a:ea typeface="Times New Roman" panose="02020603050405020304" pitchFamily="18" charset="0"/>
                <a:cs typeface="Arial" panose="020B0604020202020204" pitchFamily="34" charset="0"/>
              </a:rPr>
              <a:t>C not B</a:t>
            </a:r>
            <a:r>
              <a:rPr lang="en-US" sz="2800" baseline="-25000" dirty="0">
                <a:latin typeface="Times New Roman" panose="02020603050405020304" pitchFamily="18" charset="0"/>
                <a:ea typeface="Times New Roman" panose="02020603050405020304" pitchFamily="18" charset="0"/>
                <a:cs typeface="Arial" panose="020B0604020202020204" pitchFamily="34" charset="0"/>
              </a:rPr>
              <a:t>4</a:t>
            </a:r>
            <a:r>
              <a:rPr lang="en-US" sz="2800" dirty="0">
                <a:latin typeface="Times New Roman" panose="02020603050405020304" pitchFamily="18" charset="0"/>
                <a:ea typeface="Times New Roman" panose="02020603050405020304" pitchFamily="18" charset="0"/>
                <a:cs typeface="Arial" panose="020B0604020202020204" pitchFamily="34" charset="0"/>
              </a:rPr>
              <a:t>C</a:t>
            </a:r>
            <a:r>
              <a:rPr lang="en-US" sz="2800" baseline="-25000" dirty="0">
                <a:latin typeface="Times New Roman" panose="02020603050405020304" pitchFamily="18" charset="0"/>
                <a:ea typeface="Times New Roman" panose="02020603050405020304" pitchFamily="18" charset="0"/>
                <a:cs typeface="Arial" panose="020B0604020202020204" pitchFamily="34" charset="0"/>
              </a:rPr>
              <a:t>3</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dirty="0">
                <a:latin typeface="Symbol" panose="05050102010706020507" pitchFamily="18" charset="2"/>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Arial" panose="020B0604020202020204" pitchFamily="34" charset="0"/>
              </a:rPr>
              <a:t>  Lithium boride exists as: Li</a:t>
            </a:r>
            <a:r>
              <a:rPr lang="en-US" sz="2800" baseline="-25000" dirty="0">
                <a:latin typeface="Times New Roman" panose="02020603050405020304" pitchFamily="18" charset="0"/>
                <a:ea typeface="Times New Roman" panose="02020603050405020304" pitchFamily="18" charset="0"/>
                <a:cs typeface="Arial" panose="020B0604020202020204" pitchFamily="34" charset="0"/>
              </a:rPr>
              <a:t>2</a:t>
            </a:r>
            <a:r>
              <a:rPr lang="en-US" sz="2800" dirty="0">
                <a:latin typeface="Times New Roman" panose="02020603050405020304" pitchFamily="18" charset="0"/>
                <a:ea typeface="Times New Roman" panose="02020603050405020304" pitchFamily="18" charset="0"/>
                <a:cs typeface="Arial" panose="020B0604020202020204" pitchFamily="34" charset="0"/>
              </a:rPr>
              <a:t>B</a:t>
            </a:r>
            <a:r>
              <a:rPr lang="en-US" sz="2800" baseline="-25000" dirty="0">
                <a:latin typeface="Times New Roman" panose="02020603050405020304" pitchFamily="18" charset="0"/>
                <a:ea typeface="Times New Roman" panose="02020603050405020304" pitchFamily="18" charset="0"/>
                <a:cs typeface="Arial" panose="020B0604020202020204" pitchFamily="34" charset="0"/>
              </a:rPr>
              <a:t>3</a:t>
            </a:r>
            <a:r>
              <a:rPr lang="en-US" sz="2800" dirty="0">
                <a:latin typeface="Times New Roman" panose="02020603050405020304" pitchFamily="18" charset="0"/>
                <a:ea typeface="Times New Roman" panose="02020603050405020304" pitchFamily="18" charset="0"/>
                <a:cs typeface="Arial" panose="020B0604020202020204" pitchFamily="34" charset="0"/>
              </a:rPr>
              <a:t>, LiB</a:t>
            </a:r>
            <a:r>
              <a:rPr lang="en-US" sz="2800" baseline="-25000" dirty="0">
                <a:latin typeface="Times New Roman" panose="02020603050405020304" pitchFamily="18" charset="0"/>
                <a:ea typeface="Times New Roman" panose="02020603050405020304" pitchFamily="18" charset="0"/>
                <a:cs typeface="Arial" panose="020B0604020202020204" pitchFamily="34" charset="0"/>
              </a:rPr>
              <a:t>2</a:t>
            </a:r>
            <a:r>
              <a:rPr lang="en-US" sz="2800" dirty="0">
                <a:latin typeface="Times New Roman" panose="02020603050405020304" pitchFamily="18" charset="0"/>
                <a:ea typeface="Times New Roman" panose="02020603050405020304" pitchFamily="18" charset="0"/>
                <a:cs typeface="Arial" panose="020B0604020202020204" pitchFamily="34" charset="0"/>
              </a:rPr>
              <a:t> or LiB</a:t>
            </a:r>
            <a:r>
              <a:rPr lang="en-US" sz="2800" baseline="-25000" dirty="0">
                <a:latin typeface="Times New Roman" panose="02020603050405020304" pitchFamily="18" charset="0"/>
                <a:ea typeface="Times New Roman" panose="02020603050405020304" pitchFamily="18" charset="0"/>
                <a:cs typeface="Arial" panose="020B0604020202020204" pitchFamily="34" charset="0"/>
              </a:rPr>
              <a:t>0.8-1.0</a:t>
            </a:r>
            <a:r>
              <a:rPr lang="en-US" sz="2800" dirty="0">
                <a:latin typeface="Times New Roman" panose="02020603050405020304" pitchFamily="18" charset="0"/>
                <a:ea typeface="Times New Roman" panose="02020603050405020304" pitchFamily="18" charset="0"/>
                <a:cs typeface="Arial" panose="020B0604020202020204" pitchFamily="34" charset="0"/>
              </a:rPr>
              <a:t>, not Li</a:t>
            </a:r>
            <a:r>
              <a:rPr lang="en-US" sz="2800" baseline="-25000" dirty="0">
                <a:latin typeface="Times New Roman" panose="02020603050405020304" pitchFamily="18" charset="0"/>
                <a:ea typeface="Times New Roman" panose="02020603050405020304" pitchFamily="18" charset="0"/>
                <a:cs typeface="Arial" panose="020B0604020202020204" pitchFamily="34" charset="0"/>
              </a:rPr>
              <a:t>3</a:t>
            </a:r>
            <a:r>
              <a:rPr lang="en-US" sz="2800" dirty="0">
                <a:latin typeface="Times New Roman" panose="02020603050405020304" pitchFamily="18" charset="0"/>
                <a:ea typeface="Times New Roman" panose="02020603050405020304" pitchFamily="18" charset="0"/>
                <a:cs typeface="Arial" panose="020B0604020202020204" pitchFamily="34" charset="0"/>
              </a:rPr>
              <a:t>B</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477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352" y="119911"/>
            <a:ext cx="11956648" cy="4031873"/>
          </a:xfrm>
          <a:prstGeom prst="rect">
            <a:avLst/>
          </a:prstGeom>
        </p:spPr>
        <p:txBody>
          <a:bodyPr wrap="square">
            <a:spAutoFit/>
          </a:bodyPr>
          <a:lstStyle/>
          <a:p>
            <a:pPr algn="just" rtl="1"/>
            <a:r>
              <a:rPr lang="fa-IR" sz="3200" dirty="0"/>
              <a:t>ون آرکل سه حیطه تشکیل ماده و سه نوع پیوند را تشخیص داد: یونی ، فلزی و کووالانسی ، و وی این ها را در گوشه های یک مثلث متساوی الاضلاع قرار داد. وی سپس گونه های میانی را پیشنهاد کرد: به عنوان مثال ، کربن تترافلوراید ، </a:t>
            </a:r>
            <a:r>
              <a:rPr lang="en-US" sz="3200" dirty="0"/>
              <a:t>CF4 ، </a:t>
            </a:r>
            <a:r>
              <a:rPr lang="fa-IR" sz="3200" dirty="0"/>
              <a:t>که دارای پیوندهای </a:t>
            </a:r>
            <a:r>
              <a:rPr lang="en-US" sz="3200" dirty="0"/>
              <a:t>C-F </a:t>
            </a:r>
            <a:r>
              <a:rPr lang="fa-IR" sz="3200" dirty="0"/>
              <a:t>است که بین یونی و کووالانسی متوسط هستند و کووالانسی قطبی هستند. </a:t>
            </a:r>
          </a:p>
          <a:p>
            <a:pPr algn="just" rtl="1"/>
            <a:r>
              <a:rPr lang="fa-IR" sz="3200" dirty="0"/>
              <a:t>زیبایی تحلیل ون آرکل این است که از گونه های شیمیایی واقعی برای ارائه شواهد تجربی محکم استفاده می شود. مثلث پیشنهادی نوع مواد را بر اساس تئوری های ساختار شیمیایی ترسیم می کند.</a:t>
            </a:r>
            <a:endParaRPr lang="en-US" sz="3200" dirty="0"/>
          </a:p>
        </p:txBody>
      </p:sp>
      <p:pic>
        <p:nvPicPr>
          <p:cNvPr id="3" name="Picture 2" descr="https://www.meta-synthesis.com/webbook/37_ak/vAT.jpg"/>
          <p:cNvPicPr/>
          <p:nvPr/>
        </p:nvPicPr>
        <p:blipFill>
          <a:blip r:embed="rId2">
            <a:extLst>
              <a:ext uri="{28A0092B-C50C-407E-A947-70E740481C1C}">
                <a14:useLocalDpi xmlns:a14="http://schemas.microsoft.com/office/drawing/2010/main" val="0"/>
              </a:ext>
            </a:extLst>
          </a:blip>
          <a:srcRect/>
          <a:stretch>
            <a:fillRect/>
          </a:stretch>
        </p:blipFill>
        <p:spPr bwMode="auto">
          <a:xfrm>
            <a:off x="1478614" y="3532909"/>
            <a:ext cx="6252222" cy="3423406"/>
          </a:xfrm>
          <a:prstGeom prst="rect">
            <a:avLst/>
          </a:prstGeom>
          <a:noFill/>
          <a:ln>
            <a:noFill/>
          </a:ln>
        </p:spPr>
      </p:pic>
    </p:spTree>
    <p:extLst>
      <p:ext uri="{BB962C8B-B14F-4D97-AF65-F5344CB8AC3E}">
        <p14:creationId xmlns:p14="http://schemas.microsoft.com/office/powerpoint/2010/main" val="32599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06CFF9-E6CB-44A3-B94E-7DEA7BC3AFCA}"/>
              </a:ext>
            </a:extLst>
          </p:cNvPr>
          <p:cNvSpPr/>
          <p:nvPr/>
        </p:nvSpPr>
        <p:spPr>
          <a:xfrm>
            <a:off x="497840" y="351919"/>
            <a:ext cx="11572240" cy="5016758"/>
          </a:xfrm>
          <a:prstGeom prst="rect">
            <a:avLst/>
          </a:prstGeom>
        </p:spPr>
        <p:txBody>
          <a:bodyPr wrap="square">
            <a:spAutoFit/>
          </a:bodyPr>
          <a:lstStyle/>
          <a:p>
            <a:pPr algn="r"/>
            <a:r>
              <a:rPr lang="fa-IR" sz="3200" b="1" dirty="0">
                <a:solidFill>
                  <a:srgbClr val="32006F"/>
                </a:solidFill>
                <a:latin typeface="IRANSans"/>
              </a:rPr>
              <a:t>مثلث پیوندی</a:t>
            </a:r>
          </a:p>
          <a:p>
            <a:pPr algn="just" rtl="1"/>
            <a:r>
              <a:rPr lang="fa-IR" sz="3200" dirty="0">
                <a:solidFill>
                  <a:srgbClr val="212529"/>
                </a:solidFill>
                <a:latin typeface="IRANSans"/>
              </a:rPr>
              <a:t>به کمک مثلث ون آرکل می‌توان درجات مختلف هر پیوند را از نظر یونی، کوالانسی و فلزی بودن بررسی کرد. در سال 1941، شیمیدان هلندی، «آنتون ادوارد ون آرکل» (</a:t>
            </a:r>
            <a:r>
              <a:rPr lang="en-US" sz="3200" dirty="0">
                <a:solidFill>
                  <a:srgbClr val="212529"/>
                </a:solidFill>
                <a:latin typeface="IRANSans"/>
              </a:rPr>
              <a:t>Anton Eduard van </a:t>
            </a:r>
            <a:r>
              <a:rPr lang="en-US" sz="3200" dirty="0" err="1">
                <a:solidFill>
                  <a:srgbClr val="212529"/>
                </a:solidFill>
                <a:latin typeface="IRANSans"/>
              </a:rPr>
              <a:t>Arkel</a:t>
            </a:r>
            <a:r>
              <a:rPr lang="en-US" sz="3200" dirty="0">
                <a:solidFill>
                  <a:srgbClr val="212529"/>
                </a:solidFill>
                <a:latin typeface="IRANSans"/>
              </a:rPr>
              <a:t>) </a:t>
            </a:r>
            <a:r>
              <a:rPr lang="fa-IR" sz="3200" dirty="0">
                <a:solidFill>
                  <a:srgbClr val="212529"/>
                </a:solidFill>
                <a:latin typeface="IRANSans"/>
              </a:rPr>
              <a:t>متوجه سه نوع ماده و نوع پیوندهای همراه آن‌ها شد.او با استفاده از 36 عنصر گروه‌های اصلی جدول تناوبی همچون فلزات، شبه‌فلزات و نافلزات، </a:t>
            </a:r>
            <a:r>
              <a:rPr lang="fa-IR" sz="3200" b="1" dirty="0">
                <a:solidFill>
                  <a:srgbClr val="2196F3"/>
                </a:solidFill>
                <a:latin typeface="IRANSans"/>
                <a:hlinkClick r:id="rId2"/>
              </a:rPr>
              <a:t>پیوندهای یونی</a:t>
            </a:r>
            <a:r>
              <a:rPr lang="fa-IR" sz="3200" dirty="0">
                <a:solidFill>
                  <a:srgbClr val="212529"/>
                </a:solidFill>
                <a:latin typeface="IRANSans"/>
              </a:rPr>
              <a:t>، </a:t>
            </a:r>
            <a:r>
              <a:rPr lang="fa-IR" sz="3200" dirty="0">
                <a:solidFill>
                  <a:schemeClr val="accent6"/>
                </a:solidFill>
                <a:latin typeface="IRANSans"/>
              </a:rPr>
              <a:t>فلزی</a:t>
            </a:r>
            <a:r>
              <a:rPr lang="fa-IR" sz="3200" dirty="0">
                <a:solidFill>
                  <a:srgbClr val="212529"/>
                </a:solidFill>
                <a:latin typeface="IRANSans"/>
              </a:rPr>
              <a:t> و </a:t>
            </a:r>
            <a:r>
              <a:rPr lang="fa-IR" sz="3200" dirty="0">
                <a:solidFill>
                  <a:schemeClr val="accent2"/>
                </a:solidFill>
                <a:latin typeface="IRANSans"/>
              </a:rPr>
              <a:t>کووالانسی</a:t>
            </a:r>
            <a:r>
              <a:rPr lang="fa-IR" sz="3200" dirty="0">
                <a:solidFill>
                  <a:srgbClr val="212529"/>
                </a:solidFill>
                <a:latin typeface="IRANSans"/>
              </a:rPr>
              <a:t> را در هر گوشه از یک مثلث قرار داد و ترکیباتی را نیز در میان این </a:t>
            </a:r>
            <a:r>
              <a:rPr lang="fa-IR" sz="3200" b="1" dirty="0">
                <a:solidFill>
                  <a:srgbClr val="2196F3"/>
                </a:solidFill>
                <a:latin typeface="IRANSans"/>
                <a:hlinkClick r:id="rId3"/>
              </a:rPr>
              <a:t>مثلث</a:t>
            </a:r>
            <a:r>
              <a:rPr lang="fa-IR" sz="3200" dirty="0">
                <a:solidFill>
                  <a:srgbClr val="212529"/>
                </a:solidFill>
                <a:latin typeface="IRANSans"/>
              </a:rPr>
              <a:t> پیشنهاد داد. این «مثلث پیوندی» (</a:t>
            </a:r>
            <a:r>
              <a:rPr lang="en-US" sz="3200" dirty="0">
                <a:solidFill>
                  <a:srgbClr val="212529"/>
                </a:solidFill>
                <a:latin typeface="IRANSans"/>
              </a:rPr>
              <a:t>Bond Triangle) </a:t>
            </a:r>
            <a:r>
              <a:rPr lang="fa-IR" sz="3200" dirty="0">
                <a:solidFill>
                  <a:srgbClr val="212529"/>
                </a:solidFill>
                <a:latin typeface="IRANSans"/>
              </a:rPr>
              <a:t>نشان می‌دهد که </a:t>
            </a:r>
            <a:r>
              <a:rPr lang="fa-IR" sz="3200" b="1" dirty="0">
                <a:solidFill>
                  <a:srgbClr val="2196F3"/>
                </a:solidFill>
                <a:latin typeface="IRANSans"/>
                <a:hlinkClick r:id="rId4"/>
              </a:rPr>
              <a:t>پیوندهای شیمیایی</a:t>
            </a:r>
            <a:r>
              <a:rPr lang="fa-IR" sz="3200" dirty="0">
                <a:solidFill>
                  <a:srgbClr val="212529"/>
                </a:solidFill>
                <a:latin typeface="IRANSans"/>
              </a:rPr>
              <a:t>، نوع خاصی از یک پیوندِ تنها نیستند بلکه این نوع از پیوندها با یکدیگر ارتباط دارند و هرکدام، درجه متفاوتی از مشخصه‌های پیوند را شامل می‌شوند.</a:t>
            </a:r>
            <a:endParaRPr lang="fa-IR" sz="3200" b="0" i="0" dirty="0">
              <a:solidFill>
                <a:srgbClr val="212529"/>
              </a:solidFill>
              <a:effectLst/>
              <a:latin typeface="IRANSans"/>
            </a:endParaRPr>
          </a:p>
        </p:txBody>
      </p:sp>
    </p:spTree>
    <p:extLst>
      <p:ext uri="{BB962C8B-B14F-4D97-AF65-F5344CB8AC3E}">
        <p14:creationId xmlns:p14="http://schemas.microsoft.com/office/powerpoint/2010/main" val="239653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پیوند فلزی">
            <a:extLst>
              <a:ext uri="{FF2B5EF4-FFF2-40B4-BE49-F238E27FC236}">
                <a16:creationId xmlns:a16="http://schemas.microsoft.com/office/drawing/2014/main" id="{801C0DE1-B781-468C-869C-1E73B610E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847" y="660793"/>
            <a:ext cx="6965406" cy="572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978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EE3196-944E-4C01-970C-DE36F52CB059}"/>
              </a:ext>
            </a:extLst>
          </p:cNvPr>
          <p:cNvSpPr/>
          <p:nvPr/>
        </p:nvSpPr>
        <p:spPr>
          <a:xfrm>
            <a:off x="436880" y="512356"/>
            <a:ext cx="11755120" cy="6494085"/>
          </a:xfrm>
          <a:prstGeom prst="rect">
            <a:avLst/>
          </a:prstGeom>
        </p:spPr>
        <p:txBody>
          <a:bodyPr wrap="square">
            <a:spAutoFit/>
          </a:bodyPr>
          <a:lstStyle/>
          <a:p>
            <a:pPr algn="just" rtl="1"/>
            <a:r>
              <a:rPr lang="fa-IR" sz="3200" dirty="0">
                <a:solidFill>
                  <a:srgbClr val="212529"/>
                </a:solidFill>
                <a:latin typeface="IRANSans"/>
              </a:rPr>
              <a:t>همانطور که در تصویر بالا مشخص است، این مثلث، دو محور </a:t>
            </a:r>
            <a:r>
              <a:rPr lang="en-US" sz="3200" dirty="0">
                <a:solidFill>
                  <a:srgbClr val="212529"/>
                </a:solidFill>
                <a:latin typeface="MJXc-TeX-math-I"/>
              </a:rPr>
              <a:t>x</a:t>
            </a:r>
            <a:r>
              <a:rPr lang="en-US" sz="3200" dirty="0">
                <a:solidFill>
                  <a:srgbClr val="212529"/>
                </a:solidFill>
                <a:latin typeface="IRANSans"/>
              </a:rPr>
              <a:t> </a:t>
            </a:r>
            <a:r>
              <a:rPr lang="fa-IR" sz="3200" dirty="0">
                <a:solidFill>
                  <a:srgbClr val="212529"/>
                </a:solidFill>
                <a:latin typeface="IRANSans"/>
              </a:rPr>
              <a:t>و </a:t>
            </a:r>
            <a:r>
              <a:rPr lang="en-US" sz="3200" dirty="0">
                <a:solidFill>
                  <a:srgbClr val="212529"/>
                </a:solidFill>
                <a:latin typeface="MJXc-TeX-math-I"/>
              </a:rPr>
              <a:t>y</a:t>
            </a:r>
            <a:r>
              <a:rPr lang="en-US" sz="3200" dirty="0">
                <a:solidFill>
                  <a:srgbClr val="212529"/>
                </a:solidFill>
                <a:latin typeface="IRANSans"/>
              </a:rPr>
              <a:t> </a:t>
            </a:r>
            <a:r>
              <a:rPr lang="fa-IR" sz="3200" dirty="0">
                <a:solidFill>
                  <a:srgbClr val="212529"/>
                </a:solidFill>
                <a:latin typeface="IRANSans"/>
              </a:rPr>
              <a:t>دارد که محور </a:t>
            </a:r>
            <a:r>
              <a:rPr lang="en-US" sz="3200" dirty="0">
                <a:solidFill>
                  <a:srgbClr val="212529"/>
                </a:solidFill>
                <a:latin typeface="MJXc-TeX-math-I"/>
              </a:rPr>
              <a:t>x</a:t>
            </a:r>
            <a:r>
              <a:rPr lang="en-US" sz="3200" dirty="0">
                <a:solidFill>
                  <a:srgbClr val="212529"/>
                </a:solidFill>
                <a:latin typeface="IRANSans"/>
              </a:rPr>
              <a:t>، </a:t>
            </a:r>
            <a:r>
              <a:rPr lang="fa-IR" sz="3200" dirty="0">
                <a:solidFill>
                  <a:srgbClr val="212529"/>
                </a:solidFill>
                <a:latin typeface="IRANSans"/>
              </a:rPr>
              <a:t>به الکترونگاتیوی عناصر و محور </a:t>
            </a:r>
            <a:r>
              <a:rPr lang="en-US" sz="3200" dirty="0">
                <a:solidFill>
                  <a:srgbClr val="212529"/>
                </a:solidFill>
                <a:latin typeface="MJXc-TeX-math-I"/>
              </a:rPr>
              <a:t>y</a:t>
            </a:r>
            <a:r>
              <a:rPr lang="en-US" sz="3200" dirty="0">
                <a:solidFill>
                  <a:srgbClr val="212529"/>
                </a:solidFill>
                <a:latin typeface="IRANSans"/>
              </a:rPr>
              <a:t> </a:t>
            </a:r>
            <a:r>
              <a:rPr lang="fa-IR" sz="3200" dirty="0">
                <a:solidFill>
                  <a:srgbClr val="212529"/>
                </a:solidFill>
                <a:latin typeface="IRANSans"/>
              </a:rPr>
              <a:t>به اختلاف الکترونگاتیوی ارتباط دارد. اگر الکترونگاتیوی هر عنصر را با </a:t>
            </a:r>
            <a:r>
              <a:rPr lang="fa-IR" sz="3200" dirty="0">
                <a:solidFill>
                  <a:srgbClr val="212529"/>
                </a:solidFill>
                <a:latin typeface="MJXc-TeX-math-I"/>
              </a:rPr>
              <a:t> </a:t>
            </a:r>
            <a:r>
              <a:rPr lang="el-GR" sz="3200" dirty="0">
                <a:solidFill>
                  <a:srgbClr val="212529"/>
                </a:solidFill>
                <a:latin typeface="IRANSans"/>
              </a:rPr>
              <a:t>χ </a:t>
            </a:r>
            <a:r>
              <a:rPr lang="fa-IR" sz="3200" dirty="0">
                <a:solidFill>
                  <a:srgbClr val="212529"/>
                </a:solidFill>
                <a:latin typeface="IRANSans"/>
              </a:rPr>
              <a:t>نشان دهیم، می‌توانیم از روابط زیر برای تعیین محل پیوند استفاده کنیم:</a:t>
            </a:r>
          </a:p>
          <a:p>
            <a:pPr algn="just" rtl="1"/>
            <a:endParaRPr lang="fa-IR" sz="3200" dirty="0">
              <a:solidFill>
                <a:srgbClr val="212529"/>
              </a:solidFill>
              <a:latin typeface="IRANSans"/>
            </a:endParaRPr>
          </a:p>
          <a:p>
            <a:pPr algn="just" rtl="1"/>
            <a:endParaRPr lang="fa-IR" sz="3200" dirty="0">
              <a:solidFill>
                <a:srgbClr val="212529"/>
              </a:solidFill>
              <a:latin typeface="IRANSans"/>
            </a:endParaRPr>
          </a:p>
          <a:p>
            <a:pPr algn="just" rtl="1"/>
            <a:r>
              <a:rPr lang="fa-IR" sz="3200" dirty="0"/>
              <a:t>پیوند حاکم بر ترکیبات را به این ترتیب می‌توان تعیین کرد. در سمت راست مثلث، ترکیبات با اختلاف الکترونگاتیوی مختلف قرار می‌گیرند. ترکیبات با الکترونگاتیوی یکسان، همچون </a:t>
            </a:r>
            <a:r>
              <a:rPr lang="fa-IR" sz="3200" b="1" dirty="0">
                <a:hlinkClick r:id="rId2"/>
              </a:rPr>
              <a:t>مولکول</a:t>
            </a:r>
            <a:r>
              <a:rPr lang="fa-IR" sz="3200" dirty="0"/>
              <a:t> </a:t>
            </a:r>
            <a:r>
              <a:rPr lang="en-US" sz="3200" dirty="0"/>
              <a:t>Cl2، </a:t>
            </a:r>
            <a:r>
              <a:rPr lang="fa-IR" sz="3200" dirty="0"/>
              <a:t>در گوشه مثلث و در بخش کوولانسی قرار می‌گیرند. این درحالیست که ترکیبات با اختلاف الکترونگاتیوی زیاد مانند </a:t>
            </a:r>
            <a:r>
              <a:rPr lang="en-US" sz="3200" dirty="0"/>
              <a:t>NaCl، </a:t>
            </a:r>
            <a:r>
              <a:rPr lang="fa-IR" sz="3200" dirty="0"/>
              <a:t>در دسته ترکیبات یونی جای می‌گیرند. قاعده مثلث (از پیوند فلزی تا کووالانسی)،‌ شامل ترکیباتی با جهت‌گیری‌های مختلف در پیوند است. در یک گوشه، پیوند فلزی و در گوشه‌ای دیگر پیوند کووالانسی قرار دارد</a:t>
            </a:r>
            <a:r>
              <a:rPr lang="fa-IR" dirty="0"/>
              <a:t>.</a:t>
            </a:r>
            <a:endParaRPr lang="en-US" sz="3200" dirty="0"/>
          </a:p>
        </p:txBody>
      </p:sp>
      <p:pic>
        <p:nvPicPr>
          <p:cNvPr id="3" name="Picture 2">
            <a:extLst>
              <a:ext uri="{FF2B5EF4-FFF2-40B4-BE49-F238E27FC236}">
                <a16:creationId xmlns:a16="http://schemas.microsoft.com/office/drawing/2014/main" id="{EEFB66A0-DDD6-4462-9436-F2D7C929427D}"/>
              </a:ext>
            </a:extLst>
          </p:cNvPr>
          <p:cNvPicPr>
            <a:picLocks noChangeAspect="1"/>
          </p:cNvPicPr>
          <p:nvPr/>
        </p:nvPicPr>
        <p:blipFill>
          <a:blip r:embed="rId3"/>
          <a:stretch>
            <a:fillRect/>
          </a:stretch>
        </p:blipFill>
        <p:spPr>
          <a:xfrm>
            <a:off x="4685841" y="2200007"/>
            <a:ext cx="1867359" cy="1371342"/>
          </a:xfrm>
          <a:prstGeom prst="rect">
            <a:avLst/>
          </a:prstGeom>
        </p:spPr>
      </p:pic>
    </p:spTree>
    <p:extLst>
      <p:ext uri="{BB962C8B-B14F-4D97-AF65-F5344CB8AC3E}">
        <p14:creationId xmlns:p14="http://schemas.microsoft.com/office/powerpoint/2010/main" val="82001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5C6214-3699-4F08-A027-7C553EA1F3A5}"/>
              </a:ext>
            </a:extLst>
          </p:cNvPr>
          <p:cNvSpPr/>
          <p:nvPr/>
        </p:nvSpPr>
        <p:spPr>
          <a:xfrm>
            <a:off x="5423380" y="3044280"/>
            <a:ext cx="1923925" cy="1107996"/>
          </a:xfrm>
          <a:prstGeom prst="rect">
            <a:avLst/>
          </a:prstGeom>
        </p:spPr>
        <p:txBody>
          <a:bodyPr wrap="none">
            <a:spAutoFit/>
          </a:bodyPr>
          <a:lstStyle/>
          <a:p>
            <a:r>
              <a:rPr lang="fa-IR" sz="6600" dirty="0">
                <a:solidFill>
                  <a:schemeClr val="accent5"/>
                </a:solidFill>
                <a:latin typeface="Calibri Light" panose="020F0302020204030204"/>
                <a:ea typeface="+mj-ea"/>
                <a:cs typeface="Times New Roman" panose="02020603050405020304" pitchFamily="18" charset="0"/>
              </a:rPr>
              <a:t>آلیاژها</a:t>
            </a:r>
            <a:endParaRPr lang="en-US" sz="6600" dirty="0">
              <a:solidFill>
                <a:schemeClr val="accent5"/>
              </a:solidFill>
            </a:endParaRPr>
          </a:p>
        </p:txBody>
      </p:sp>
    </p:spTree>
    <p:extLst>
      <p:ext uri="{BB962C8B-B14F-4D97-AF65-F5344CB8AC3E}">
        <p14:creationId xmlns:p14="http://schemas.microsoft.com/office/powerpoint/2010/main" val="2059695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4B7EB3-6CF5-48FC-BEBB-3A1B42AF91E1}"/>
              </a:ext>
            </a:extLst>
          </p:cNvPr>
          <p:cNvSpPr/>
          <p:nvPr/>
        </p:nvSpPr>
        <p:spPr>
          <a:xfrm>
            <a:off x="238760" y="512356"/>
            <a:ext cx="11714480" cy="4308872"/>
          </a:xfrm>
          <a:prstGeom prst="rect">
            <a:avLst/>
          </a:prstGeom>
        </p:spPr>
        <p:txBody>
          <a:bodyPr wrap="square">
            <a:spAutoFit/>
          </a:bodyPr>
          <a:lstStyle/>
          <a:p>
            <a:pPr algn="r"/>
            <a:r>
              <a:rPr lang="fa-IR" sz="3200" b="1" dirty="0">
                <a:solidFill>
                  <a:srgbClr val="009690"/>
                </a:solidFill>
                <a:latin typeface="IRANSans"/>
              </a:rPr>
              <a:t>مثال</a:t>
            </a:r>
          </a:p>
          <a:p>
            <a:pPr algn="r" rtl="1"/>
            <a:r>
              <a:rPr lang="fa-IR" sz="3200" dirty="0">
                <a:solidFill>
                  <a:srgbClr val="212529"/>
                </a:solidFill>
                <a:latin typeface="IRANSans"/>
              </a:rPr>
              <a:t>الکترونگاتیوی عناصر زیر به ترتیب داده شده‌اند. با دانستن مقدار الکترونگاتیوی عناصر، موارد خواسته شده زیر را برای ترکیبات </a:t>
            </a:r>
            <a:r>
              <a:rPr lang="en-US" sz="3200" dirty="0" err="1">
                <a:solidFill>
                  <a:srgbClr val="212529"/>
                </a:solidFill>
                <a:latin typeface="MJXc-TeX-math-I"/>
              </a:rPr>
              <a:t>AsH</a:t>
            </a:r>
            <a:r>
              <a:rPr lang="en-US" sz="3200" dirty="0">
                <a:solidFill>
                  <a:srgbClr val="212529"/>
                </a:solidFill>
                <a:latin typeface="IRANSans"/>
              </a:rPr>
              <a:t>، </a:t>
            </a:r>
            <a:r>
              <a:rPr lang="en-US" sz="3200" dirty="0" err="1">
                <a:solidFill>
                  <a:srgbClr val="212529"/>
                </a:solidFill>
                <a:latin typeface="MJXc-TeX-math-I"/>
              </a:rPr>
              <a:t>SrLi</a:t>
            </a:r>
            <a:r>
              <a:rPr lang="en-US" sz="3200" dirty="0">
                <a:solidFill>
                  <a:srgbClr val="212529"/>
                </a:solidFill>
                <a:latin typeface="IRANSans"/>
              </a:rPr>
              <a:t> </a:t>
            </a:r>
            <a:r>
              <a:rPr lang="fa-IR" sz="3200" dirty="0">
                <a:solidFill>
                  <a:srgbClr val="212529"/>
                </a:solidFill>
                <a:latin typeface="IRANSans"/>
              </a:rPr>
              <a:t>و </a:t>
            </a:r>
            <a:r>
              <a:rPr lang="en-US" sz="3200" dirty="0">
                <a:solidFill>
                  <a:srgbClr val="212529"/>
                </a:solidFill>
                <a:latin typeface="MJXc-TeX-math-I"/>
              </a:rPr>
              <a:t>KF</a:t>
            </a:r>
            <a:r>
              <a:rPr lang="en-US" sz="3200" dirty="0">
                <a:solidFill>
                  <a:srgbClr val="212529"/>
                </a:solidFill>
                <a:latin typeface="IRANSans"/>
              </a:rPr>
              <a:t> </a:t>
            </a:r>
            <a:r>
              <a:rPr lang="fa-IR" sz="3200" dirty="0">
                <a:solidFill>
                  <a:srgbClr val="212529"/>
                </a:solidFill>
                <a:latin typeface="IRANSans"/>
              </a:rPr>
              <a:t>حساب کنید:</a:t>
            </a:r>
          </a:p>
          <a:p>
            <a:pPr algn="r" rtl="1"/>
            <a:r>
              <a:rPr lang="el-GR" sz="3200" dirty="0"/>
              <a:t>Δχ</a:t>
            </a:r>
          </a:p>
          <a:p>
            <a:pPr algn="r" rtl="1"/>
            <a:r>
              <a:rPr lang="fa-IR" sz="3200" dirty="0"/>
              <a:t>الکترونگاتیوی متوسط در پیوند </a:t>
            </a:r>
            <a:r>
              <a:rPr lang="el-GR" sz="3200" dirty="0"/>
              <a:t>∑χ)</a:t>
            </a:r>
            <a:r>
              <a:rPr lang="fa-IR" sz="3200" dirty="0"/>
              <a:t>)</a:t>
            </a:r>
            <a:endParaRPr lang="el-GR" sz="3200" dirty="0"/>
          </a:p>
          <a:p>
            <a:pPr algn="r" rtl="1"/>
            <a:r>
              <a:rPr lang="fa-IR" sz="3200" dirty="0"/>
              <a:t>خاصیت یونی</a:t>
            </a:r>
          </a:p>
          <a:p>
            <a:pPr algn="r" rtl="1"/>
            <a:r>
              <a:rPr lang="fa-IR" sz="3200" dirty="0"/>
              <a:t>نوع پیوند</a:t>
            </a:r>
          </a:p>
          <a:p>
            <a:pPr algn="just" rtl="1"/>
            <a:endParaRPr lang="fa-IR" sz="3200" dirty="0">
              <a:solidFill>
                <a:srgbClr val="212529"/>
              </a:solidFill>
              <a:latin typeface="IRANSans"/>
            </a:endParaRPr>
          </a:p>
          <a:p>
            <a:pPr algn="just"/>
            <a:endParaRPr lang="fa-IR" b="0" i="0" dirty="0">
              <a:solidFill>
                <a:srgbClr val="212529"/>
              </a:solidFill>
              <a:effectLst/>
              <a:latin typeface="IRANSans"/>
            </a:endParaRPr>
          </a:p>
        </p:txBody>
      </p:sp>
      <p:graphicFrame>
        <p:nvGraphicFramePr>
          <p:cNvPr id="3" name="Table 2">
            <a:extLst>
              <a:ext uri="{FF2B5EF4-FFF2-40B4-BE49-F238E27FC236}">
                <a16:creationId xmlns:a16="http://schemas.microsoft.com/office/drawing/2014/main" id="{4231B582-E43D-4174-AEFB-D987AA757517}"/>
              </a:ext>
            </a:extLst>
          </p:cNvPr>
          <p:cNvGraphicFramePr>
            <a:graphicFrameLocks noGrp="1"/>
          </p:cNvGraphicFramePr>
          <p:nvPr>
            <p:extLst>
              <p:ext uri="{D42A27DB-BD31-4B8C-83A1-F6EECF244321}">
                <p14:modId xmlns:p14="http://schemas.microsoft.com/office/powerpoint/2010/main" val="1188917045"/>
              </p:ext>
            </p:extLst>
          </p:nvPr>
        </p:nvGraphicFramePr>
        <p:xfrm>
          <a:off x="780585" y="2832894"/>
          <a:ext cx="5315415" cy="2987040"/>
        </p:xfrm>
        <a:graphic>
          <a:graphicData uri="http://schemas.openxmlformats.org/drawingml/2006/table">
            <a:tbl>
              <a:tblPr/>
              <a:tblGrid>
                <a:gridCol w="2765255">
                  <a:extLst>
                    <a:ext uri="{9D8B030D-6E8A-4147-A177-3AD203B41FA5}">
                      <a16:colId xmlns:a16="http://schemas.microsoft.com/office/drawing/2014/main" val="2168937247"/>
                    </a:ext>
                  </a:extLst>
                </a:gridCol>
                <a:gridCol w="2550160">
                  <a:extLst>
                    <a:ext uri="{9D8B030D-6E8A-4147-A177-3AD203B41FA5}">
                      <a16:colId xmlns:a16="http://schemas.microsoft.com/office/drawing/2014/main" val="3149608451"/>
                    </a:ext>
                  </a:extLst>
                </a:gridCol>
              </a:tblGrid>
              <a:tr h="0">
                <a:tc>
                  <a:txBody>
                    <a:bodyPr/>
                    <a:lstStyle/>
                    <a:p>
                      <a:pPr fontAlgn="t"/>
                      <a:r>
                        <a:rPr lang="fa-IR" b="1">
                          <a:effectLst/>
                        </a:rPr>
                        <a:t>نام عنصر</a:t>
                      </a:r>
                      <a:endParaRPr lang="fa-IR">
                        <a:effectLst/>
                      </a:endParaRPr>
                    </a:p>
                  </a:txBody>
                  <a:tcPr marL="76200" marR="76200" marT="76200" marB="76200">
                    <a:lnL>
                      <a:noFill/>
                    </a:lnL>
                    <a:lnR>
                      <a:noFill/>
                    </a:lnR>
                    <a:lnT>
                      <a:noFill/>
                    </a:lnT>
                    <a:lnB>
                      <a:noFill/>
                    </a:lnB>
                    <a:solidFill>
                      <a:srgbClr val="FFFFFF"/>
                    </a:solidFill>
                  </a:tcPr>
                </a:tc>
                <a:tc>
                  <a:txBody>
                    <a:bodyPr/>
                    <a:lstStyle/>
                    <a:p>
                      <a:pPr fontAlgn="t"/>
                      <a:r>
                        <a:rPr lang="fa-IR" b="1">
                          <a:effectLst/>
                        </a:rPr>
                        <a:t>الکترونگاتیوی</a:t>
                      </a:r>
                      <a:endParaRPr lang="fa-IR">
                        <a:effectLst/>
                      </a:endParaRPr>
                    </a:p>
                  </a:txBody>
                  <a:tcPr marL="76200" marR="76200" marT="76200" marB="76200">
                    <a:lnL>
                      <a:noFill/>
                    </a:lnL>
                    <a:lnR>
                      <a:noFill/>
                    </a:lnR>
                    <a:lnT>
                      <a:noFill/>
                    </a:lnT>
                    <a:lnB>
                      <a:noFill/>
                    </a:lnB>
                    <a:solidFill>
                      <a:srgbClr val="FFFFFF"/>
                    </a:solidFill>
                  </a:tcPr>
                </a:tc>
                <a:extLst>
                  <a:ext uri="{0D108BD9-81ED-4DB2-BD59-A6C34878D82A}">
                    <a16:rowId xmlns:a16="http://schemas.microsoft.com/office/drawing/2014/main" val="1972997301"/>
                  </a:ext>
                </a:extLst>
              </a:tr>
              <a:tr h="0">
                <a:tc>
                  <a:txBody>
                    <a:bodyPr/>
                    <a:lstStyle/>
                    <a:p>
                      <a:pPr fontAlgn="t"/>
                      <a:r>
                        <a:rPr lang="en-US" b="0" i="0" dirty="0">
                          <a:effectLst/>
                          <a:latin typeface="MJXc-TeX-math-I"/>
                        </a:rPr>
                        <a:t>As</a:t>
                      </a:r>
                      <a:endParaRPr lang="en-US" dirty="0">
                        <a:effectLst/>
                      </a:endParaRPr>
                    </a:p>
                  </a:txBody>
                  <a:tcPr marL="76200" marR="76200" marT="76200" marB="76200">
                    <a:lnL>
                      <a:noFill/>
                    </a:lnL>
                    <a:lnR>
                      <a:noFill/>
                    </a:lnR>
                    <a:lnT>
                      <a:noFill/>
                    </a:lnT>
                    <a:lnB>
                      <a:noFill/>
                    </a:lnB>
                    <a:solidFill>
                      <a:srgbClr val="FFFFFF"/>
                    </a:solidFill>
                  </a:tcPr>
                </a:tc>
                <a:tc>
                  <a:txBody>
                    <a:bodyPr/>
                    <a:lstStyle/>
                    <a:p>
                      <a:pPr fontAlgn="t"/>
                      <a:r>
                        <a:rPr lang="en-US" b="0" i="0" dirty="0">
                          <a:effectLst/>
                          <a:latin typeface="IRANSans"/>
                        </a:rPr>
                        <a:t>2.18</a:t>
                      </a:r>
                      <a:endParaRPr lang="en-US" dirty="0">
                        <a:effectLst/>
                      </a:endParaRPr>
                    </a:p>
                  </a:txBody>
                  <a:tcPr marL="76200" marR="76200" marT="76200" marB="76200">
                    <a:lnL>
                      <a:noFill/>
                    </a:lnL>
                    <a:lnR>
                      <a:noFill/>
                    </a:lnR>
                    <a:lnT>
                      <a:noFill/>
                    </a:lnT>
                    <a:lnB>
                      <a:noFill/>
                    </a:lnB>
                    <a:solidFill>
                      <a:srgbClr val="FFFFFF"/>
                    </a:solidFill>
                  </a:tcPr>
                </a:tc>
                <a:extLst>
                  <a:ext uri="{0D108BD9-81ED-4DB2-BD59-A6C34878D82A}">
                    <a16:rowId xmlns:a16="http://schemas.microsoft.com/office/drawing/2014/main" val="3286559998"/>
                  </a:ext>
                </a:extLst>
              </a:tr>
              <a:tr h="0">
                <a:tc>
                  <a:txBody>
                    <a:bodyPr/>
                    <a:lstStyle/>
                    <a:p>
                      <a:pPr fontAlgn="t"/>
                      <a:r>
                        <a:rPr lang="en-US" b="0" i="0" dirty="0">
                          <a:effectLst/>
                          <a:latin typeface="IRANSans"/>
                        </a:rPr>
                        <a:t>H</a:t>
                      </a:r>
                      <a:endParaRPr lang="en-US" dirty="0">
                        <a:effectLst/>
                      </a:endParaRPr>
                    </a:p>
                  </a:txBody>
                  <a:tcPr marL="76200" marR="76200" marT="76200" marB="76200">
                    <a:lnL>
                      <a:noFill/>
                    </a:lnL>
                    <a:lnR>
                      <a:noFill/>
                    </a:lnR>
                    <a:lnT>
                      <a:noFill/>
                    </a:lnT>
                    <a:lnB>
                      <a:noFill/>
                    </a:lnB>
                    <a:solidFill>
                      <a:srgbClr val="FFFFFF"/>
                    </a:solidFill>
                  </a:tcPr>
                </a:tc>
                <a:tc>
                  <a:txBody>
                    <a:bodyPr/>
                    <a:lstStyle/>
                    <a:p>
                      <a:pPr fontAlgn="t"/>
                      <a:r>
                        <a:rPr lang="en-US" b="0" i="0" dirty="0">
                          <a:effectLst/>
                          <a:latin typeface="IRANSans"/>
                        </a:rPr>
                        <a:t>2.22</a:t>
                      </a:r>
                      <a:endParaRPr lang="en-US" dirty="0">
                        <a:effectLst/>
                      </a:endParaRPr>
                    </a:p>
                  </a:txBody>
                  <a:tcPr marL="76200" marR="76200" marT="76200" marB="76200">
                    <a:lnL>
                      <a:noFill/>
                    </a:lnL>
                    <a:lnR>
                      <a:noFill/>
                    </a:lnR>
                    <a:lnT>
                      <a:noFill/>
                    </a:lnT>
                    <a:lnB>
                      <a:noFill/>
                    </a:lnB>
                    <a:solidFill>
                      <a:srgbClr val="FFFFFF"/>
                    </a:solidFill>
                  </a:tcPr>
                </a:tc>
                <a:extLst>
                  <a:ext uri="{0D108BD9-81ED-4DB2-BD59-A6C34878D82A}">
                    <a16:rowId xmlns:a16="http://schemas.microsoft.com/office/drawing/2014/main" val="2663298942"/>
                  </a:ext>
                </a:extLst>
              </a:tr>
              <a:tr h="0">
                <a:tc>
                  <a:txBody>
                    <a:bodyPr/>
                    <a:lstStyle/>
                    <a:p>
                      <a:pPr fontAlgn="t"/>
                      <a:r>
                        <a:rPr lang="en-US" b="0" i="0" dirty="0">
                          <a:effectLst/>
                          <a:latin typeface="IRANSans"/>
                        </a:rPr>
                        <a:t>Sr</a:t>
                      </a:r>
                      <a:endParaRPr lang="en-US" dirty="0">
                        <a:effectLst/>
                      </a:endParaRPr>
                    </a:p>
                  </a:txBody>
                  <a:tcPr marL="76200" marR="76200" marT="76200" marB="76200">
                    <a:lnL>
                      <a:noFill/>
                    </a:lnL>
                    <a:lnR>
                      <a:noFill/>
                    </a:lnR>
                    <a:lnT>
                      <a:noFill/>
                    </a:lnT>
                    <a:lnB>
                      <a:noFill/>
                    </a:lnB>
                    <a:solidFill>
                      <a:srgbClr val="FFFFFF"/>
                    </a:solidFill>
                  </a:tcPr>
                </a:tc>
                <a:tc>
                  <a:txBody>
                    <a:bodyPr/>
                    <a:lstStyle/>
                    <a:p>
                      <a:pPr fontAlgn="t"/>
                      <a:r>
                        <a:rPr lang="en-US" b="0" i="0" dirty="0">
                          <a:effectLst/>
                          <a:latin typeface="MJXc-TeX-main-R"/>
                        </a:rPr>
                        <a:t>0.95</a:t>
                      </a:r>
                      <a:endParaRPr lang="en-US" dirty="0">
                        <a:effectLst/>
                      </a:endParaRPr>
                    </a:p>
                  </a:txBody>
                  <a:tcPr marL="76200" marR="76200" marT="76200" marB="76200">
                    <a:lnL>
                      <a:noFill/>
                    </a:lnL>
                    <a:lnR>
                      <a:noFill/>
                    </a:lnR>
                    <a:lnT>
                      <a:noFill/>
                    </a:lnT>
                    <a:lnB>
                      <a:noFill/>
                    </a:lnB>
                    <a:solidFill>
                      <a:srgbClr val="FFFFFF"/>
                    </a:solidFill>
                  </a:tcPr>
                </a:tc>
                <a:extLst>
                  <a:ext uri="{0D108BD9-81ED-4DB2-BD59-A6C34878D82A}">
                    <a16:rowId xmlns:a16="http://schemas.microsoft.com/office/drawing/2014/main" val="258972647"/>
                  </a:ext>
                </a:extLst>
              </a:tr>
              <a:tr h="0">
                <a:tc>
                  <a:txBody>
                    <a:bodyPr/>
                    <a:lstStyle/>
                    <a:p>
                      <a:pPr fontAlgn="t"/>
                      <a:r>
                        <a:rPr lang="en-US" b="0" i="0" dirty="0">
                          <a:effectLst/>
                          <a:latin typeface="MJXc-TeX-math-I"/>
                        </a:rPr>
                        <a:t>Li</a:t>
                      </a:r>
                      <a:endParaRPr lang="en-US" dirty="0">
                        <a:effectLst/>
                      </a:endParaRPr>
                    </a:p>
                  </a:txBody>
                  <a:tcPr marL="76200" marR="76200" marT="76200" marB="76200">
                    <a:lnL>
                      <a:noFill/>
                    </a:lnL>
                    <a:lnR>
                      <a:noFill/>
                    </a:lnR>
                    <a:lnT>
                      <a:noFill/>
                    </a:lnT>
                    <a:lnB>
                      <a:noFill/>
                    </a:lnB>
                    <a:solidFill>
                      <a:srgbClr val="FFFFFF"/>
                    </a:solidFill>
                  </a:tcPr>
                </a:tc>
                <a:tc>
                  <a:txBody>
                    <a:bodyPr/>
                    <a:lstStyle/>
                    <a:p>
                      <a:pPr fontAlgn="t"/>
                      <a:r>
                        <a:rPr lang="en-US" b="0" i="0" dirty="0">
                          <a:effectLst/>
                          <a:latin typeface="MJXc-TeX-main-R"/>
                        </a:rPr>
                        <a:t>0.98</a:t>
                      </a:r>
                      <a:endParaRPr lang="en-US" dirty="0">
                        <a:effectLst/>
                      </a:endParaRPr>
                    </a:p>
                  </a:txBody>
                  <a:tcPr marL="76200" marR="76200" marT="76200" marB="76200">
                    <a:lnL>
                      <a:noFill/>
                    </a:lnL>
                    <a:lnR>
                      <a:noFill/>
                    </a:lnR>
                    <a:lnT>
                      <a:noFill/>
                    </a:lnT>
                    <a:lnB>
                      <a:noFill/>
                    </a:lnB>
                    <a:solidFill>
                      <a:srgbClr val="FFFFFF"/>
                    </a:solidFill>
                  </a:tcPr>
                </a:tc>
                <a:extLst>
                  <a:ext uri="{0D108BD9-81ED-4DB2-BD59-A6C34878D82A}">
                    <a16:rowId xmlns:a16="http://schemas.microsoft.com/office/drawing/2014/main" val="1093711278"/>
                  </a:ext>
                </a:extLst>
              </a:tr>
              <a:tr h="0">
                <a:tc>
                  <a:txBody>
                    <a:bodyPr/>
                    <a:lstStyle/>
                    <a:p>
                      <a:pPr fontAlgn="t"/>
                      <a:r>
                        <a:rPr lang="en-US" b="0" i="0" dirty="0">
                          <a:effectLst/>
                          <a:latin typeface="MJXc-TeX-math-I"/>
                        </a:rPr>
                        <a:t>K</a:t>
                      </a:r>
                      <a:endParaRPr lang="en-US" dirty="0">
                        <a:effectLst/>
                      </a:endParaRPr>
                    </a:p>
                  </a:txBody>
                  <a:tcPr marL="76200" marR="76200" marT="76200" marB="76200">
                    <a:lnL>
                      <a:noFill/>
                    </a:lnL>
                    <a:lnR>
                      <a:noFill/>
                    </a:lnR>
                    <a:lnT>
                      <a:noFill/>
                    </a:lnT>
                    <a:lnB>
                      <a:noFill/>
                    </a:lnB>
                    <a:solidFill>
                      <a:srgbClr val="FFFFFF"/>
                    </a:solidFill>
                  </a:tcPr>
                </a:tc>
                <a:tc>
                  <a:txBody>
                    <a:bodyPr/>
                    <a:lstStyle/>
                    <a:p>
                      <a:pPr fontAlgn="t"/>
                      <a:r>
                        <a:rPr lang="en-US" b="0" i="0" dirty="0">
                          <a:effectLst/>
                          <a:latin typeface="IRANSans"/>
                        </a:rPr>
                        <a:t>0.82</a:t>
                      </a:r>
                      <a:endParaRPr lang="en-US" dirty="0">
                        <a:effectLst/>
                      </a:endParaRPr>
                    </a:p>
                  </a:txBody>
                  <a:tcPr marL="76200" marR="76200" marT="76200" marB="76200">
                    <a:lnL>
                      <a:noFill/>
                    </a:lnL>
                    <a:lnR>
                      <a:noFill/>
                    </a:lnR>
                    <a:lnT>
                      <a:noFill/>
                    </a:lnT>
                    <a:lnB>
                      <a:noFill/>
                    </a:lnB>
                    <a:solidFill>
                      <a:srgbClr val="FFFFFF"/>
                    </a:solidFill>
                  </a:tcPr>
                </a:tc>
                <a:extLst>
                  <a:ext uri="{0D108BD9-81ED-4DB2-BD59-A6C34878D82A}">
                    <a16:rowId xmlns:a16="http://schemas.microsoft.com/office/drawing/2014/main" val="1855869947"/>
                  </a:ext>
                </a:extLst>
              </a:tr>
              <a:tr h="0">
                <a:tc>
                  <a:txBody>
                    <a:bodyPr/>
                    <a:lstStyle/>
                    <a:p>
                      <a:pPr fontAlgn="t"/>
                      <a:r>
                        <a:rPr lang="en-US" b="0" i="0" dirty="0">
                          <a:effectLst/>
                          <a:latin typeface="MJXc-TeX-math-I"/>
                        </a:rPr>
                        <a:t>F</a:t>
                      </a:r>
                      <a:endParaRPr lang="en-US" dirty="0">
                        <a:effectLst/>
                      </a:endParaRPr>
                    </a:p>
                  </a:txBody>
                  <a:tcPr marL="76200" marR="76200" marT="76200" marB="76200">
                    <a:lnL>
                      <a:noFill/>
                    </a:lnL>
                    <a:lnR>
                      <a:noFill/>
                    </a:lnR>
                    <a:lnT>
                      <a:noFill/>
                    </a:lnT>
                    <a:lnB>
                      <a:noFill/>
                    </a:lnB>
                    <a:solidFill>
                      <a:srgbClr val="FFFFFF"/>
                    </a:solidFill>
                  </a:tcPr>
                </a:tc>
                <a:tc>
                  <a:txBody>
                    <a:bodyPr/>
                    <a:lstStyle/>
                    <a:p>
                      <a:pPr fontAlgn="t"/>
                      <a:r>
                        <a:rPr lang="en-US" b="0" i="0" dirty="0">
                          <a:effectLst/>
                          <a:latin typeface="MJXc-TeX-main-R"/>
                        </a:rPr>
                        <a:t>3.98</a:t>
                      </a:r>
                      <a:endParaRPr lang="en-US" dirty="0">
                        <a:effectLst/>
                      </a:endParaRPr>
                    </a:p>
                  </a:txBody>
                  <a:tcPr marL="76200" marR="76200" marT="76200" marB="76200">
                    <a:lnL>
                      <a:noFill/>
                    </a:lnL>
                    <a:lnR>
                      <a:noFill/>
                    </a:lnR>
                    <a:lnT>
                      <a:noFill/>
                    </a:lnT>
                    <a:lnB>
                      <a:noFill/>
                    </a:lnB>
                    <a:solidFill>
                      <a:srgbClr val="FFFFFF"/>
                    </a:solidFill>
                  </a:tcPr>
                </a:tc>
                <a:extLst>
                  <a:ext uri="{0D108BD9-81ED-4DB2-BD59-A6C34878D82A}">
                    <a16:rowId xmlns:a16="http://schemas.microsoft.com/office/drawing/2014/main" val="2812645936"/>
                  </a:ext>
                </a:extLst>
              </a:tr>
            </a:tbl>
          </a:graphicData>
        </a:graphic>
      </p:graphicFrame>
    </p:spTree>
    <p:extLst>
      <p:ext uri="{BB962C8B-B14F-4D97-AF65-F5344CB8AC3E}">
        <p14:creationId xmlns:p14="http://schemas.microsoft.com/office/powerpoint/2010/main" val="204111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F1BFE8-CD06-4D1E-B975-204A85D83F89}"/>
              </a:ext>
            </a:extLst>
          </p:cNvPr>
          <p:cNvPicPr>
            <a:picLocks noChangeAspect="1"/>
          </p:cNvPicPr>
          <p:nvPr/>
        </p:nvPicPr>
        <p:blipFill>
          <a:blip r:embed="rId2"/>
          <a:stretch>
            <a:fillRect/>
          </a:stretch>
        </p:blipFill>
        <p:spPr>
          <a:xfrm>
            <a:off x="230169" y="-85136"/>
            <a:ext cx="2465742" cy="3615684"/>
          </a:xfrm>
          <a:prstGeom prst="rect">
            <a:avLst/>
          </a:prstGeom>
        </p:spPr>
      </p:pic>
      <p:sp>
        <p:nvSpPr>
          <p:cNvPr id="6" name="Rectangle 5">
            <a:extLst>
              <a:ext uri="{FF2B5EF4-FFF2-40B4-BE49-F238E27FC236}">
                <a16:creationId xmlns:a16="http://schemas.microsoft.com/office/drawing/2014/main" id="{F30CAC76-DB75-4ACB-A408-AD0E5FCC088B}"/>
              </a:ext>
            </a:extLst>
          </p:cNvPr>
          <p:cNvSpPr/>
          <p:nvPr/>
        </p:nvSpPr>
        <p:spPr>
          <a:xfrm>
            <a:off x="3738880" y="181709"/>
            <a:ext cx="6888480" cy="954107"/>
          </a:xfrm>
          <a:prstGeom prst="rect">
            <a:avLst/>
          </a:prstGeom>
        </p:spPr>
        <p:txBody>
          <a:bodyPr wrap="square">
            <a:spAutoFit/>
          </a:bodyPr>
          <a:lstStyle/>
          <a:p>
            <a:pPr algn="r" rtl="1"/>
            <a:r>
              <a:rPr lang="fa-IR" sz="2800" dirty="0">
                <a:solidFill>
                  <a:srgbClr val="212529"/>
                </a:solidFill>
                <a:latin typeface="IRANSans"/>
              </a:rPr>
              <a:t>برای محاسبه موارد خواسته شده در </a:t>
            </a:r>
            <a:r>
              <a:rPr lang="fa-IR" sz="2800" b="1" dirty="0">
                <a:solidFill>
                  <a:srgbClr val="212529"/>
                </a:solidFill>
                <a:latin typeface="IRANSans"/>
              </a:rPr>
              <a:t>ترکیب </a:t>
            </a:r>
            <a:r>
              <a:rPr lang="en-US" sz="2800" dirty="0" err="1">
                <a:solidFill>
                  <a:srgbClr val="212529"/>
                </a:solidFill>
                <a:latin typeface="MJXc-TeX-math-I"/>
              </a:rPr>
              <a:t>AsH</a:t>
            </a:r>
            <a:r>
              <a:rPr lang="en-US" sz="2800" dirty="0">
                <a:solidFill>
                  <a:srgbClr val="212529"/>
                </a:solidFill>
                <a:latin typeface="IRANSans"/>
              </a:rPr>
              <a:t>، </a:t>
            </a:r>
            <a:r>
              <a:rPr lang="fa-IR" sz="2800" dirty="0">
                <a:solidFill>
                  <a:srgbClr val="212529"/>
                </a:solidFill>
                <a:latin typeface="IRANSans"/>
              </a:rPr>
              <a:t>با استفاده از روابط بالا خواهیم داشت:</a:t>
            </a:r>
            <a:endParaRPr lang="en-US" sz="2800" dirty="0"/>
          </a:p>
        </p:txBody>
      </p:sp>
      <p:sp>
        <p:nvSpPr>
          <p:cNvPr id="7" name="Rectangle 6">
            <a:extLst>
              <a:ext uri="{FF2B5EF4-FFF2-40B4-BE49-F238E27FC236}">
                <a16:creationId xmlns:a16="http://schemas.microsoft.com/office/drawing/2014/main" id="{D8F60862-0CC2-4760-B797-5C3CB39FF452}"/>
              </a:ext>
            </a:extLst>
          </p:cNvPr>
          <p:cNvSpPr/>
          <p:nvPr/>
        </p:nvSpPr>
        <p:spPr>
          <a:xfrm>
            <a:off x="4731049" y="1011700"/>
            <a:ext cx="6096000" cy="1384995"/>
          </a:xfrm>
          <a:prstGeom prst="rect">
            <a:avLst/>
          </a:prstGeom>
        </p:spPr>
        <p:txBody>
          <a:bodyPr>
            <a:spAutoFit/>
          </a:bodyPr>
          <a:lstStyle/>
          <a:p>
            <a:pPr algn="just" rtl="1"/>
            <a:r>
              <a:rPr lang="fa-IR" sz="2800" dirty="0">
                <a:solidFill>
                  <a:srgbClr val="212529"/>
                </a:solidFill>
                <a:latin typeface="IRANSans"/>
              </a:rPr>
              <a:t>با توجه به مثلث پیوندی می‌توان دریافت که این ترکیب، زیر ده درصد خاصیت یونی دارد و نوع پیوند آن بین پیوند فلزی و کووالانسی قرار می‌گیرد</a:t>
            </a:r>
            <a:endParaRPr lang="en-US" sz="2800" dirty="0"/>
          </a:p>
        </p:txBody>
      </p:sp>
      <p:sp>
        <p:nvSpPr>
          <p:cNvPr id="8" name="Rectangle 7">
            <a:extLst>
              <a:ext uri="{FF2B5EF4-FFF2-40B4-BE49-F238E27FC236}">
                <a16:creationId xmlns:a16="http://schemas.microsoft.com/office/drawing/2014/main" id="{B2C713F6-D292-435F-B967-70B1EF8414F7}"/>
              </a:ext>
            </a:extLst>
          </p:cNvPr>
          <p:cNvSpPr/>
          <p:nvPr/>
        </p:nvSpPr>
        <p:spPr>
          <a:xfrm>
            <a:off x="3644333" y="2512771"/>
            <a:ext cx="8073044" cy="584775"/>
          </a:xfrm>
          <a:prstGeom prst="rect">
            <a:avLst/>
          </a:prstGeom>
        </p:spPr>
        <p:txBody>
          <a:bodyPr wrap="none">
            <a:spAutoFit/>
          </a:bodyPr>
          <a:lstStyle/>
          <a:p>
            <a:pPr algn="r" rtl="1"/>
            <a:r>
              <a:rPr lang="fa-IR" sz="3200" dirty="0">
                <a:solidFill>
                  <a:srgbClr val="212529"/>
                </a:solidFill>
                <a:latin typeface="IRANSans"/>
              </a:rPr>
              <a:t>به طور مشابه، برای محاسبات </a:t>
            </a:r>
            <a:r>
              <a:rPr lang="fa-IR" sz="3200" b="1" dirty="0">
                <a:solidFill>
                  <a:srgbClr val="212529"/>
                </a:solidFill>
                <a:latin typeface="IRANSans"/>
              </a:rPr>
              <a:t>ترکیب </a:t>
            </a:r>
            <a:r>
              <a:rPr lang="en-US" sz="3200" dirty="0" err="1">
                <a:solidFill>
                  <a:srgbClr val="212529"/>
                </a:solidFill>
                <a:latin typeface="MJXc-TeX-math-I"/>
              </a:rPr>
              <a:t>SrLi</a:t>
            </a:r>
            <a:r>
              <a:rPr lang="en-US" sz="3200" b="1" dirty="0">
                <a:solidFill>
                  <a:srgbClr val="212529"/>
                </a:solidFill>
                <a:latin typeface="IRANSans"/>
              </a:rPr>
              <a:t> </a:t>
            </a:r>
            <a:r>
              <a:rPr lang="fa-IR" sz="3200" dirty="0">
                <a:solidFill>
                  <a:srgbClr val="212529"/>
                </a:solidFill>
                <a:latin typeface="IRANSans"/>
              </a:rPr>
              <a:t>خواهیم داشت:</a:t>
            </a:r>
            <a:endParaRPr lang="en-US" sz="3200" dirty="0"/>
          </a:p>
        </p:txBody>
      </p:sp>
      <p:sp>
        <p:nvSpPr>
          <p:cNvPr id="10" name="Rectangle 9">
            <a:extLst>
              <a:ext uri="{FF2B5EF4-FFF2-40B4-BE49-F238E27FC236}">
                <a16:creationId xmlns:a16="http://schemas.microsoft.com/office/drawing/2014/main" id="{F63F8E3A-945E-46A7-8F7A-06660E2DDDE3}"/>
              </a:ext>
            </a:extLst>
          </p:cNvPr>
          <p:cNvSpPr/>
          <p:nvPr/>
        </p:nvSpPr>
        <p:spPr>
          <a:xfrm>
            <a:off x="8696960" y="3207382"/>
            <a:ext cx="3401042" cy="2246769"/>
          </a:xfrm>
          <a:prstGeom prst="rect">
            <a:avLst/>
          </a:prstGeom>
        </p:spPr>
        <p:txBody>
          <a:bodyPr wrap="square">
            <a:spAutoFit/>
          </a:bodyPr>
          <a:lstStyle/>
          <a:p>
            <a:pPr algn="just" rtl="1"/>
            <a:r>
              <a:rPr lang="fa-IR" sz="2800" dirty="0">
                <a:solidFill>
                  <a:srgbClr val="212529"/>
                </a:solidFill>
                <a:latin typeface="IRANSans"/>
              </a:rPr>
              <a:t>با توجه به مثلث پیوندی، ترکیب حاصل، ناقطبی و کمتر از ۳ درصد خاصیت یونی دارد و نوع پیوند آن از نوع پیوند فلزی است.</a:t>
            </a:r>
            <a:endParaRPr lang="en-US" sz="2800" dirty="0"/>
          </a:p>
        </p:txBody>
      </p:sp>
      <p:pic>
        <p:nvPicPr>
          <p:cNvPr id="3" name="Picture 2">
            <a:extLst>
              <a:ext uri="{FF2B5EF4-FFF2-40B4-BE49-F238E27FC236}">
                <a16:creationId xmlns:a16="http://schemas.microsoft.com/office/drawing/2014/main" id="{FD38FDA2-EC11-4C2A-9E10-0134C2AC707C}"/>
              </a:ext>
            </a:extLst>
          </p:cNvPr>
          <p:cNvPicPr>
            <a:picLocks noChangeAspect="1"/>
          </p:cNvPicPr>
          <p:nvPr/>
        </p:nvPicPr>
        <p:blipFill>
          <a:blip r:embed="rId3"/>
          <a:stretch>
            <a:fillRect/>
          </a:stretch>
        </p:blipFill>
        <p:spPr>
          <a:xfrm>
            <a:off x="4198202" y="3093157"/>
            <a:ext cx="2247203" cy="3423065"/>
          </a:xfrm>
          <a:prstGeom prst="rect">
            <a:avLst/>
          </a:prstGeom>
        </p:spPr>
      </p:pic>
    </p:spTree>
    <p:extLst>
      <p:ext uri="{BB962C8B-B14F-4D97-AF65-F5344CB8AC3E}">
        <p14:creationId xmlns:p14="http://schemas.microsoft.com/office/powerpoint/2010/main" val="442174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FAE572-924E-4545-B9D8-3B22433DC03B}"/>
              </a:ext>
            </a:extLst>
          </p:cNvPr>
          <p:cNvSpPr/>
          <p:nvPr/>
        </p:nvSpPr>
        <p:spPr>
          <a:xfrm>
            <a:off x="1889760" y="250875"/>
            <a:ext cx="9916160" cy="954107"/>
          </a:xfrm>
          <a:prstGeom prst="rect">
            <a:avLst/>
          </a:prstGeom>
        </p:spPr>
        <p:txBody>
          <a:bodyPr wrap="square">
            <a:spAutoFit/>
          </a:bodyPr>
          <a:lstStyle/>
          <a:p>
            <a:pPr algn="r" rtl="1"/>
            <a:r>
              <a:rPr lang="fa-IR" sz="2800" dirty="0">
                <a:solidFill>
                  <a:srgbClr val="212529"/>
                </a:solidFill>
                <a:latin typeface="IRANSans"/>
              </a:rPr>
              <a:t>در </a:t>
            </a:r>
            <a:r>
              <a:rPr lang="fa-IR" sz="2800" b="1" dirty="0">
                <a:solidFill>
                  <a:srgbClr val="212529"/>
                </a:solidFill>
                <a:latin typeface="IRANSans"/>
              </a:rPr>
              <a:t>ترکیب </a:t>
            </a:r>
            <a:r>
              <a:rPr lang="en-US" sz="2800" dirty="0">
                <a:solidFill>
                  <a:srgbClr val="212529"/>
                </a:solidFill>
                <a:latin typeface="MJXc-TeX-math-I"/>
              </a:rPr>
              <a:t>KF</a:t>
            </a:r>
            <a:r>
              <a:rPr lang="en-US" sz="2800" dirty="0">
                <a:solidFill>
                  <a:srgbClr val="212529"/>
                </a:solidFill>
                <a:latin typeface="IRANSans"/>
              </a:rPr>
              <a:t>، </a:t>
            </a:r>
            <a:r>
              <a:rPr lang="fa-IR" sz="2800" dirty="0">
                <a:solidFill>
                  <a:srgbClr val="212529"/>
                </a:solidFill>
                <a:latin typeface="IRANSans"/>
              </a:rPr>
              <a:t>با استفاده از روابط، مقدار اختلاف الکترونگاتیوی و الکترونگاتیوی متوسط در پیوند را محاسبه می‌کنیم.</a:t>
            </a:r>
            <a:endParaRPr lang="en-US" sz="2800" dirty="0"/>
          </a:p>
        </p:txBody>
      </p:sp>
      <p:pic>
        <p:nvPicPr>
          <p:cNvPr id="3" name="Picture 2">
            <a:extLst>
              <a:ext uri="{FF2B5EF4-FFF2-40B4-BE49-F238E27FC236}">
                <a16:creationId xmlns:a16="http://schemas.microsoft.com/office/drawing/2014/main" id="{5C05E3EC-CA1D-452A-BB82-37757D6C0BF1}"/>
              </a:ext>
            </a:extLst>
          </p:cNvPr>
          <p:cNvPicPr>
            <a:picLocks noChangeAspect="1"/>
          </p:cNvPicPr>
          <p:nvPr/>
        </p:nvPicPr>
        <p:blipFill>
          <a:blip r:embed="rId2"/>
          <a:stretch>
            <a:fillRect/>
          </a:stretch>
        </p:blipFill>
        <p:spPr>
          <a:xfrm>
            <a:off x="1341121" y="1204982"/>
            <a:ext cx="2966756" cy="4039557"/>
          </a:xfrm>
          <a:prstGeom prst="rect">
            <a:avLst/>
          </a:prstGeom>
        </p:spPr>
      </p:pic>
      <p:sp>
        <p:nvSpPr>
          <p:cNvPr id="4" name="Rectangle 3">
            <a:extLst>
              <a:ext uri="{FF2B5EF4-FFF2-40B4-BE49-F238E27FC236}">
                <a16:creationId xmlns:a16="http://schemas.microsoft.com/office/drawing/2014/main" id="{47CA19D2-9336-4817-A018-8E96E9BC5C1C}"/>
              </a:ext>
            </a:extLst>
          </p:cNvPr>
          <p:cNvSpPr/>
          <p:nvPr/>
        </p:nvSpPr>
        <p:spPr>
          <a:xfrm>
            <a:off x="5821680" y="2255264"/>
            <a:ext cx="6096000" cy="1569660"/>
          </a:xfrm>
          <a:prstGeom prst="rect">
            <a:avLst/>
          </a:prstGeom>
        </p:spPr>
        <p:txBody>
          <a:bodyPr>
            <a:spAutoFit/>
          </a:bodyPr>
          <a:lstStyle/>
          <a:p>
            <a:pPr algn="r" rtl="1"/>
            <a:r>
              <a:rPr lang="fa-IR" sz="3200" dirty="0">
                <a:solidFill>
                  <a:srgbClr val="212529"/>
                </a:solidFill>
                <a:latin typeface="IRANSans"/>
              </a:rPr>
              <a:t>ترکیب حاصل، قطبی و خاصیت یونی آن در حدود ۷۵ درصد است. با توجه به مختصات بدست آمده، نوع پیوند،‌ یونی خواهد بود.</a:t>
            </a:r>
            <a:endParaRPr lang="en-US" sz="3200" dirty="0"/>
          </a:p>
        </p:txBody>
      </p:sp>
    </p:spTree>
    <p:extLst>
      <p:ext uri="{BB962C8B-B14F-4D97-AF65-F5344CB8AC3E}">
        <p14:creationId xmlns:p14="http://schemas.microsoft.com/office/powerpoint/2010/main" val="270298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meta-synthesis.com/webbook/37_ak/KT.jpg"/>
          <p:cNvPicPr/>
          <p:nvPr/>
        </p:nvPicPr>
        <p:blipFill>
          <a:blip r:embed="rId2">
            <a:extLst>
              <a:ext uri="{28A0092B-C50C-407E-A947-70E740481C1C}">
                <a14:useLocalDpi xmlns:a14="http://schemas.microsoft.com/office/drawing/2010/main" val="0"/>
              </a:ext>
            </a:extLst>
          </a:blip>
          <a:srcRect/>
          <a:stretch>
            <a:fillRect/>
          </a:stretch>
        </p:blipFill>
        <p:spPr bwMode="auto">
          <a:xfrm>
            <a:off x="2419109" y="370390"/>
            <a:ext cx="6539696" cy="6273478"/>
          </a:xfrm>
          <a:prstGeom prst="rect">
            <a:avLst/>
          </a:prstGeom>
          <a:noFill/>
          <a:ln>
            <a:noFill/>
          </a:ln>
        </p:spPr>
      </p:pic>
    </p:spTree>
    <p:extLst>
      <p:ext uri="{BB962C8B-B14F-4D97-AF65-F5344CB8AC3E}">
        <p14:creationId xmlns:p14="http://schemas.microsoft.com/office/powerpoint/2010/main" val="1018880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3069" y="362508"/>
            <a:ext cx="115978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33334D"/>
                </a:solidFill>
                <a:effectLst/>
                <a:latin typeface="Palatino Linotype" panose="02040502050505030304" pitchFamily="18" charset="0"/>
              </a:rPr>
              <a:t>Triangle from the Main Group Interaction Matrix</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Segoe"/>
              </a:rPr>
              <a:t>A triangle of bonding is obtained from main group element interactions</a:t>
            </a:r>
            <a:r>
              <a:rPr kumimoji="0" lang="en-US" altLang="en-US" sz="800" b="0" i="0" u="none" strike="noStrike" cap="none" normalizeH="0" baseline="0" dirty="0">
                <a:ln>
                  <a:noFill/>
                </a:ln>
                <a:solidFill>
                  <a:srgbClr val="000000"/>
                </a:solidFill>
                <a:effectLst/>
                <a:latin typeface="Segoe"/>
              </a:rPr>
              <a:t>,</a:t>
            </a:r>
            <a:r>
              <a:rPr kumimoji="0" lang="en-US" altLang="en-US" sz="1800" b="0" i="0" u="none" strike="noStrike" cap="none" normalizeH="0" baseline="0" dirty="0">
                <a:ln>
                  <a:noFill/>
                </a:ln>
                <a:solidFill>
                  <a:srgbClr val="000000"/>
                </a:solidFill>
                <a:effectLst/>
                <a:latin typeface="Segoe"/>
              </a:rPr>
              <a:t> </a:t>
            </a:r>
            <a:endParaRPr kumimoji="0" lang="en-US" altLang="en-US" sz="1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Segoe"/>
              </a:rPr>
              <a:t>  </a:t>
            </a:r>
            <a:endParaRPr kumimoji="0" lang="en-US" altLang="en-US" sz="23400" b="0" i="0" u="none" strike="noStrike" cap="none" normalizeH="0" baseline="0" dirty="0">
              <a:ln>
                <a:noFill/>
              </a:ln>
              <a:solidFill>
                <a:srgbClr val="000000"/>
              </a:solidFill>
              <a:effectLst/>
              <a:latin typeface="Segoe"/>
            </a:endParaRPr>
          </a:p>
        </p:txBody>
      </p:sp>
      <p:pic>
        <p:nvPicPr>
          <p:cNvPr id="2050" name="Picture 2" descr="https://www.meta-synthesis.com/webbook/37_ak/mg_trian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34" y="1307939"/>
            <a:ext cx="7836357" cy="545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512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www.meta-synthesis.com/webbook/37_ak/mrl_trian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942" y="0"/>
            <a:ext cx="512445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meta-synthesis.com/webbook/37_ak/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306" y="-717702"/>
            <a:ext cx="5906333" cy="48548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44942" y="3486494"/>
            <a:ext cx="3073762" cy="3371506"/>
          </a:xfrm>
          <a:prstGeom prst="rect">
            <a:avLst/>
          </a:prstGeom>
        </p:spPr>
      </p:pic>
    </p:spTree>
    <p:extLst>
      <p:ext uri="{BB962C8B-B14F-4D97-AF65-F5344CB8AC3E}">
        <p14:creationId xmlns:p14="http://schemas.microsoft.com/office/powerpoint/2010/main" val="3603622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E4245D-C1B4-410A-8F0F-498F94473BCC}"/>
              </a:ext>
            </a:extLst>
          </p:cNvPr>
          <p:cNvPicPr>
            <a:picLocks noChangeAspect="1"/>
          </p:cNvPicPr>
          <p:nvPr/>
        </p:nvPicPr>
        <p:blipFill>
          <a:blip r:embed="rId2"/>
          <a:stretch>
            <a:fillRect/>
          </a:stretch>
        </p:blipFill>
        <p:spPr>
          <a:xfrm>
            <a:off x="3135318" y="714494"/>
            <a:ext cx="7188512" cy="5879346"/>
          </a:xfrm>
          <a:prstGeom prst="rect">
            <a:avLst/>
          </a:prstGeom>
        </p:spPr>
      </p:pic>
      <p:sp>
        <p:nvSpPr>
          <p:cNvPr id="3" name="Rectangle 2">
            <a:extLst>
              <a:ext uri="{FF2B5EF4-FFF2-40B4-BE49-F238E27FC236}">
                <a16:creationId xmlns:a16="http://schemas.microsoft.com/office/drawing/2014/main" id="{BB9EDE26-12D3-4224-B4EC-CF27CC740A82}"/>
              </a:ext>
            </a:extLst>
          </p:cNvPr>
          <p:cNvSpPr/>
          <p:nvPr/>
        </p:nvSpPr>
        <p:spPr>
          <a:xfrm>
            <a:off x="628902" y="714494"/>
            <a:ext cx="3375155" cy="369332"/>
          </a:xfrm>
          <a:prstGeom prst="rect">
            <a:avLst/>
          </a:prstGeom>
        </p:spPr>
        <p:txBody>
          <a:bodyPr wrap="none">
            <a:spAutoFit/>
          </a:bodyPr>
          <a:lstStyle/>
          <a:p>
            <a:r>
              <a:rPr lang="en-US" b="1" dirty="0">
                <a:solidFill>
                  <a:srgbClr val="33334D"/>
                </a:solidFill>
                <a:latin typeface="Palatino Linotype" panose="02040502050505030304" pitchFamily="18" charset="0"/>
              </a:rPr>
              <a:t>Jensen's Quantitative Triangle</a:t>
            </a:r>
            <a:endParaRPr lang="en-US" b="1" i="0" dirty="0">
              <a:solidFill>
                <a:srgbClr val="33334D"/>
              </a:solidFill>
              <a:effectLst/>
              <a:latin typeface="Palatino Linotype" panose="02040502050505030304" pitchFamily="18" charset="0"/>
            </a:endParaRPr>
          </a:p>
        </p:txBody>
      </p:sp>
    </p:spTree>
    <p:extLst>
      <p:ext uri="{BB962C8B-B14F-4D97-AF65-F5344CB8AC3E}">
        <p14:creationId xmlns:p14="http://schemas.microsoft.com/office/powerpoint/2010/main" val="636675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meta-synthesis.com/webbook/37_ak/six_triang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9688"/>
            <a:ext cx="8426370" cy="46137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7478" y="0"/>
            <a:ext cx="11154137" cy="954107"/>
          </a:xfrm>
          <a:prstGeom prst="rect">
            <a:avLst/>
          </a:prstGeom>
        </p:spPr>
        <p:txBody>
          <a:bodyPr wrap="square">
            <a:spAutoFit/>
          </a:bodyPr>
          <a:lstStyle/>
          <a:p>
            <a:r>
              <a:rPr lang="en-US" sz="2800" dirty="0">
                <a:solidFill>
                  <a:srgbClr val="000000"/>
                </a:solidFill>
                <a:latin typeface="Segoe"/>
              </a:rPr>
              <a:t>Geometrically, there are six ways to construct triangles through rotation and reflection</a:t>
            </a:r>
            <a:endParaRPr lang="en-US" sz="2800" dirty="0"/>
          </a:p>
        </p:txBody>
      </p:sp>
      <p:sp>
        <p:nvSpPr>
          <p:cNvPr id="4" name="Rectangle 3"/>
          <p:cNvSpPr/>
          <p:nvPr/>
        </p:nvSpPr>
        <p:spPr>
          <a:xfrm>
            <a:off x="362673" y="5473005"/>
            <a:ext cx="11119413" cy="1384995"/>
          </a:xfrm>
          <a:prstGeom prst="rect">
            <a:avLst/>
          </a:prstGeom>
        </p:spPr>
        <p:txBody>
          <a:bodyPr wrap="square">
            <a:spAutoFit/>
          </a:bodyPr>
          <a:lstStyle/>
          <a:p>
            <a:r>
              <a:rPr lang="en-US" sz="2800" dirty="0">
                <a:solidFill>
                  <a:srgbClr val="000000"/>
                </a:solidFill>
                <a:latin typeface="Segoe"/>
              </a:rPr>
              <a:t>The original van </a:t>
            </a:r>
            <a:r>
              <a:rPr lang="en-US" sz="2800" dirty="0" err="1">
                <a:solidFill>
                  <a:srgbClr val="000000"/>
                </a:solidFill>
                <a:latin typeface="Segoe"/>
              </a:rPr>
              <a:t>Arkel</a:t>
            </a:r>
            <a:r>
              <a:rPr lang="en-US" sz="2800" dirty="0">
                <a:solidFill>
                  <a:srgbClr val="000000"/>
                </a:solidFill>
                <a:latin typeface="Segoe"/>
              </a:rPr>
              <a:t> triangle is </a:t>
            </a:r>
            <a:r>
              <a:rPr lang="en-US" sz="2800" b="1" dirty="0">
                <a:solidFill>
                  <a:srgbClr val="000000"/>
                </a:solidFill>
                <a:latin typeface="Segoe"/>
              </a:rPr>
              <a:t>CIM</a:t>
            </a:r>
            <a:r>
              <a:rPr lang="en-US" sz="2800" dirty="0">
                <a:solidFill>
                  <a:srgbClr val="000000"/>
                </a:solidFill>
                <a:latin typeface="Segoe"/>
              </a:rPr>
              <a:t>, the </a:t>
            </a:r>
            <a:r>
              <a:rPr lang="en-US" sz="2800" dirty="0" err="1">
                <a:solidFill>
                  <a:srgbClr val="000000"/>
                </a:solidFill>
                <a:latin typeface="Segoe"/>
              </a:rPr>
              <a:t>Ketelaar</a:t>
            </a:r>
            <a:r>
              <a:rPr lang="en-US" sz="2800" dirty="0">
                <a:solidFill>
                  <a:srgbClr val="000000"/>
                </a:solidFill>
                <a:latin typeface="Segoe"/>
              </a:rPr>
              <a:t> triangle is </a:t>
            </a:r>
            <a:r>
              <a:rPr lang="en-US" sz="2800" b="1" dirty="0">
                <a:solidFill>
                  <a:srgbClr val="000000"/>
                </a:solidFill>
                <a:latin typeface="Segoe"/>
              </a:rPr>
              <a:t>CMI</a:t>
            </a:r>
            <a:r>
              <a:rPr lang="en-US" sz="2800" dirty="0">
                <a:solidFill>
                  <a:srgbClr val="000000"/>
                </a:solidFill>
                <a:latin typeface="Segoe"/>
              </a:rPr>
              <a:t>, the main group element interaction matrix triangle is </a:t>
            </a:r>
            <a:r>
              <a:rPr lang="en-US" sz="2800" b="1" dirty="0" err="1">
                <a:solidFill>
                  <a:srgbClr val="000000"/>
                </a:solidFill>
                <a:latin typeface="Segoe"/>
              </a:rPr>
              <a:t>IMC</a:t>
            </a:r>
            <a:r>
              <a:rPr lang="en-US" sz="2800" dirty="0" err="1">
                <a:solidFill>
                  <a:srgbClr val="000000"/>
                </a:solidFill>
                <a:latin typeface="Segoe"/>
              </a:rPr>
              <a:t>,but</a:t>
            </a:r>
            <a:r>
              <a:rPr lang="en-US" sz="2800" dirty="0">
                <a:solidFill>
                  <a:srgbClr val="000000"/>
                </a:solidFill>
                <a:latin typeface="Segoe"/>
              </a:rPr>
              <a:t> it is more convenient to use the </a:t>
            </a:r>
            <a:r>
              <a:rPr lang="en-US" sz="2800" b="1" dirty="0">
                <a:solidFill>
                  <a:srgbClr val="000000"/>
                </a:solidFill>
                <a:latin typeface="Segoe"/>
              </a:rPr>
              <a:t>MIC</a:t>
            </a:r>
            <a:r>
              <a:rPr lang="en-US" sz="2800" dirty="0">
                <a:solidFill>
                  <a:srgbClr val="000000"/>
                </a:solidFill>
                <a:latin typeface="Segoe"/>
              </a:rPr>
              <a:t> formulation.</a:t>
            </a:r>
            <a:endParaRPr lang="en-US" sz="2800" dirty="0"/>
          </a:p>
        </p:txBody>
      </p:sp>
    </p:spTree>
    <p:extLst>
      <p:ext uri="{BB962C8B-B14F-4D97-AF65-F5344CB8AC3E}">
        <p14:creationId xmlns:p14="http://schemas.microsoft.com/office/powerpoint/2010/main" val="580131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11170" y="729749"/>
            <a:ext cx="753511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52527A"/>
                </a:solidFill>
                <a:effectLst/>
                <a:latin typeface="Arial" panose="020B0604020202020204" pitchFamily="34" charset="0"/>
                <a:cs typeface="Arial" panose="020B0604020202020204" pitchFamily="34" charset="0"/>
              </a:rPr>
              <a:t>This </a:t>
            </a:r>
            <a:r>
              <a:rPr kumimoji="0" lang="en-US" altLang="en-US" sz="1800" b="0" i="1" u="none" strike="noStrike" cap="none" normalizeH="0" baseline="0" dirty="0">
                <a:ln>
                  <a:noFill/>
                </a:ln>
                <a:solidFill>
                  <a:srgbClr val="52527A"/>
                </a:solidFill>
                <a:effectLst/>
                <a:latin typeface="Arial" panose="020B0604020202020204" pitchFamily="34" charset="0"/>
                <a:cs typeface="Arial" panose="020B0604020202020204" pitchFamily="34" charset="0"/>
              </a:rPr>
              <a:t>extra dimension</a:t>
            </a:r>
            <a:r>
              <a:rPr kumimoji="0" lang="en-US" altLang="en-US" sz="1800" b="0" i="0" u="none" strike="noStrike" cap="none" normalizeH="0" baseline="0" dirty="0">
                <a:ln>
                  <a:noFill/>
                </a:ln>
                <a:solidFill>
                  <a:srgbClr val="52527A"/>
                </a:solidFill>
                <a:effectLst/>
                <a:latin typeface="Arial" panose="020B0604020202020204" pitchFamily="34" charset="0"/>
                <a:cs typeface="Arial" panose="020B0604020202020204" pitchFamily="34" charset="0"/>
              </a:rPr>
              <a:t> leads to a </a:t>
            </a:r>
            <a:r>
              <a:rPr kumimoji="0" lang="en-US" altLang="en-US" sz="1800" b="1" i="0" u="none" strike="noStrike" cap="none" normalizeH="0" baseline="0" dirty="0">
                <a:ln>
                  <a:noFill/>
                </a:ln>
                <a:solidFill>
                  <a:srgbClr val="52527A"/>
                </a:solidFill>
                <a:effectLst/>
                <a:latin typeface="Arial" panose="020B0604020202020204" pitchFamily="34" charset="0"/>
                <a:cs typeface="Arial" panose="020B0604020202020204" pitchFamily="34" charset="0"/>
              </a:rPr>
              <a:t>Tetrahedron of Structure, Bonding &amp; Material Type</a:t>
            </a:r>
            <a:r>
              <a:rPr kumimoji="0" lang="en-US" altLang="en-US" sz="1800" b="0" i="0" u="none" strike="noStrike" cap="none" normalizeH="0" baseline="0" dirty="0">
                <a:ln>
                  <a:noFill/>
                </a:ln>
                <a:solidFill>
                  <a:srgbClr val="52527A"/>
                </a:solidFill>
                <a:effectLst/>
                <a:latin typeface="Arial" panose="020B0604020202020204" pitchFamily="34" charset="0"/>
                <a:cs typeface="Arial" panose="020B0604020202020204" pitchFamily="34" charset="0"/>
              </a:rPr>
              <a:t>:</a:t>
            </a:r>
            <a:r>
              <a:rPr kumimoji="0" lang="en-US" altLang="en-US" sz="1800" b="0" i="0" u="none" strike="noStrike" cap="none" normalizeH="0" baseline="0" dirty="0">
                <a:ln>
                  <a:noFill/>
                </a:ln>
                <a:solidFill>
                  <a:schemeClr val="tx1"/>
                </a:solidFill>
                <a:effectLst/>
                <a:latin typeface="Arial" panose="020B0604020202020204" pitchFamily="34" charset="0"/>
              </a:rPr>
              <a:t>  </a:t>
            </a:r>
            <a:br>
              <a:rPr kumimoji="0" lang="en-US" altLang="en-US" sz="157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https://www.meta-synthesis.com/webbook/38_laing/tri_to_tet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514" y="1930079"/>
            <a:ext cx="8439770" cy="378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979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meta-synthesis.com/webbook/38_laing/tri_to_tet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473" y="693959"/>
            <a:ext cx="7714285" cy="624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49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230" y="0"/>
            <a:ext cx="10515600" cy="1325563"/>
          </a:xfrm>
        </p:spPr>
        <p:txBody>
          <a:bodyPr/>
          <a:lstStyle/>
          <a:p>
            <a:pPr algn="r" rtl="1"/>
            <a:r>
              <a:rPr lang="fa-IR" dirty="0"/>
              <a:t>آلیاژها</a:t>
            </a:r>
            <a:endParaRPr lang="en-US" dirty="0"/>
          </a:p>
        </p:txBody>
      </p:sp>
      <p:sp>
        <p:nvSpPr>
          <p:cNvPr id="3" name="Rectangle 2"/>
          <p:cNvSpPr/>
          <p:nvPr/>
        </p:nvSpPr>
        <p:spPr>
          <a:xfrm>
            <a:off x="538866" y="910957"/>
            <a:ext cx="11493660" cy="5262979"/>
          </a:xfrm>
          <a:prstGeom prst="rect">
            <a:avLst/>
          </a:prstGeom>
        </p:spPr>
        <p:txBody>
          <a:bodyPr wrap="square">
            <a:spAutoFit/>
          </a:bodyPr>
          <a:lstStyle/>
          <a:p>
            <a:pPr algn="just" rtl="1"/>
            <a:r>
              <a:rPr lang="fa-IR" sz="2800" dirty="0"/>
              <a:t>آلیاژ ترکیبی از </a:t>
            </a:r>
            <a:r>
              <a:rPr lang="fa-IR" sz="2800" dirty="0">
                <a:solidFill>
                  <a:schemeClr val="accent6"/>
                </a:solidFill>
              </a:rPr>
              <a:t>عناصر فلزی </a:t>
            </a:r>
            <a:r>
              <a:rPr lang="fa-IR" sz="2800" dirty="0"/>
              <a:t>است که با مخلوط کردن اجزای مذاب و سپس خنک کردن مخلوط تهیه می شود تا یک جامد فلزی تولید شود. آلیاژها ممکن است محلولهای جامد یکدست باشند ، که در آنها اتمهای یک فلز بطور تصادفی در بین اتمهای دیگر توزیع می شوند ، یا ممکن است ترکیباتی با ترکیب مشخص و ساختار داخلی باشند. آلیاژها به طور معمول از دو یا چند فلز الکتروپوزیتیو تشکیل می شوند ، بنابراین به احتمال زیاد آنها به سمت گوشه سمت چپ پایین </a:t>
            </a:r>
            <a:r>
              <a:rPr lang="fa-IR" sz="2800" dirty="0">
                <a:solidFill>
                  <a:srgbClr val="FFC000"/>
                </a:solidFill>
              </a:rPr>
              <a:t>یک مثلث </a:t>
            </a:r>
            <a:r>
              <a:rPr lang="en-US" sz="2800" dirty="0" err="1">
                <a:solidFill>
                  <a:srgbClr val="FFC000"/>
                </a:solidFill>
              </a:rPr>
              <a:t>Ketelaar</a:t>
            </a:r>
            <a:r>
              <a:rPr lang="en-US" sz="2800" dirty="0"/>
              <a:t> </a:t>
            </a:r>
            <a:r>
              <a:rPr lang="fa-IR" sz="2800" dirty="0"/>
              <a:t>قرار دارند </a:t>
            </a:r>
            <a:r>
              <a:rPr lang="en-US" sz="2800" dirty="0"/>
              <a:t>.</a:t>
            </a:r>
            <a:r>
              <a:rPr lang="fa-IR" sz="2800" dirty="0"/>
              <a:t> </a:t>
            </a:r>
            <a:r>
              <a:rPr lang="fa-IR" sz="2800" dirty="0">
                <a:solidFill>
                  <a:schemeClr val="accent6"/>
                </a:solidFill>
              </a:rPr>
              <a:t>محلول های جامد به  دو دسته تقسیم بندی می شوند</a:t>
            </a:r>
            <a:r>
              <a:rPr lang="fa-IR" sz="2800" dirty="0"/>
              <a:t>: </a:t>
            </a:r>
            <a:r>
              <a:rPr lang="fa-IR" sz="2800" dirty="0">
                <a:solidFill>
                  <a:schemeClr val="accent6"/>
                </a:solidFill>
              </a:rPr>
              <a:t>جانشینی و بین شبکه ای </a:t>
            </a:r>
            <a:r>
              <a:rPr lang="fa-IR" sz="2800" dirty="0"/>
              <a:t>. یک محلول جامد جانشینی، محلول جامدی است که در آن اتمهای فلز  حل شونده بعضی از مکانهای اتمهای فلز حلال را اشغال می کنند</a:t>
            </a:r>
            <a:r>
              <a:rPr lang="en-US" sz="2800" dirty="0"/>
              <a:t>. </a:t>
            </a:r>
            <a:r>
              <a:rPr lang="fa-IR" sz="2800" dirty="0"/>
              <a:t> یک  محلول جامد بین شبکه ای محلول جامدی است که در آن اتمهای فلز حل شونده در فضای بین شبکه ای اتم های حلال را اشغال می کند. </a:t>
            </a:r>
            <a:r>
              <a:rPr lang="en-US" sz="2800" dirty="0"/>
              <a:t> </a:t>
            </a:r>
            <a:r>
              <a:rPr lang="fa-IR" sz="2800" dirty="0"/>
              <a:t>برخی از نمونه های کلاسیک آلیاژها برنج (تا حدود 38 اتم درصد روی  در مس)، برنز (فلزی غیر از روی یا نیکل در مس؛ برنز ریخته گری ، به عنوان مثال ، 10 اتم درصد </a:t>
            </a:r>
            <a:r>
              <a:rPr lang="en-US" sz="2800" dirty="0"/>
              <a:t>Sn </a:t>
            </a:r>
            <a:r>
              <a:rPr lang="fa-IR" sz="2800" dirty="0"/>
              <a:t>و 5 اتم درصد سرب) و فولاد ضد زنگ (بیش از 12 اتم درصد کروم در آهن).</a:t>
            </a:r>
            <a:endParaRPr lang="en-US" sz="2800" dirty="0"/>
          </a:p>
        </p:txBody>
      </p:sp>
    </p:spTree>
    <p:extLst>
      <p:ext uri="{BB962C8B-B14F-4D97-AF65-F5344CB8AC3E}">
        <p14:creationId xmlns:p14="http://schemas.microsoft.com/office/powerpoint/2010/main" val="32840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690336"/>
            <a:ext cx="6096000" cy="3416320"/>
          </a:xfrm>
          <a:prstGeom prst="rect">
            <a:avLst/>
          </a:prstGeom>
        </p:spPr>
        <p:txBody>
          <a:bodyPr>
            <a:spAutoFit/>
          </a:bodyPr>
          <a:lstStyle/>
          <a:p>
            <a:pPr algn="just"/>
            <a:r>
              <a:rPr lang="en-US" sz="3600" b="1" dirty="0">
                <a:solidFill>
                  <a:srgbClr val="33334D"/>
                </a:solidFill>
                <a:latin typeface="Palatino Linotype" panose="02040502050505030304" pitchFamily="18" charset="0"/>
              </a:rPr>
              <a:t>The </a:t>
            </a:r>
            <a:r>
              <a:rPr lang="en-US" sz="3600" b="1" i="1" dirty="0">
                <a:solidFill>
                  <a:srgbClr val="33334D"/>
                </a:solidFill>
                <a:latin typeface="Palatino Linotype" panose="02040502050505030304" pitchFamily="18" charset="0"/>
              </a:rPr>
              <a:t>meta-synthesis</a:t>
            </a:r>
            <a:r>
              <a:rPr lang="en-US" sz="3600" b="1" dirty="0">
                <a:solidFill>
                  <a:srgbClr val="33334D"/>
                </a:solidFill>
                <a:latin typeface="Palatino Linotype" panose="02040502050505030304" pitchFamily="18" charset="0"/>
              </a:rPr>
              <a:t> Semi-</a:t>
            </a:r>
            <a:r>
              <a:rPr lang="en-US" sz="3600" b="1" dirty="0" err="1">
                <a:solidFill>
                  <a:srgbClr val="33334D"/>
                </a:solidFill>
                <a:latin typeface="Palatino Linotype" panose="02040502050505030304" pitchFamily="18" charset="0"/>
              </a:rPr>
              <a:t>Quantitiative</a:t>
            </a:r>
            <a:r>
              <a:rPr lang="en-US" sz="3600" b="1" dirty="0">
                <a:solidFill>
                  <a:srgbClr val="33334D"/>
                </a:solidFill>
                <a:latin typeface="Palatino Linotype" panose="02040502050505030304" pitchFamily="18" charset="0"/>
              </a:rPr>
              <a:t> Truncated Tetrahedron of Structure, Bonding &amp; Material Type: The Four Faces</a:t>
            </a:r>
          </a:p>
          <a:p>
            <a:br>
              <a:rPr lang="en-US" dirty="0"/>
            </a:br>
            <a:endParaRPr lang="en-US" dirty="0"/>
          </a:p>
        </p:txBody>
      </p:sp>
    </p:spTree>
    <p:extLst>
      <p:ext uri="{BB962C8B-B14F-4D97-AF65-F5344CB8AC3E}">
        <p14:creationId xmlns:p14="http://schemas.microsoft.com/office/powerpoint/2010/main" val="836290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meta-synthesis.com/webbook/38_laing/TT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90" y="85362"/>
            <a:ext cx="7381875"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190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meta-synthesis.com/webbook/38_laing/TT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007" y="466724"/>
            <a:ext cx="6881832" cy="59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295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meta-synthesis.com/webbook/38_laing/TT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135" y="367194"/>
            <a:ext cx="5643342" cy="604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057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meta-synthesis.com/webbook/38_laing/TT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70" y="555585"/>
            <a:ext cx="5134053" cy="563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87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8790" y="246491"/>
            <a:ext cx="9377054" cy="584775"/>
          </a:xfrm>
          <a:prstGeom prst="rect">
            <a:avLst/>
          </a:prstGeom>
        </p:spPr>
        <p:txBody>
          <a:bodyPr wrap="none">
            <a:spAutoFit/>
          </a:bodyPr>
          <a:lstStyle/>
          <a:p>
            <a:r>
              <a:rPr lang="en-US" sz="3200" b="1" dirty="0">
                <a:solidFill>
                  <a:srgbClr val="33334D"/>
                </a:solidFill>
                <a:latin typeface="Palatino Linotype" panose="02040502050505030304" pitchFamily="18" charset="0"/>
              </a:rPr>
              <a:t>Structural Theory and the Truncated Tetrahedron</a:t>
            </a:r>
            <a:endParaRPr lang="en-US" sz="3200" b="1" i="0" dirty="0">
              <a:solidFill>
                <a:srgbClr val="33334D"/>
              </a:solidFill>
              <a:effectLst/>
              <a:latin typeface="Palatino Linotype" panose="02040502050505030304" pitchFamily="18" charset="0"/>
            </a:endParaRPr>
          </a:p>
        </p:txBody>
      </p:sp>
      <p:pic>
        <p:nvPicPr>
          <p:cNvPr id="10244" name="Picture 4" descr="https://www.meta-synthesis.com/webbook/38_laing/theory_mod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137" y="1817225"/>
            <a:ext cx="9426009" cy="440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820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322" y="0"/>
            <a:ext cx="12064678" cy="830997"/>
          </a:xfrm>
          <a:prstGeom prst="rect">
            <a:avLst/>
          </a:prstGeom>
        </p:spPr>
        <p:txBody>
          <a:bodyPr wrap="square">
            <a:spAutoFit/>
          </a:bodyPr>
          <a:lstStyle/>
          <a:p>
            <a:r>
              <a:rPr lang="en-US" sz="2400" dirty="0">
                <a:solidFill>
                  <a:srgbClr val="000000"/>
                </a:solidFill>
                <a:latin typeface="Segoe"/>
              </a:rPr>
              <a:t>There are six edges to the Tetrahedron of Structure, Bonding &amp; Material Type and the trends associated with each edge will be discussed in turn:</a:t>
            </a:r>
            <a:endParaRPr lang="en-US" sz="2400" dirty="0"/>
          </a:p>
        </p:txBody>
      </p:sp>
      <p:pic>
        <p:nvPicPr>
          <p:cNvPr id="11266" name="Picture 2" descr="https://www.meta-synthesis.com/webbook/38_laing/ed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999" y="3331793"/>
            <a:ext cx="7449068" cy="36477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7322" y="1023469"/>
            <a:ext cx="10880202" cy="2308324"/>
          </a:xfrm>
          <a:prstGeom prst="rect">
            <a:avLst/>
          </a:prstGeom>
        </p:spPr>
        <p:txBody>
          <a:bodyPr wrap="square">
            <a:spAutoFit/>
          </a:bodyPr>
          <a:lstStyle/>
          <a:p>
            <a:pPr>
              <a:buFont typeface="Arial" panose="020B0604020202020204" pitchFamily="34" charset="0"/>
              <a:buChar char="•"/>
            </a:pPr>
            <a:r>
              <a:rPr lang="en-US" sz="2400" b="1" dirty="0">
                <a:solidFill>
                  <a:srgbClr val="000000"/>
                </a:solidFill>
                <a:latin typeface="Segoe"/>
              </a:rPr>
              <a:t>Molecular – Network:</a:t>
            </a:r>
            <a:r>
              <a:rPr lang="en-US" sz="2400" dirty="0">
                <a:solidFill>
                  <a:srgbClr val="000000"/>
                </a:solidFill>
                <a:latin typeface="Segoe"/>
              </a:rPr>
              <a:t> Molecular Covalent Dimensionality</a:t>
            </a:r>
          </a:p>
          <a:p>
            <a:pPr>
              <a:buFont typeface="Arial" panose="020B0604020202020204" pitchFamily="34" charset="0"/>
              <a:buChar char="•"/>
            </a:pPr>
            <a:r>
              <a:rPr lang="en-US" sz="2400" b="1" dirty="0">
                <a:solidFill>
                  <a:srgbClr val="000000"/>
                </a:solidFill>
                <a:latin typeface="Segoe"/>
              </a:rPr>
              <a:t>Ionic–Network: </a:t>
            </a:r>
            <a:r>
              <a:rPr lang="en-US" sz="2400" dirty="0">
                <a:solidFill>
                  <a:srgbClr val="000000"/>
                </a:solidFill>
                <a:latin typeface="Segoe"/>
              </a:rPr>
              <a:t>Ceramics &amp; Oxides</a:t>
            </a:r>
          </a:p>
          <a:p>
            <a:pPr>
              <a:buFont typeface="Arial" panose="020B0604020202020204" pitchFamily="34" charset="0"/>
              <a:buChar char="•"/>
            </a:pPr>
            <a:r>
              <a:rPr lang="en-US" sz="2400" b="1" dirty="0">
                <a:solidFill>
                  <a:srgbClr val="000000"/>
                </a:solidFill>
                <a:latin typeface="Segoe"/>
              </a:rPr>
              <a:t>Metallic–Molecular </a:t>
            </a:r>
            <a:r>
              <a:rPr lang="en-US" sz="2400" dirty="0">
                <a:solidFill>
                  <a:srgbClr val="000000"/>
                </a:solidFill>
                <a:latin typeface="Segoe"/>
              </a:rPr>
              <a:t>(not shown on diagram)</a:t>
            </a:r>
            <a:r>
              <a:rPr lang="en-US" sz="2400" b="1" dirty="0">
                <a:solidFill>
                  <a:srgbClr val="000000"/>
                </a:solidFill>
                <a:latin typeface="Segoe"/>
              </a:rPr>
              <a:t>: </a:t>
            </a:r>
            <a:r>
              <a:rPr lang="en-US" sz="2400" dirty="0">
                <a:solidFill>
                  <a:srgbClr val="000000"/>
                </a:solidFill>
                <a:latin typeface="Segoe"/>
              </a:rPr>
              <a:t>Cluster Compounds)</a:t>
            </a:r>
            <a:endParaRPr lang="en-US" sz="2400" b="1" dirty="0">
              <a:solidFill>
                <a:srgbClr val="000000"/>
              </a:solidFill>
              <a:latin typeface="Segoe"/>
            </a:endParaRPr>
          </a:p>
          <a:p>
            <a:pPr>
              <a:buFont typeface="Arial" panose="020B0604020202020204" pitchFamily="34" charset="0"/>
              <a:buChar char="•"/>
            </a:pPr>
            <a:r>
              <a:rPr lang="en-US" sz="2400" b="1" dirty="0">
                <a:solidFill>
                  <a:srgbClr val="000000"/>
                </a:solidFill>
                <a:latin typeface="Segoe"/>
              </a:rPr>
              <a:t>Metallic–Ionic:</a:t>
            </a:r>
            <a:r>
              <a:rPr lang="en-US" sz="2400" dirty="0">
                <a:solidFill>
                  <a:srgbClr val="000000"/>
                </a:solidFill>
                <a:latin typeface="Segoe"/>
              </a:rPr>
              <a:t> Alloys</a:t>
            </a:r>
          </a:p>
          <a:p>
            <a:pPr>
              <a:buFont typeface="Arial" panose="020B0604020202020204" pitchFamily="34" charset="0"/>
              <a:buChar char="•"/>
            </a:pPr>
            <a:r>
              <a:rPr lang="en-US" sz="2400" b="1" dirty="0">
                <a:solidFill>
                  <a:srgbClr val="000000"/>
                </a:solidFill>
                <a:latin typeface="Segoe"/>
              </a:rPr>
              <a:t>Ionic–Molecular: </a:t>
            </a:r>
            <a:r>
              <a:rPr lang="en-US" sz="2400" dirty="0">
                <a:solidFill>
                  <a:srgbClr val="000000"/>
                </a:solidFill>
                <a:latin typeface="Segoe"/>
              </a:rPr>
              <a:t>Polar Bonding</a:t>
            </a:r>
          </a:p>
          <a:p>
            <a:pPr>
              <a:buFont typeface="Arial" panose="020B0604020202020204" pitchFamily="34" charset="0"/>
              <a:buChar char="•"/>
            </a:pPr>
            <a:r>
              <a:rPr lang="en-US" sz="2400" b="1" dirty="0">
                <a:solidFill>
                  <a:srgbClr val="000000"/>
                </a:solidFill>
                <a:latin typeface="Segoe"/>
              </a:rPr>
              <a:t>Metallic–Network:</a:t>
            </a:r>
            <a:r>
              <a:rPr lang="en-US" sz="2400" dirty="0">
                <a:solidFill>
                  <a:srgbClr val="000000"/>
                </a:solidFill>
                <a:latin typeface="Segoe"/>
              </a:rPr>
              <a:t> Semiconductors</a:t>
            </a:r>
            <a:endParaRPr lang="en-US" sz="2400" b="0" i="0" dirty="0">
              <a:solidFill>
                <a:srgbClr val="000000"/>
              </a:solidFill>
              <a:effectLst/>
              <a:latin typeface="Segoe"/>
            </a:endParaRPr>
          </a:p>
        </p:txBody>
      </p:sp>
    </p:spTree>
    <p:extLst>
      <p:ext uri="{BB962C8B-B14F-4D97-AF65-F5344CB8AC3E}">
        <p14:creationId xmlns:p14="http://schemas.microsoft.com/office/powerpoint/2010/main" val="337339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9896" y="0"/>
            <a:ext cx="5500608" cy="1323439"/>
          </a:xfrm>
          <a:prstGeom prst="rect">
            <a:avLst/>
          </a:prstGeom>
        </p:spPr>
        <p:txBody>
          <a:bodyPr wrap="none">
            <a:spAutoFit/>
          </a:bodyPr>
          <a:lstStyle/>
          <a:p>
            <a:pPr lvl="0" algn="r" rtl="1"/>
            <a:r>
              <a:rPr lang="fa-IR" sz="4000" b="1" dirty="0">
                <a:solidFill>
                  <a:schemeClr val="accent6"/>
                </a:solidFill>
                <a:latin typeface="Calibri" panose="020F0502020204030204" pitchFamily="34" charset="0"/>
                <a:ea typeface="Calibri" panose="020F0502020204030204" pitchFamily="34" charset="0"/>
              </a:rPr>
              <a:t>ترکیبات  بین فلزی</a:t>
            </a:r>
          </a:p>
          <a:p>
            <a:pPr lvl="0" algn="r" rtl="1"/>
            <a:r>
              <a:rPr lang="en-US" sz="4000" b="1" dirty="0">
                <a:solidFill>
                  <a:schemeClr val="accent6"/>
                </a:solidFill>
                <a:latin typeface="Calibri" panose="020F0502020204030204" pitchFamily="34" charset="0"/>
              </a:rPr>
              <a:t>Intermetallic compounds</a:t>
            </a:r>
          </a:p>
        </p:txBody>
      </p:sp>
      <p:pic>
        <p:nvPicPr>
          <p:cNvPr id="4" name="Picture 3">
            <a:extLst>
              <a:ext uri="{FF2B5EF4-FFF2-40B4-BE49-F238E27FC236}">
                <a16:creationId xmlns:a16="http://schemas.microsoft.com/office/drawing/2014/main" id="{CEE9E11D-2EBA-4FE1-8786-AABC2EE8D593}"/>
              </a:ext>
            </a:extLst>
          </p:cNvPr>
          <p:cNvPicPr>
            <a:picLocks noChangeAspect="1"/>
          </p:cNvPicPr>
          <p:nvPr/>
        </p:nvPicPr>
        <p:blipFill>
          <a:blip r:embed="rId2"/>
          <a:stretch>
            <a:fillRect/>
          </a:stretch>
        </p:blipFill>
        <p:spPr>
          <a:xfrm>
            <a:off x="0" y="0"/>
            <a:ext cx="6248400" cy="6067425"/>
          </a:xfrm>
          <a:prstGeom prst="rect">
            <a:avLst/>
          </a:prstGeom>
        </p:spPr>
      </p:pic>
    </p:spTree>
    <p:extLst>
      <p:ext uri="{BB962C8B-B14F-4D97-AF65-F5344CB8AC3E}">
        <p14:creationId xmlns:p14="http://schemas.microsoft.com/office/powerpoint/2010/main" val="3554031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501" y="329762"/>
            <a:ext cx="11933499" cy="7294305"/>
          </a:xfrm>
          <a:prstGeom prst="rect">
            <a:avLst/>
          </a:prstGeom>
        </p:spPr>
        <p:txBody>
          <a:bodyPr wrap="square">
            <a:spAutoFit/>
          </a:bodyPr>
          <a:lstStyle/>
          <a:p>
            <a:pPr lvl="0" algn="just" rtl="1"/>
            <a:r>
              <a:rPr lang="fa-IR" dirty="0">
                <a:solidFill>
                  <a:prstClr val="black"/>
                </a:solidFill>
              </a:rPr>
              <a:t> </a:t>
            </a:r>
            <a:r>
              <a:rPr lang="fa-IR" sz="3600" dirty="0">
                <a:solidFill>
                  <a:prstClr val="black"/>
                </a:solidFill>
              </a:rPr>
              <a:t>بسیاری از سیستم های آلیاژی انحلال پذیری جامدی، کاملی را نشان نمی دهند. وقتی که مقدار نمونه (فلز) حل شونده بیشتر از حد انحلال آن باشد فاز جدیدیی تشکیل می شود که متفاوت از محلول جامد اولیه است.</a:t>
            </a:r>
          </a:p>
          <a:p>
            <a:pPr lvl="0" algn="just" rtl="1"/>
            <a:r>
              <a:rPr lang="fa-IR" sz="3600" dirty="0">
                <a:solidFill>
                  <a:prstClr val="black"/>
                </a:solidFill>
              </a:rPr>
              <a:t>فازی که تشکیل می شود یک ترکیب حد واسطی از مولفه های تشکیل دهنده آن( حلال و حل شونده) است.</a:t>
            </a:r>
          </a:p>
          <a:p>
            <a:pPr lvl="0" algn="just" rtl="1"/>
            <a:r>
              <a:rPr lang="fa-IR" sz="3600" dirty="0">
                <a:solidFill>
                  <a:prstClr val="black"/>
                </a:solidFill>
              </a:rPr>
              <a:t>ساختار بلوری فاز تشکیل شده متفاوت از مولفه های تشکیل دهنده آن(حلال و حل شونده ) است.</a:t>
            </a:r>
          </a:p>
          <a:p>
            <a:pPr lvl="0" algn="just" rtl="1"/>
            <a:r>
              <a:rPr lang="fa-IR" sz="3600" dirty="0">
                <a:solidFill>
                  <a:schemeClr val="accent2"/>
                </a:solidFill>
              </a:rPr>
              <a:t>برخی از این فازهای حدواسط</a:t>
            </a:r>
            <a:r>
              <a:rPr lang="fa-IR" sz="3600" dirty="0">
                <a:solidFill>
                  <a:prstClr val="black"/>
                </a:solidFill>
              </a:rPr>
              <a:t>، ترکیب ثابتی دارند و به آنها </a:t>
            </a:r>
            <a:r>
              <a:rPr lang="fa-IR" sz="3600" dirty="0">
                <a:solidFill>
                  <a:schemeClr val="accent6"/>
                </a:solidFill>
              </a:rPr>
              <a:t>ترکیبات بین فلزی </a:t>
            </a:r>
            <a:r>
              <a:rPr lang="fa-IR" sz="3600" dirty="0">
                <a:solidFill>
                  <a:prstClr val="black"/>
                </a:solidFill>
              </a:rPr>
              <a:t>گویند.</a:t>
            </a:r>
          </a:p>
          <a:p>
            <a:pPr algn="just" rtl="1"/>
            <a:r>
              <a:rPr lang="fa-IR" sz="3600" dirty="0">
                <a:solidFill>
                  <a:schemeClr val="accent6"/>
                </a:solidFill>
              </a:rPr>
              <a:t>ترکیبات بین فلزی </a:t>
            </a:r>
            <a:r>
              <a:rPr lang="fa-IR" sz="3600" dirty="0">
                <a:solidFill>
                  <a:prstClr val="black"/>
                </a:solidFill>
              </a:rPr>
              <a:t>مشابه آلیاژها هستند اما پیوند بین اتم های دو فلز متفاوت، جزئی یونی است و همین باعث می شود این ترکیبات خواص کاملا متفاوت از آلیاژها داشته باشند.</a:t>
            </a:r>
          </a:p>
          <a:p>
            <a:pPr lvl="0" algn="just" rtl="1"/>
            <a:endParaRPr lang="en-US" sz="3600" dirty="0">
              <a:solidFill>
                <a:prstClr val="black"/>
              </a:solidFill>
            </a:endParaRPr>
          </a:p>
        </p:txBody>
      </p:sp>
    </p:spTree>
    <p:extLst>
      <p:ext uri="{BB962C8B-B14F-4D97-AF65-F5344CB8AC3E}">
        <p14:creationId xmlns:p14="http://schemas.microsoft.com/office/powerpoint/2010/main" val="663685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6421"/>
            <a:ext cx="12192000" cy="5570756"/>
          </a:xfrm>
          <a:prstGeom prst="rect">
            <a:avLst/>
          </a:prstGeom>
        </p:spPr>
        <p:txBody>
          <a:bodyPr wrap="square">
            <a:spAutoFit/>
          </a:bodyPr>
          <a:lstStyle/>
          <a:p>
            <a:pPr lvl="0" algn="just" rtl="1"/>
            <a:r>
              <a:rPr lang="fa-IR" sz="3200" dirty="0">
                <a:solidFill>
                  <a:prstClr val="black"/>
                </a:solidFill>
              </a:rPr>
              <a:t>بطور کلی هرچه اختلاف ( الکترونگاتیویته بین اتم میزبان و اتم میهمان بیشتر باشد تمایل به تشکیل </a:t>
            </a:r>
            <a:r>
              <a:rPr lang="fa-IR" sz="3200" dirty="0">
                <a:solidFill>
                  <a:schemeClr val="accent6"/>
                </a:solidFill>
              </a:rPr>
              <a:t>ترکیب</a:t>
            </a:r>
            <a:r>
              <a:rPr lang="fa-IR" sz="3200" dirty="0">
                <a:solidFill>
                  <a:prstClr val="black"/>
                </a:solidFill>
              </a:rPr>
              <a:t> بیشتر می شود و حلالیت (میهمان  یا حل شونده در میزبان یا حلال)کاهش می یابد.</a:t>
            </a:r>
          </a:p>
          <a:p>
            <a:pPr lvl="0" algn="just" rtl="1"/>
            <a:r>
              <a:rPr lang="fa-IR" sz="3200" dirty="0">
                <a:solidFill>
                  <a:prstClr val="black"/>
                </a:solidFill>
              </a:rPr>
              <a:t>بنابراین عناصر با اختلاف الکترونگاتیویته کمتر تمایل به تشکیل الیاژ دارند اما عناصر با اختلاف الکترونگاتیویته (کمی ) بیشتر تمایل به برهم کنش یونی با یکدیگردارند و تمایل دارند </a:t>
            </a:r>
            <a:r>
              <a:rPr lang="fa-IR" sz="3200" dirty="0">
                <a:solidFill>
                  <a:schemeClr val="accent6"/>
                </a:solidFill>
              </a:rPr>
              <a:t>ترکیب فلزی باجزئی خصلت یونی و یا بعبارت دیگر ترکیب بین فلزی </a:t>
            </a:r>
            <a:r>
              <a:rPr lang="fa-IR" sz="3200" dirty="0">
                <a:solidFill>
                  <a:prstClr val="black"/>
                </a:solidFill>
              </a:rPr>
              <a:t>تشکیل دهند.</a:t>
            </a:r>
          </a:p>
          <a:p>
            <a:pPr lvl="0" algn="r" rtl="1"/>
            <a:r>
              <a:rPr lang="fa-IR" sz="3200" dirty="0">
                <a:solidFill>
                  <a:prstClr val="black"/>
                </a:solidFill>
              </a:rPr>
              <a:t>ی</a:t>
            </a:r>
            <a:r>
              <a:rPr lang="fa-IR" sz="3200" dirty="0">
                <a:solidFill>
                  <a:schemeClr val="accent6"/>
                </a:solidFill>
              </a:rPr>
              <a:t>ک ترکیب بین فلزی </a:t>
            </a:r>
            <a:r>
              <a:rPr lang="fa-IR" sz="3200" dirty="0">
                <a:solidFill>
                  <a:prstClr val="black"/>
                </a:solidFill>
              </a:rPr>
              <a:t>از دو یا چند </a:t>
            </a:r>
            <a:r>
              <a:rPr lang="fa-IR" sz="3200" dirty="0">
                <a:solidFill>
                  <a:schemeClr val="accent5"/>
                </a:solidFill>
              </a:rPr>
              <a:t>عنصر فلزی </a:t>
            </a:r>
            <a:r>
              <a:rPr lang="fa-IR" sz="3200" dirty="0">
                <a:solidFill>
                  <a:prstClr val="black"/>
                </a:solidFill>
              </a:rPr>
              <a:t>تشکیل شده است که فاز جدیدی تشکیل می دهد که ترکیب، ساختار وخواص منحصر بخود دارد.</a:t>
            </a:r>
          </a:p>
          <a:p>
            <a:pPr lvl="0" algn="r" rtl="1"/>
            <a:r>
              <a:rPr lang="fa-IR" sz="3200" dirty="0">
                <a:solidFill>
                  <a:schemeClr val="accent6"/>
                </a:solidFill>
              </a:rPr>
              <a:t>ترکیبات بین فلزی </a:t>
            </a:r>
            <a:r>
              <a:rPr lang="fa-IR" sz="3200" dirty="0">
                <a:solidFill>
                  <a:prstClr val="black"/>
                </a:solidFill>
              </a:rPr>
              <a:t>تقریبا خیلی سخت و شکننده هستند.</a:t>
            </a:r>
          </a:p>
          <a:p>
            <a:pPr lvl="0" algn="r" rtl="1"/>
            <a:r>
              <a:rPr lang="fa-IR" sz="3200" dirty="0">
                <a:solidFill>
                  <a:schemeClr val="accent6"/>
                </a:solidFill>
              </a:rPr>
              <a:t>ترکیبات بین فلزی </a:t>
            </a:r>
            <a:r>
              <a:rPr lang="fa-IR" sz="3200" dirty="0">
                <a:solidFill>
                  <a:prstClr val="black"/>
                </a:solidFill>
              </a:rPr>
              <a:t>از نظر مکا نیکی همانند سرامیک ها هستند.</a:t>
            </a:r>
          </a:p>
          <a:p>
            <a:pPr lvl="0" algn="just" rtl="1"/>
            <a:r>
              <a:rPr lang="fa-IR" sz="3600" dirty="0">
                <a:solidFill>
                  <a:prstClr val="black"/>
                </a:solidFill>
              </a:rPr>
              <a:t>  </a:t>
            </a:r>
            <a:endParaRPr lang="en-US" sz="3600" dirty="0">
              <a:solidFill>
                <a:prstClr val="black"/>
              </a:solidFill>
            </a:endParaRPr>
          </a:p>
        </p:txBody>
      </p:sp>
      <p:pic>
        <p:nvPicPr>
          <p:cNvPr id="3" name="Picture 2">
            <a:extLst>
              <a:ext uri="{FF2B5EF4-FFF2-40B4-BE49-F238E27FC236}">
                <a16:creationId xmlns:a16="http://schemas.microsoft.com/office/drawing/2014/main" id="{B577D4AA-F2C0-4757-97D8-BD2F72C5DB5A}"/>
              </a:ext>
            </a:extLst>
          </p:cNvPr>
          <p:cNvPicPr>
            <a:picLocks noChangeAspect="1"/>
          </p:cNvPicPr>
          <p:nvPr/>
        </p:nvPicPr>
        <p:blipFill>
          <a:blip r:embed="rId2"/>
          <a:stretch>
            <a:fillRect/>
          </a:stretch>
        </p:blipFill>
        <p:spPr>
          <a:xfrm>
            <a:off x="295411" y="3530101"/>
            <a:ext cx="3331710" cy="2736885"/>
          </a:xfrm>
          <a:prstGeom prst="rect">
            <a:avLst/>
          </a:prstGeom>
        </p:spPr>
      </p:pic>
    </p:spTree>
    <p:extLst>
      <p:ext uri="{BB962C8B-B14F-4D97-AF65-F5344CB8AC3E}">
        <p14:creationId xmlns:p14="http://schemas.microsoft.com/office/powerpoint/2010/main" val="12717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792" y="96418"/>
            <a:ext cx="10833905" cy="954107"/>
          </a:xfrm>
          <a:prstGeom prst="rect">
            <a:avLst/>
          </a:prstGeom>
        </p:spPr>
        <p:txBody>
          <a:bodyPr wrap="square">
            <a:spAutoFit/>
          </a:bodyPr>
          <a:lstStyle/>
          <a:p>
            <a:pPr algn="r" rtl="1"/>
            <a:r>
              <a:rPr lang="en-US" sz="2800" dirty="0">
                <a:solidFill>
                  <a:srgbClr val="4595D1"/>
                </a:solidFill>
                <a:latin typeface="QuaySansITCStd-Medium"/>
              </a:rPr>
              <a:t>Substitutional solid solutions</a:t>
            </a:r>
            <a:r>
              <a:rPr lang="en-US" sz="2800" dirty="0"/>
              <a:t> </a:t>
            </a:r>
            <a:r>
              <a:rPr lang="fa-IR" sz="2800" dirty="0">
                <a:solidFill>
                  <a:schemeClr val="accent5"/>
                </a:solidFill>
              </a:rPr>
              <a:t>محلولهای جامد جانشینی </a:t>
            </a:r>
            <a:br>
              <a:rPr lang="en-US" sz="2800" dirty="0"/>
            </a:br>
            <a:r>
              <a:rPr lang="fa-IR" sz="2800" dirty="0"/>
              <a:t>یک محلول جامد جانشینی شامل جایگزینی یک نوع اتم فلزی در ساختار فلز دیگری است</a:t>
            </a:r>
            <a:endParaRPr lang="en-US" sz="2800" dirty="0"/>
          </a:p>
        </p:txBody>
      </p:sp>
      <p:sp>
        <p:nvSpPr>
          <p:cNvPr id="3" name="Rectangle 2"/>
          <p:cNvSpPr/>
          <p:nvPr/>
        </p:nvSpPr>
        <p:spPr>
          <a:xfrm>
            <a:off x="277792" y="3501358"/>
            <a:ext cx="11586257" cy="3046988"/>
          </a:xfrm>
          <a:prstGeom prst="rect">
            <a:avLst/>
          </a:prstGeom>
        </p:spPr>
        <p:txBody>
          <a:bodyPr wrap="square">
            <a:spAutoFit/>
          </a:bodyPr>
          <a:lstStyle/>
          <a:p>
            <a:pPr algn="r" rtl="1"/>
            <a:r>
              <a:rPr lang="fa-IR" sz="3200" dirty="0"/>
              <a:t> محلول های جامد جانشینی معمولاً در صورت تحقق سه معیارزیر تشکیل می شود:</a:t>
            </a:r>
          </a:p>
          <a:p>
            <a:pPr algn="r" rtl="1"/>
            <a:r>
              <a:rPr lang="fa-IR" sz="3200" dirty="0"/>
              <a:t>1.اختلاف شعاع اتمی عناصر در محدوده ی 15 درصد یکدیگر باشند.</a:t>
            </a:r>
          </a:p>
          <a:p>
            <a:pPr algn="r" rtl="1"/>
            <a:r>
              <a:rPr lang="fa-IR" sz="3200" dirty="0"/>
              <a:t>2. ساختارهای بلوری دو فلز خالص یکسان باشند؛ این شباهت نشانگر آن است</a:t>
            </a:r>
          </a:p>
          <a:p>
            <a:pPr algn="r" rtl="1"/>
            <a:r>
              <a:rPr lang="fa-IR" sz="3200" dirty="0"/>
              <a:t>نیروهای جهت دار بین دو نوع اتم با یکدیگر سازگار هستند.</a:t>
            </a:r>
          </a:p>
          <a:p>
            <a:pPr algn="r" rtl="1"/>
            <a:r>
              <a:rPr lang="fa-IR" sz="3200" dirty="0"/>
              <a:t>3. خصلت الکتروپوزیتیو دو جزئ سازنده مشابه باشند؛ در غیر این صورت احتمال تشکیل ترکیب ، که در آن الکترونها بین گونه ها منتقل می شوند، بیشتر است.</a:t>
            </a:r>
          </a:p>
        </p:txBody>
      </p:sp>
      <p:pic>
        <p:nvPicPr>
          <p:cNvPr id="4" name="Picture 3"/>
          <p:cNvPicPr>
            <a:picLocks noChangeAspect="1"/>
          </p:cNvPicPr>
          <p:nvPr/>
        </p:nvPicPr>
        <p:blipFill>
          <a:blip r:embed="rId2"/>
          <a:stretch>
            <a:fillRect/>
          </a:stretch>
        </p:blipFill>
        <p:spPr>
          <a:xfrm>
            <a:off x="4279588" y="1034344"/>
            <a:ext cx="3632823" cy="2483195"/>
          </a:xfrm>
          <a:prstGeom prst="rect">
            <a:avLst/>
          </a:prstGeom>
        </p:spPr>
      </p:pic>
    </p:spTree>
    <p:extLst>
      <p:ext uri="{BB962C8B-B14F-4D97-AF65-F5344CB8AC3E}">
        <p14:creationId xmlns:p14="http://schemas.microsoft.com/office/powerpoint/2010/main" val="2500349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8386"/>
            <a:ext cx="11898774" cy="369332"/>
          </a:xfrm>
          <a:prstGeom prst="rect">
            <a:avLst/>
          </a:prstGeom>
        </p:spPr>
        <p:txBody>
          <a:bodyPr wrap="square">
            <a:spAutoFit/>
          </a:bodyPr>
          <a:lstStyle/>
          <a:p>
            <a:pPr lvl="0" algn="r" rtl="1"/>
            <a:r>
              <a:rPr lang="fa-IR" dirty="0">
                <a:solidFill>
                  <a:prstClr val="black"/>
                </a:solidFill>
              </a:rPr>
              <a:t> </a:t>
            </a:r>
            <a:endParaRPr lang="en-US" sz="3600" dirty="0">
              <a:solidFill>
                <a:prstClr val="black"/>
              </a:solidFill>
            </a:endParaRPr>
          </a:p>
        </p:txBody>
      </p:sp>
      <p:sp>
        <p:nvSpPr>
          <p:cNvPr id="3" name="Rectangle 2"/>
          <p:cNvSpPr/>
          <p:nvPr/>
        </p:nvSpPr>
        <p:spPr>
          <a:xfrm>
            <a:off x="0" y="628386"/>
            <a:ext cx="11725154" cy="5632311"/>
          </a:xfrm>
          <a:prstGeom prst="rect">
            <a:avLst/>
          </a:prstGeom>
        </p:spPr>
        <p:txBody>
          <a:bodyPr wrap="square">
            <a:spAutoFit/>
          </a:bodyPr>
          <a:lstStyle/>
          <a:p>
            <a:pPr lvl="0" algn="r" rtl="1"/>
            <a:r>
              <a:rPr lang="fa-IR" sz="3600" dirty="0">
                <a:solidFill>
                  <a:schemeClr val="accent4"/>
                </a:solidFill>
              </a:rPr>
              <a:t>تقسیم بندی ترکیبات بین فلزی:</a:t>
            </a:r>
          </a:p>
          <a:p>
            <a:pPr lvl="0" algn="r" rtl="1"/>
            <a:r>
              <a:rPr lang="fa-IR" sz="3600" dirty="0">
                <a:solidFill>
                  <a:schemeClr val="accent6"/>
                </a:solidFill>
              </a:rPr>
              <a:t>دسته اول : ترکیبات بین فلزی استوکیومتری</a:t>
            </a:r>
          </a:p>
          <a:p>
            <a:pPr lvl="0" algn="r" rtl="1"/>
            <a:r>
              <a:rPr lang="fa-IR" sz="3600" dirty="0">
                <a:solidFill>
                  <a:schemeClr val="accent6"/>
                </a:solidFill>
              </a:rPr>
              <a:t>دارای ترکیب ثابتی هستند.</a:t>
            </a:r>
          </a:p>
          <a:p>
            <a:pPr lvl="0" algn="r" rtl="1"/>
            <a:r>
              <a:rPr lang="fa-IR" sz="3600" dirty="0">
                <a:solidFill>
                  <a:schemeClr val="accent6"/>
                </a:solidFill>
              </a:rPr>
              <a:t>در دیاگرام فاز، آنها معمولا</a:t>
            </a:r>
          </a:p>
          <a:p>
            <a:pPr lvl="0" algn="r" rtl="1"/>
            <a:r>
              <a:rPr lang="fa-IR" sz="3600" dirty="0">
                <a:solidFill>
                  <a:schemeClr val="accent6"/>
                </a:solidFill>
              </a:rPr>
              <a:t> با خط عمودی نشان</a:t>
            </a:r>
          </a:p>
          <a:p>
            <a:pPr lvl="0" algn="r" rtl="1"/>
            <a:r>
              <a:rPr lang="fa-IR" sz="3600" dirty="0">
                <a:solidFill>
                  <a:schemeClr val="accent6"/>
                </a:solidFill>
              </a:rPr>
              <a:t> داده می شوند </a:t>
            </a:r>
          </a:p>
          <a:p>
            <a:pPr lvl="0" algn="r" rtl="1"/>
            <a:endParaRPr lang="fa-IR" sz="3600" dirty="0">
              <a:solidFill>
                <a:schemeClr val="accent6"/>
              </a:solidFill>
            </a:endParaRPr>
          </a:p>
          <a:p>
            <a:pPr lvl="0" algn="r" rtl="1"/>
            <a:endParaRPr lang="fa-IR" sz="3600" dirty="0">
              <a:solidFill>
                <a:schemeClr val="accent6"/>
              </a:solidFill>
            </a:endParaRPr>
          </a:p>
          <a:p>
            <a:pPr algn="r" rtl="1"/>
            <a:endParaRPr lang="fa-IR" sz="3600" dirty="0">
              <a:solidFill>
                <a:schemeClr val="accent5"/>
              </a:solidFill>
            </a:endParaRPr>
          </a:p>
          <a:p>
            <a:pPr algn="r" rtl="1"/>
            <a:endParaRPr lang="fa-IR" sz="3600" dirty="0">
              <a:solidFill>
                <a:schemeClr val="accent5"/>
              </a:solidFill>
            </a:endParaRPr>
          </a:p>
        </p:txBody>
      </p:sp>
      <p:pic>
        <p:nvPicPr>
          <p:cNvPr id="4" name="Picture 3"/>
          <p:cNvPicPr>
            <a:picLocks noChangeAspect="1"/>
          </p:cNvPicPr>
          <p:nvPr/>
        </p:nvPicPr>
        <p:blipFill>
          <a:blip r:embed="rId2"/>
          <a:stretch>
            <a:fillRect/>
          </a:stretch>
        </p:blipFill>
        <p:spPr>
          <a:xfrm>
            <a:off x="250646" y="1750715"/>
            <a:ext cx="7362787" cy="4754258"/>
          </a:xfrm>
          <a:prstGeom prst="rect">
            <a:avLst/>
          </a:prstGeom>
        </p:spPr>
      </p:pic>
    </p:spTree>
    <p:extLst>
      <p:ext uri="{BB962C8B-B14F-4D97-AF65-F5344CB8AC3E}">
        <p14:creationId xmlns:p14="http://schemas.microsoft.com/office/powerpoint/2010/main" val="1465679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9128" y="0"/>
            <a:ext cx="8592444" cy="6695207"/>
          </a:xfrm>
          <a:prstGeom prst="rect">
            <a:avLst/>
          </a:prstGeom>
        </p:spPr>
      </p:pic>
    </p:spTree>
    <p:extLst>
      <p:ext uri="{BB962C8B-B14F-4D97-AF65-F5344CB8AC3E}">
        <p14:creationId xmlns:p14="http://schemas.microsoft.com/office/powerpoint/2010/main" val="1561684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5364" y="177211"/>
            <a:ext cx="7732175" cy="6408784"/>
          </a:xfrm>
          <a:prstGeom prst="rect">
            <a:avLst/>
          </a:prstGeom>
        </p:spPr>
      </p:pic>
    </p:spTree>
    <p:extLst>
      <p:ext uri="{BB962C8B-B14F-4D97-AF65-F5344CB8AC3E}">
        <p14:creationId xmlns:p14="http://schemas.microsoft.com/office/powerpoint/2010/main" val="3686542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6653" y="231494"/>
            <a:ext cx="9143030" cy="6921660"/>
          </a:xfrm>
          <a:prstGeom prst="rect">
            <a:avLst/>
          </a:prstGeom>
        </p:spPr>
      </p:pic>
    </p:spTree>
    <p:extLst>
      <p:ext uri="{BB962C8B-B14F-4D97-AF65-F5344CB8AC3E}">
        <p14:creationId xmlns:p14="http://schemas.microsoft.com/office/powerpoint/2010/main" val="1493302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045" y="482349"/>
            <a:ext cx="11817752" cy="1754326"/>
          </a:xfrm>
          <a:prstGeom prst="rect">
            <a:avLst/>
          </a:prstGeom>
        </p:spPr>
        <p:txBody>
          <a:bodyPr wrap="square">
            <a:spAutoFit/>
          </a:bodyPr>
          <a:lstStyle/>
          <a:p>
            <a:pPr lvl="0" algn="r" rtl="1"/>
            <a:r>
              <a:rPr lang="fa-IR" sz="3600" dirty="0">
                <a:solidFill>
                  <a:srgbClr val="4472C4"/>
                </a:solidFill>
              </a:rPr>
              <a:t>دسته دوم :ترکیبات بین فلزی غیراستوکیومتری:</a:t>
            </a:r>
          </a:p>
          <a:p>
            <a:pPr lvl="0" algn="r" rtl="1"/>
            <a:r>
              <a:rPr lang="fa-IR" sz="3600" dirty="0">
                <a:solidFill>
                  <a:srgbClr val="4472C4"/>
                </a:solidFill>
              </a:rPr>
              <a:t>دارای رنجی( دامنه ای) از ترکیب (درصد) هستند و برخی مواقع آنها را محلولهای جامد حدواسط(   </a:t>
            </a:r>
            <a:r>
              <a:rPr lang="en-US" sz="3600" dirty="0">
                <a:solidFill>
                  <a:srgbClr val="4472C4"/>
                </a:solidFill>
              </a:rPr>
              <a:t>Intermediate solid solutions</a:t>
            </a:r>
            <a:r>
              <a:rPr lang="fa-IR" sz="3600" dirty="0">
                <a:solidFill>
                  <a:srgbClr val="4472C4"/>
                </a:solidFill>
              </a:rPr>
              <a:t>)   گویند</a:t>
            </a:r>
          </a:p>
        </p:txBody>
      </p:sp>
      <p:pic>
        <p:nvPicPr>
          <p:cNvPr id="3" name="Picture 2"/>
          <p:cNvPicPr>
            <a:picLocks noChangeAspect="1"/>
          </p:cNvPicPr>
          <p:nvPr/>
        </p:nvPicPr>
        <p:blipFill>
          <a:blip r:embed="rId2"/>
          <a:stretch>
            <a:fillRect/>
          </a:stretch>
        </p:blipFill>
        <p:spPr>
          <a:xfrm>
            <a:off x="1223210" y="2361236"/>
            <a:ext cx="6390140" cy="4496764"/>
          </a:xfrm>
          <a:prstGeom prst="rect">
            <a:avLst/>
          </a:prstGeom>
        </p:spPr>
      </p:pic>
    </p:spTree>
    <p:extLst>
      <p:ext uri="{BB962C8B-B14F-4D97-AF65-F5344CB8AC3E}">
        <p14:creationId xmlns:p14="http://schemas.microsoft.com/office/powerpoint/2010/main" val="4226043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9811" y="266218"/>
            <a:ext cx="8374174" cy="6591781"/>
          </a:xfrm>
          <a:prstGeom prst="rect">
            <a:avLst/>
          </a:prstGeom>
        </p:spPr>
      </p:pic>
    </p:spTree>
    <p:extLst>
      <p:ext uri="{BB962C8B-B14F-4D97-AF65-F5344CB8AC3E}">
        <p14:creationId xmlns:p14="http://schemas.microsoft.com/office/powerpoint/2010/main" val="3336337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59504"/>
            <a:ext cx="6096000" cy="1938992"/>
          </a:xfrm>
          <a:prstGeom prst="rect">
            <a:avLst/>
          </a:prstGeom>
        </p:spPr>
        <p:txBody>
          <a:bodyPr>
            <a:spAutoFit/>
          </a:bodyPr>
          <a:lstStyle/>
          <a:p>
            <a:pPr lvl="0" algn="r" rtl="1"/>
            <a:r>
              <a:rPr lang="fa-IR" sz="4000" dirty="0">
                <a:solidFill>
                  <a:prstClr val="black"/>
                </a:solidFill>
                <a:latin typeface="Calibri" panose="020F0502020204030204" pitchFamily="34" charset="0"/>
                <a:ea typeface="Calibri" panose="020F0502020204030204" pitchFamily="34" charset="0"/>
              </a:rPr>
              <a:t>ترکیبات  بین فلزی</a:t>
            </a:r>
          </a:p>
          <a:p>
            <a:pPr lvl="0" algn="r" rtl="1"/>
            <a:r>
              <a:rPr lang="en-US" sz="4000" dirty="0">
                <a:solidFill>
                  <a:prstClr val="black"/>
                </a:solidFill>
                <a:latin typeface="Calibri" panose="020F0502020204030204" pitchFamily="34" charset="0"/>
              </a:rPr>
              <a:t>Intermetallic compounds</a:t>
            </a:r>
          </a:p>
          <a:p>
            <a:pPr lvl="0" algn="r" rtl="1"/>
            <a:r>
              <a:rPr lang="en-US" sz="4000" dirty="0">
                <a:solidFill>
                  <a:prstClr val="black"/>
                </a:solidFill>
                <a:latin typeface="Calibri" panose="020F0502020204030204" pitchFamily="34" charset="0"/>
              </a:rPr>
              <a:t>(</a:t>
            </a:r>
            <a:r>
              <a:rPr lang="en-US" sz="4000" dirty="0">
                <a:solidFill>
                  <a:srgbClr val="FF0000"/>
                </a:solidFill>
                <a:latin typeface="Calibri" panose="020F0502020204030204" pitchFamily="34" charset="0"/>
              </a:rPr>
              <a:t>Zintel Phases</a:t>
            </a:r>
            <a:r>
              <a:rPr lang="en-US" sz="4000" dirty="0">
                <a:solidFill>
                  <a:prstClr val="black"/>
                </a:solidFill>
                <a:latin typeface="Calibri" panose="020F0502020204030204" pitchFamily="34" charset="0"/>
              </a:rPr>
              <a:t>)</a:t>
            </a:r>
            <a:endParaRPr lang="en-US" dirty="0">
              <a:solidFill>
                <a:prstClr val="black"/>
              </a:solidFill>
            </a:endParaRPr>
          </a:p>
        </p:txBody>
      </p:sp>
    </p:spTree>
    <p:extLst>
      <p:ext uri="{BB962C8B-B14F-4D97-AF65-F5344CB8AC3E}">
        <p14:creationId xmlns:p14="http://schemas.microsoft.com/office/powerpoint/2010/main" val="1259495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195" y="966899"/>
            <a:ext cx="11655706" cy="5016758"/>
          </a:xfrm>
          <a:prstGeom prst="rect">
            <a:avLst/>
          </a:prstGeom>
        </p:spPr>
        <p:txBody>
          <a:bodyPr wrap="square">
            <a:spAutoFit/>
          </a:bodyPr>
          <a:lstStyle/>
          <a:p>
            <a:pPr algn="just" rtl="1"/>
            <a:r>
              <a:rPr lang="fa-IR" sz="3200" dirty="0"/>
              <a:t>فازهای </a:t>
            </a:r>
            <a:r>
              <a:rPr lang="en-US" sz="3200" dirty="0" err="1"/>
              <a:t>Zintl</a:t>
            </a:r>
            <a:r>
              <a:rPr lang="en-US" sz="3200" dirty="0"/>
              <a:t> </a:t>
            </a:r>
            <a:r>
              <a:rPr lang="fa-IR" sz="3200" dirty="0"/>
              <a:t>زیرمجموعه ای از </a:t>
            </a:r>
            <a:r>
              <a:rPr lang="fa-IR" sz="3200" dirty="0">
                <a:solidFill>
                  <a:schemeClr val="accent5"/>
                </a:solidFill>
              </a:rPr>
              <a:t>ترکیبات بین فلزی </a:t>
            </a:r>
            <a:r>
              <a:rPr lang="fa-IR" sz="3200" dirty="0"/>
              <a:t>هستند که در آن آرایشهای الکترونی هر دوی کاتیون و آنیون از قوانین ظرفیت برای رسیدن به آرایش الکترونی پایدار پیروی می کنند. این نام در ابتدا برای شناخت کار ادوارد زینتل در مورد فازهای تشکیل شده بین فلزات الکتروپوزیتیو از </a:t>
            </a:r>
            <a:r>
              <a:rPr lang="fa-IR" sz="3200" dirty="0">
                <a:solidFill>
                  <a:schemeClr val="accent6"/>
                </a:solidFill>
              </a:rPr>
              <a:t>فلزات قلیایی ویا قلیایی خاکی </a:t>
            </a:r>
            <a:r>
              <a:rPr lang="fa-IR" sz="3200" dirty="0">
                <a:solidFill>
                  <a:schemeClr val="accent4"/>
                </a:solidFill>
              </a:rPr>
              <a:t>با شبه فلزات گروه اصلی</a:t>
            </a:r>
            <a:r>
              <a:rPr lang="en-US" sz="3200" dirty="0">
                <a:solidFill>
                  <a:schemeClr val="accent4"/>
                </a:solidFill>
              </a:rPr>
              <a:t>)</a:t>
            </a:r>
            <a:r>
              <a:rPr lang="fa-IR" sz="3200" dirty="0">
                <a:solidFill>
                  <a:schemeClr val="accent4"/>
                </a:solidFill>
              </a:rPr>
              <a:t>شبه فلزات گروه </a:t>
            </a:r>
            <a:r>
              <a:rPr lang="en-US" sz="3200" dirty="0">
                <a:solidFill>
                  <a:schemeClr val="accent4"/>
                </a:solidFill>
              </a:rPr>
              <a:t>P</a:t>
            </a:r>
            <a:r>
              <a:rPr lang="fa-IR" sz="3200" dirty="0">
                <a:solidFill>
                  <a:schemeClr val="accent4"/>
                </a:solidFill>
              </a:rPr>
              <a:t> )</a:t>
            </a:r>
            <a:r>
              <a:rPr lang="fa-IR" sz="3200" dirty="0"/>
              <a:t> ، پیشنهاد شده است ومی تواند برای توصیف ترکیبات بین فلزی که می توان برای آنها ظرفیت قائل شد، بکار رود. متفاوت از آلیاژها ، که در آنها عناصر کامپوزیتی حالت اکسیداسیون واضحی ندارند و الکترونها در همه عناصر مانند فلزات تقسیم می شوند ترکیبات فاز </a:t>
            </a:r>
            <a:r>
              <a:rPr lang="en-US" sz="3200" dirty="0" err="1"/>
              <a:t>Zintl</a:t>
            </a:r>
            <a:r>
              <a:rPr lang="en-US" sz="3200" dirty="0"/>
              <a:t> </a:t>
            </a:r>
            <a:r>
              <a:rPr lang="fa-IR" sz="3200" dirty="0"/>
              <a:t>از عناصری تشکیل شده است که می توان حالتهای اکسیداسیون را به وضوح محاسبه کرد و الکترونها را به طور کامل از یک عنصر به عناصر دیگر منتقل کرد. </a:t>
            </a:r>
            <a:endParaRPr lang="en-US" sz="3200" dirty="0"/>
          </a:p>
        </p:txBody>
      </p:sp>
    </p:spTree>
    <p:extLst>
      <p:ext uri="{BB962C8B-B14F-4D97-AF65-F5344CB8AC3E}">
        <p14:creationId xmlns:p14="http://schemas.microsoft.com/office/powerpoint/2010/main" val="1993504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314" y="0"/>
            <a:ext cx="11991372" cy="3539430"/>
          </a:xfrm>
          <a:prstGeom prst="rect">
            <a:avLst/>
          </a:prstGeom>
        </p:spPr>
        <p:txBody>
          <a:bodyPr wrap="square">
            <a:spAutoFit/>
          </a:bodyPr>
          <a:lstStyle/>
          <a:p>
            <a:pPr algn="just" rtl="1"/>
            <a:r>
              <a:rPr lang="fa-IR" sz="3200" dirty="0">
                <a:solidFill>
                  <a:schemeClr val="accent6"/>
                </a:solidFill>
              </a:rPr>
              <a:t>به طور معمول فرض بر این است که الکترون ها از فلزات الکتروپوزیتو به عناصر الکترونگاتیوتر شبیه به ترکیبات نمک های یونی منتقل می شوند ، اما ، در بسیاری از موارد ، تعداد کل الکترون ها برای تأمین قاعده اکتد برای عناصر الکترونگاتیوتر کافی نیست در نتیجه ، عناصر الکترونگاتیوبا ایجاد شبکه های آنیونی از طریق تشکیل پیوند کووالانسی، لایه والانس خود را تکمیل می کنند</a:t>
            </a:r>
            <a:r>
              <a:rPr lang="fa-IR" sz="3200" dirty="0"/>
              <a:t>. این توصیف عناصر الکتروپوزیتیو را بعنوان شاهدان تنظیم کننده بار(متعادل کننده بار) در نظر می گیرد که حفره های ایجاد شده در شبکه های آنیونی را پر می کند.</a:t>
            </a:r>
            <a:endParaRPr lang="en-US" sz="3200" dirty="0"/>
          </a:p>
        </p:txBody>
      </p:sp>
      <p:pic>
        <p:nvPicPr>
          <p:cNvPr id="4" name="Picture 3" descr="https://www.meta-synthesis.com/webbook/02_mge/MGE2.png">
            <a:extLst>
              <a:ext uri="{FF2B5EF4-FFF2-40B4-BE49-F238E27FC236}">
                <a16:creationId xmlns:a16="http://schemas.microsoft.com/office/drawing/2014/main" id="{6E94740D-0AEA-427D-BCA8-BD1B008F25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5649216" cy="2477961"/>
          </a:xfrm>
          <a:prstGeom prst="rect">
            <a:avLst/>
          </a:prstGeom>
          <a:noFill/>
          <a:ln>
            <a:noFill/>
          </a:ln>
        </p:spPr>
      </p:pic>
      <p:pic>
        <p:nvPicPr>
          <p:cNvPr id="5" name="Picture 4">
            <a:extLst>
              <a:ext uri="{FF2B5EF4-FFF2-40B4-BE49-F238E27FC236}">
                <a16:creationId xmlns:a16="http://schemas.microsoft.com/office/drawing/2014/main" id="{A5AC6B68-11D8-4B1E-94F3-485518147A40}"/>
              </a:ext>
            </a:extLst>
          </p:cNvPr>
          <p:cNvPicPr>
            <a:picLocks noChangeAspect="1"/>
          </p:cNvPicPr>
          <p:nvPr/>
        </p:nvPicPr>
        <p:blipFill>
          <a:blip r:embed="rId3"/>
          <a:stretch>
            <a:fillRect/>
          </a:stretch>
        </p:blipFill>
        <p:spPr>
          <a:xfrm>
            <a:off x="6205617" y="3744898"/>
            <a:ext cx="5986383" cy="2775944"/>
          </a:xfrm>
          <a:prstGeom prst="rect">
            <a:avLst/>
          </a:prstGeom>
        </p:spPr>
      </p:pic>
    </p:spTree>
    <p:extLst>
      <p:ext uri="{BB962C8B-B14F-4D97-AF65-F5344CB8AC3E}">
        <p14:creationId xmlns:p14="http://schemas.microsoft.com/office/powerpoint/2010/main" val="1440702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1" y="612845"/>
            <a:ext cx="11637818" cy="5262979"/>
          </a:xfrm>
          <a:prstGeom prst="rect">
            <a:avLst/>
          </a:prstGeom>
        </p:spPr>
        <p:txBody>
          <a:bodyPr wrap="square">
            <a:spAutoFit/>
          </a:bodyPr>
          <a:lstStyle/>
          <a:p>
            <a:pPr algn="just" rtl="1"/>
            <a:r>
              <a:rPr lang="fa-IR" sz="2400" dirty="0"/>
              <a:t>فازهای </a:t>
            </a:r>
            <a:r>
              <a:rPr lang="en-US" sz="2400" dirty="0" err="1"/>
              <a:t>Zintl</a:t>
            </a:r>
            <a:r>
              <a:rPr lang="en-US" sz="2400" dirty="0"/>
              <a:t> </a:t>
            </a:r>
            <a:r>
              <a:rPr lang="fa-IR" sz="2400" dirty="0"/>
              <a:t>زیرگروهی از ترکیبات بین فلزی شکننده و با نقطه ذوب بالا هستند که دیامغناطیس هستند یا خاصیت پارامغناطیس مستقل از دما نشان می دهند و رسانا یا نیمه هادی ضعیفی هستند. زینتل اشاره کرد که در زمان تشکیل این ترکیبات یک انقباض حجم اتمی وجود داشت و متوجه شد که این می تواند نشان دهنده تشکیل کاتیون باشد.او پیشنهاد کرد که ساختار فازهای </a:t>
            </a:r>
            <a:r>
              <a:rPr lang="en-US" sz="2400" dirty="0" err="1"/>
              <a:t>Zintl</a:t>
            </a:r>
            <a:r>
              <a:rPr lang="en-US" sz="2400" dirty="0"/>
              <a:t> </a:t>
            </a:r>
            <a:r>
              <a:rPr lang="fa-IR" sz="2400" dirty="0"/>
              <a:t>یونی است، جایی که انتقال الکترون کامل از فلز الکتروپوزیتیوتربه عنصر با الکتروپوزیتیویته کمتر صورت می گیرد. ساختار آنیون (که امروزه یون </a:t>
            </a:r>
            <a:r>
              <a:rPr lang="en-US" sz="2400" dirty="0" err="1"/>
              <a:t>Zintl</a:t>
            </a:r>
            <a:r>
              <a:rPr lang="en-US" sz="2400" dirty="0"/>
              <a:t> </a:t>
            </a:r>
            <a:r>
              <a:rPr lang="fa-IR" sz="2400" dirty="0"/>
              <a:t>نامیده می شود) باید بر اساس حالت الکترونی حاصل در نظر گرفته شود. این ایده ها بیشتر توسعه یافتند تا به قانون </a:t>
            </a:r>
            <a:r>
              <a:rPr lang="en-US" sz="2400" dirty="0" err="1"/>
              <a:t>Zintl</a:t>
            </a:r>
            <a:r>
              <a:rPr lang="en-US" sz="2400" dirty="0"/>
              <a:t> </a:t>
            </a:r>
            <a:r>
              <a:rPr lang="fa-IR" sz="2400" dirty="0"/>
              <a:t>یا مفهوم </a:t>
            </a:r>
            <a:r>
              <a:rPr lang="en-US" sz="2400" dirty="0" err="1"/>
              <a:t>Zintl</a:t>
            </a:r>
            <a:r>
              <a:rPr lang="en-US" sz="2400" dirty="0"/>
              <a:t> </a:t>
            </a:r>
            <a:r>
              <a:rPr lang="en-US" sz="2400" dirty="0" err="1"/>
              <a:t>Klemm</a:t>
            </a:r>
            <a:r>
              <a:rPr lang="en-US" sz="2400" dirty="0"/>
              <a:t> </a:t>
            </a:r>
            <a:r>
              <a:rPr lang="fa-IR" sz="2400" dirty="0"/>
              <a:t>تبدیل شوند، که در آن ساختار پلی آنیون باید شبیه یک عنصر هم الکترون با آن باشد.فازهای </a:t>
            </a:r>
            <a:r>
              <a:rPr lang="en-US" sz="2400" dirty="0" err="1"/>
              <a:t>Zintl</a:t>
            </a:r>
            <a:r>
              <a:rPr lang="en-US" sz="2400" dirty="0"/>
              <a:t> </a:t>
            </a:r>
            <a:r>
              <a:rPr lang="fa-IR" sz="2400" dirty="0"/>
              <a:t>ترکیبات پلی آنیونی هستند. ساختار آنها را می توان با انتقال رسمی الکترون از فلز االکتروپوزیتیوتر به عنصر الکترونگاتیو تر درک کرد. بنابراین، غلظت الکترون ظرفیت (</a:t>
            </a:r>
            <a:r>
              <a:rPr lang="en-US" sz="2400" dirty="0"/>
              <a:t>VEC) </a:t>
            </a:r>
            <a:r>
              <a:rPr lang="fa-IR" sz="2400" dirty="0"/>
              <a:t>عنصر افزایش می یابد و به طور رسمی در سیستم تناوبی عناصر به سمت راست حرکت می کند. به طور کلی، آنیون تشکیل شده به یک آرایش الکترونی هشت تایی نمی رسد. برای جبران کمبود الکترون، پیوندهای عنصر - عنصر تشکیل می شود. ساختار را می توان با قانون 8-</a:t>
            </a:r>
            <a:r>
              <a:rPr lang="en-US" sz="2400" dirty="0"/>
              <a:t>N </a:t>
            </a:r>
            <a:r>
              <a:rPr lang="fa-IR" sz="2400" dirty="0"/>
              <a:t>توضیح داد (تعداد الکترون های ظرفیت </a:t>
            </a:r>
            <a:r>
              <a:rPr lang="en-US" sz="2400" dirty="0"/>
              <a:t>N </a:t>
            </a:r>
            <a:r>
              <a:rPr lang="fa-IR" sz="2400" dirty="0"/>
              <a:t>با </a:t>
            </a:r>
            <a:r>
              <a:rPr lang="en-US" sz="2400" dirty="0"/>
              <a:t>VEC </a:t>
            </a:r>
            <a:r>
              <a:rPr lang="fa-IR" sz="2400" dirty="0"/>
              <a:t>جایگزین می شود) و بنابراین شبیه یک عنصر هم الکترون با آن است. پلی آنیون های تشکیل شده می توانند زنجیره ای (یک بعدی)، شبکه های دو یا سه بعدی یا مجموعه های مولکولی مانند به عنوان مثال </a:t>
            </a:r>
            <a:r>
              <a:rPr lang="en-US" dirty="0"/>
              <a:t>Si</a:t>
            </a:r>
            <a:r>
              <a:rPr lang="en-US" baseline="-25000" dirty="0"/>
              <a:t>4</a:t>
            </a:r>
            <a:r>
              <a:rPr lang="en-US" baseline="30000" dirty="0"/>
              <a:t>4-</a:t>
            </a:r>
            <a:r>
              <a:rPr lang="fa-IR" baseline="30000" dirty="0"/>
              <a:t>    </a:t>
            </a:r>
            <a:r>
              <a:rPr lang="fa-IR" sz="2400" dirty="0"/>
              <a:t>چهار وجهی</a:t>
            </a:r>
            <a:r>
              <a:rPr lang="en-US" sz="2400" dirty="0"/>
              <a:t> </a:t>
            </a:r>
            <a:r>
              <a:rPr lang="fa-IR" sz="2400" dirty="0"/>
              <a:t>در </a:t>
            </a:r>
            <a:r>
              <a:rPr lang="en-US" sz="2400" dirty="0" err="1"/>
              <a:t>KSi</a:t>
            </a:r>
            <a:r>
              <a:rPr lang="en-US" sz="2400" dirty="0"/>
              <a:t> </a:t>
            </a:r>
            <a:r>
              <a:rPr lang="fa-IR" sz="2400" dirty="0"/>
              <a:t>باشند.</a:t>
            </a:r>
            <a:endParaRPr lang="en-US" sz="2400" dirty="0"/>
          </a:p>
        </p:txBody>
      </p:sp>
    </p:spTree>
    <p:extLst>
      <p:ext uri="{BB962C8B-B14F-4D97-AF65-F5344CB8AC3E}">
        <p14:creationId xmlns:p14="http://schemas.microsoft.com/office/powerpoint/2010/main" val="367617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630" y="0"/>
            <a:ext cx="11474370" cy="5570756"/>
          </a:xfrm>
          <a:prstGeom prst="rect">
            <a:avLst/>
          </a:prstGeom>
        </p:spPr>
        <p:txBody>
          <a:bodyPr wrap="square">
            <a:spAutoFit/>
          </a:bodyPr>
          <a:lstStyle/>
          <a:p>
            <a:pPr algn="just" rtl="1"/>
            <a:r>
              <a:rPr lang="fa-IR" sz="3200" dirty="0"/>
              <a:t>بنابراین ، اگرچه سدیم و پتاسیم از نظر شیمیایی شبیه به هم هستند و دارای ساختارهای </a:t>
            </a:r>
            <a:r>
              <a:rPr lang="en-US" sz="3200" dirty="0"/>
              <a:t>bcc </a:t>
            </a:r>
            <a:r>
              <a:rPr lang="fa-IR" sz="3200" dirty="0"/>
              <a:t>هستند ، شعاع اتمی </a:t>
            </a:r>
            <a:r>
              <a:rPr lang="en-US" sz="3200" dirty="0"/>
              <a:t>Na (191 pm) </a:t>
            </a:r>
            <a:r>
              <a:rPr lang="fa-IR" sz="3200" dirty="0"/>
              <a:t> ) 19 درصد از شعاع</a:t>
            </a:r>
            <a:r>
              <a:rPr lang="en-US" sz="3200" dirty="0"/>
              <a:t>K</a:t>
            </a:r>
            <a:r>
              <a:rPr lang="fa-IR" sz="3200" dirty="0"/>
              <a:t> (</a:t>
            </a:r>
            <a:r>
              <a:rPr lang="en-US" sz="3200" dirty="0"/>
              <a:t>pm</a:t>
            </a:r>
            <a:r>
              <a:rPr lang="fa-IR" sz="3200" dirty="0"/>
              <a:t>235) کوچکتر است و </a:t>
            </a:r>
            <a:r>
              <a:rPr lang="fa-IR" sz="3200" dirty="0">
                <a:solidFill>
                  <a:schemeClr val="accent2">
                    <a:lumMod val="75000"/>
                  </a:schemeClr>
                </a:solidFill>
              </a:rPr>
              <a:t>دو فلز یک محلول جامد تشکیل نمی دهند</a:t>
            </a:r>
            <a:r>
              <a:rPr lang="fa-IR" sz="3200" dirty="0"/>
              <a:t>. با این حال ، مس و نیکل ، دو همسایه در اواخر بلوک </a:t>
            </a:r>
            <a:r>
              <a:rPr lang="en-US" sz="3200" dirty="0"/>
              <a:t>d ، </a:t>
            </a:r>
            <a:r>
              <a:rPr lang="fa-IR" sz="3200" dirty="0"/>
              <a:t>دارای خاصیت الکتروپوزیتیویته مشابه ، ساختارهای کریستالی مشابه (هر دو </a:t>
            </a:r>
            <a:r>
              <a:rPr lang="en-US" sz="3200" dirty="0" err="1"/>
              <a:t>ccp</a:t>
            </a:r>
            <a:r>
              <a:rPr lang="fa-IR" sz="3200" dirty="0"/>
              <a:t>) و شعاع اتمی مشابه هستند (</a:t>
            </a:r>
            <a:r>
              <a:rPr lang="en-US" sz="3200" dirty="0"/>
              <a:t>Ni 125 pm ، </a:t>
            </a:r>
            <a:r>
              <a:rPr lang="fa-IR" sz="3200" dirty="0"/>
              <a:t>مس 128 </a:t>
            </a:r>
            <a:r>
              <a:rPr lang="en-US" sz="3200" dirty="0"/>
              <a:t>PM ، </a:t>
            </a:r>
            <a:r>
              <a:rPr lang="fa-IR" sz="3200" dirty="0"/>
              <a:t>تنها 2.3 درصد متفاوت هستند) و دسته هایی ازمحلول های جامد شکل می دهند، از نیکل خالص تا مس خالص. روی ، همسایه دیگر مس در دوره 4 ، شعاع اتمی مشابهی دارد (137</a:t>
            </a:r>
            <a:r>
              <a:rPr lang="en-US" sz="3200" dirty="0"/>
              <a:t> pm</a:t>
            </a:r>
            <a:r>
              <a:rPr lang="fa-IR" sz="3200" dirty="0"/>
              <a:t> ، 7 درصد بزرگتر) ، اما  انباشتگی</a:t>
            </a:r>
            <a:r>
              <a:rPr lang="en-US" sz="3200" dirty="0"/>
              <a:t>hcp </a:t>
            </a:r>
            <a:r>
              <a:rPr lang="fa-IR" sz="3200" dirty="0"/>
              <a:t> دارد ، نه سی سی پی.  لذا روی و مس تا حدی قابل  امتزاج هستند و محلول های جامد معروف به "الفا-برنج" با ترکیب </a:t>
            </a:r>
            <a:r>
              <a:rPr lang="en-US" sz="3600" dirty="0"/>
              <a:t>Cu</a:t>
            </a:r>
            <a:r>
              <a:rPr lang="en-US" sz="3600" baseline="-25000" dirty="0"/>
              <a:t>1-x</a:t>
            </a:r>
            <a:r>
              <a:rPr lang="en-US" sz="3600" dirty="0"/>
              <a:t>Zn</a:t>
            </a:r>
            <a:r>
              <a:rPr lang="en-US" sz="3600" baseline="-25000" dirty="0"/>
              <a:t>x</a:t>
            </a:r>
            <a:r>
              <a:rPr lang="fa-IR" baseline="-25000" dirty="0"/>
              <a:t>   </a:t>
            </a:r>
            <a:r>
              <a:rPr lang="en-US" sz="3200" dirty="0"/>
              <a:t> </a:t>
            </a:r>
            <a:r>
              <a:rPr lang="fa-IR" sz="3200" dirty="0"/>
              <a:t>  (که در آن 0.38</a:t>
            </a:r>
            <a:r>
              <a:rPr lang="en-US" sz="3200" dirty="0"/>
              <a:t>x&lt;</a:t>
            </a:r>
            <a:r>
              <a:rPr lang="fa-IR" sz="3200" dirty="0"/>
              <a:t> </a:t>
            </a:r>
            <a:r>
              <a:rPr lang="en-US" sz="3200" dirty="0"/>
              <a:t>&lt;</a:t>
            </a:r>
            <a:r>
              <a:rPr lang="fa-IR" sz="3200" dirty="0"/>
              <a:t> 0 ) با ساختاری مشابه مس خالص تشکیل می دهد </a:t>
            </a:r>
            <a:endParaRPr lang="en-US" dirty="0"/>
          </a:p>
        </p:txBody>
      </p:sp>
    </p:spTree>
    <p:extLst>
      <p:ext uri="{BB962C8B-B14F-4D97-AF65-F5344CB8AC3E}">
        <p14:creationId xmlns:p14="http://schemas.microsoft.com/office/powerpoint/2010/main" val="12003692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42011" y="0"/>
            <a:ext cx="5908932" cy="5090721"/>
          </a:xfrm>
          <a:prstGeom prst="rect">
            <a:avLst/>
          </a:prstGeom>
        </p:spPr>
      </p:pic>
      <p:sp>
        <p:nvSpPr>
          <p:cNvPr id="3" name="Rectangle 2"/>
          <p:cNvSpPr/>
          <p:nvPr/>
        </p:nvSpPr>
        <p:spPr>
          <a:xfrm>
            <a:off x="165904" y="1371219"/>
            <a:ext cx="5483056" cy="1754326"/>
          </a:xfrm>
          <a:prstGeom prst="rect">
            <a:avLst/>
          </a:prstGeom>
        </p:spPr>
        <p:txBody>
          <a:bodyPr wrap="square">
            <a:spAutoFit/>
          </a:bodyPr>
          <a:lstStyle/>
          <a:p>
            <a:pPr algn="just"/>
            <a:r>
              <a:rPr lang="en-US" dirty="0">
                <a:solidFill>
                  <a:srgbClr val="000000"/>
                </a:solidFill>
                <a:latin typeface="AdvTimes"/>
              </a:rPr>
              <a:t>The structure of Cs</a:t>
            </a:r>
            <a:r>
              <a:rPr lang="en-US" sz="800" dirty="0">
                <a:solidFill>
                  <a:srgbClr val="000000"/>
                </a:solidFill>
                <a:latin typeface="AdvTimes"/>
              </a:rPr>
              <a:t>4</a:t>
            </a:r>
            <a:r>
              <a:rPr lang="en-US" dirty="0">
                <a:solidFill>
                  <a:srgbClr val="000000"/>
                </a:solidFill>
                <a:latin typeface="AdvTimes"/>
              </a:rPr>
              <a:t>Ge</a:t>
            </a:r>
            <a:r>
              <a:rPr lang="en-US" sz="800" dirty="0">
                <a:solidFill>
                  <a:srgbClr val="000000"/>
                </a:solidFill>
                <a:latin typeface="AdvTimes"/>
              </a:rPr>
              <a:t>9 </a:t>
            </a:r>
            <a:r>
              <a:rPr lang="en-US" dirty="0">
                <a:solidFill>
                  <a:srgbClr val="000000"/>
                </a:solidFill>
                <a:latin typeface="AdvTimes"/>
              </a:rPr>
              <a:t>(left), the first </a:t>
            </a:r>
            <a:r>
              <a:rPr lang="en-US" dirty="0" err="1">
                <a:solidFill>
                  <a:srgbClr val="000000"/>
                </a:solidFill>
                <a:latin typeface="AdvTimes"/>
              </a:rPr>
              <a:t>Zintl</a:t>
            </a:r>
            <a:r>
              <a:rPr lang="en-US" dirty="0">
                <a:solidFill>
                  <a:srgbClr val="000000"/>
                </a:solidFill>
                <a:latin typeface="AdvTimes"/>
              </a:rPr>
              <a:t> phase with isolated 9-atom clusters of group 14. The clusters Ge</a:t>
            </a:r>
            <a:r>
              <a:rPr lang="en-US" sz="800" dirty="0">
                <a:solidFill>
                  <a:srgbClr val="000000"/>
                </a:solidFill>
                <a:latin typeface="AdvTimes"/>
              </a:rPr>
              <a:t>9 </a:t>
            </a:r>
            <a:r>
              <a:rPr lang="en-US" dirty="0">
                <a:solidFill>
                  <a:srgbClr val="000000"/>
                </a:solidFill>
                <a:latin typeface="AdvTimes"/>
              </a:rPr>
              <a:t>(right)are </a:t>
            </a:r>
            <a:r>
              <a:rPr lang="en-US" dirty="0" err="1">
                <a:solidFill>
                  <a:srgbClr val="000000"/>
                </a:solidFill>
                <a:latin typeface="AdvTimes-i"/>
              </a:rPr>
              <a:t>nido</a:t>
            </a:r>
            <a:r>
              <a:rPr lang="en-US" dirty="0">
                <a:solidFill>
                  <a:srgbClr val="000000"/>
                </a:solidFill>
                <a:latin typeface="AdvTimes-i"/>
              </a:rPr>
              <a:t> </a:t>
            </a:r>
            <a:r>
              <a:rPr lang="en-US" dirty="0">
                <a:solidFill>
                  <a:srgbClr val="000000"/>
                </a:solidFill>
                <a:latin typeface="AdvTimes"/>
              </a:rPr>
              <a:t>deltahedra with the shape of </a:t>
            </a:r>
            <a:r>
              <a:rPr lang="en-US" dirty="0" err="1">
                <a:solidFill>
                  <a:srgbClr val="000000"/>
                </a:solidFill>
                <a:latin typeface="AdvTimes"/>
              </a:rPr>
              <a:t>monocapped</a:t>
            </a:r>
            <a:r>
              <a:rPr lang="en-US" dirty="0">
                <a:solidFill>
                  <a:srgbClr val="000000"/>
                </a:solidFill>
                <a:latin typeface="AdvTimes"/>
              </a:rPr>
              <a:t> square antiprisms. There are 208 atoms in the unit </a:t>
            </a:r>
            <a:r>
              <a:rPr lang="en-US" dirty="0" err="1">
                <a:solidFill>
                  <a:srgbClr val="000000"/>
                </a:solidFill>
                <a:latin typeface="AdvTimes"/>
              </a:rPr>
              <a:t>cel</a:t>
            </a:r>
            <a:r>
              <a:rPr lang="en-US" dirty="0"/>
              <a:t> </a:t>
            </a:r>
            <a:br>
              <a:rPr lang="en-US" dirty="0"/>
            </a:br>
            <a:endParaRPr lang="en-US" dirty="0"/>
          </a:p>
        </p:txBody>
      </p:sp>
    </p:spTree>
    <p:extLst>
      <p:ext uri="{BB962C8B-B14F-4D97-AF65-F5344CB8AC3E}">
        <p14:creationId xmlns:p14="http://schemas.microsoft.com/office/powerpoint/2010/main" val="2661760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81903" y="0"/>
            <a:ext cx="5945206" cy="6551271"/>
          </a:xfrm>
          <a:prstGeom prst="rect">
            <a:avLst/>
          </a:prstGeom>
        </p:spPr>
      </p:pic>
      <p:sp>
        <p:nvSpPr>
          <p:cNvPr id="3" name="Rectangle 2"/>
          <p:cNvSpPr/>
          <p:nvPr/>
        </p:nvSpPr>
        <p:spPr>
          <a:xfrm>
            <a:off x="189053" y="893372"/>
            <a:ext cx="4452395" cy="2031325"/>
          </a:xfrm>
          <a:prstGeom prst="rect">
            <a:avLst/>
          </a:prstGeom>
        </p:spPr>
        <p:txBody>
          <a:bodyPr wrap="square">
            <a:spAutoFit/>
          </a:bodyPr>
          <a:lstStyle/>
          <a:p>
            <a:r>
              <a:rPr lang="en-US" dirty="0">
                <a:solidFill>
                  <a:srgbClr val="000000"/>
                </a:solidFill>
                <a:latin typeface="AdvTimes"/>
              </a:rPr>
              <a:t>The structure of K</a:t>
            </a:r>
            <a:r>
              <a:rPr lang="en-US" sz="800" dirty="0">
                <a:solidFill>
                  <a:srgbClr val="000000"/>
                </a:solidFill>
                <a:latin typeface="AdvTimes"/>
              </a:rPr>
              <a:t>4</a:t>
            </a:r>
            <a:r>
              <a:rPr lang="en-US" dirty="0">
                <a:solidFill>
                  <a:srgbClr val="000000"/>
                </a:solidFill>
                <a:latin typeface="AdvTimes"/>
              </a:rPr>
              <a:t>Pb</a:t>
            </a:r>
            <a:r>
              <a:rPr lang="en-US" sz="800" dirty="0">
                <a:solidFill>
                  <a:srgbClr val="000000"/>
                </a:solidFill>
                <a:latin typeface="AdvTimes"/>
              </a:rPr>
              <a:t>9 </a:t>
            </a:r>
            <a:r>
              <a:rPr lang="en-US" dirty="0">
                <a:solidFill>
                  <a:srgbClr val="000000"/>
                </a:solidFill>
                <a:latin typeface="AdvTimes"/>
              </a:rPr>
              <a:t>with two different types ofPb</a:t>
            </a:r>
            <a:r>
              <a:rPr lang="en-US" sz="800" dirty="0">
                <a:solidFill>
                  <a:srgbClr val="000000"/>
                </a:solidFill>
                <a:latin typeface="AdvTimes"/>
              </a:rPr>
              <a:t>9 </a:t>
            </a:r>
            <a:r>
              <a:rPr lang="en-US" dirty="0">
                <a:solidFill>
                  <a:srgbClr val="000000"/>
                </a:solidFill>
                <a:latin typeface="AdvTimes"/>
              </a:rPr>
              <a:t>clusters, </a:t>
            </a:r>
            <a:r>
              <a:rPr lang="en-US" dirty="0" err="1">
                <a:solidFill>
                  <a:srgbClr val="000000"/>
                </a:solidFill>
                <a:latin typeface="AdvTimes"/>
              </a:rPr>
              <a:t>monocapped</a:t>
            </a:r>
            <a:r>
              <a:rPr lang="en-US" dirty="0">
                <a:solidFill>
                  <a:srgbClr val="000000"/>
                </a:solidFill>
                <a:latin typeface="AdvTimes"/>
              </a:rPr>
              <a:t> square antiprisms (darker </a:t>
            </a:r>
            <a:r>
              <a:rPr lang="en-US" dirty="0" err="1">
                <a:solidFill>
                  <a:srgbClr val="000000"/>
                </a:solidFill>
                <a:latin typeface="AdvTimes"/>
              </a:rPr>
              <a:t>polyhedra</a:t>
            </a:r>
            <a:r>
              <a:rPr lang="en-US" dirty="0">
                <a:solidFill>
                  <a:srgbClr val="000000"/>
                </a:solidFill>
                <a:latin typeface="AdvTimes"/>
              </a:rPr>
              <a:t>) and elongated tricapped trigonal prisms (lighter </a:t>
            </a:r>
            <a:r>
              <a:rPr lang="en-US" dirty="0" err="1">
                <a:solidFill>
                  <a:srgbClr val="000000"/>
                </a:solidFill>
                <a:latin typeface="AdvTimes"/>
              </a:rPr>
              <a:t>polyhedra</a:t>
            </a:r>
            <a:r>
              <a:rPr lang="en-US" dirty="0">
                <a:solidFill>
                  <a:srgbClr val="000000"/>
                </a:solidFill>
                <a:latin typeface="AdvTimes"/>
              </a:rPr>
              <a:t>). The potassium cations are shown as isolated</a:t>
            </a:r>
            <a:br>
              <a:rPr lang="en-US" dirty="0">
                <a:solidFill>
                  <a:srgbClr val="000000"/>
                </a:solidFill>
                <a:latin typeface="AdvTimes"/>
              </a:rPr>
            </a:br>
            <a:r>
              <a:rPr lang="en-US" dirty="0">
                <a:solidFill>
                  <a:srgbClr val="000000"/>
                </a:solidFill>
                <a:latin typeface="AdvTimes"/>
              </a:rPr>
              <a:t>spheres</a:t>
            </a:r>
            <a:r>
              <a:rPr lang="en-US" dirty="0"/>
              <a:t> </a:t>
            </a:r>
            <a:br>
              <a:rPr lang="en-US" dirty="0"/>
            </a:br>
            <a:endParaRPr lang="en-US" dirty="0"/>
          </a:p>
        </p:txBody>
      </p:sp>
    </p:spTree>
    <p:extLst>
      <p:ext uri="{BB962C8B-B14F-4D97-AF65-F5344CB8AC3E}">
        <p14:creationId xmlns:p14="http://schemas.microsoft.com/office/powerpoint/2010/main" val="939368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94346" y="-238969"/>
            <a:ext cx="3997791" cy="6732367"/>
          </a:xfrm>
          <a:prstGeom prst="rect">
            <a:avLst/>
          </a:prstGeom>
        </p:spPr>
      </p:pic>
      <p:sp>
        <p:nvSpPr>
          <p:cNvPr id="3" name="Rectangle 2"/>
          <p:cNvSpPr/>
          <p:nvPr/>
        </p:nvSpPr>
        <p:spPr>
          <a:xfrm>
            <a:off x="798346" y="2065303"/>
            <a:ext cx="6096000" cy="1200329"/>
          </a:xfrm>
          <a:prstGeom prst="rect">
            <a:avLst/>
          </a:prstGeom>
        </p:spPr>
        <p:txBody>
          <a:bodyPr>
            <a:spAutoFit/>
          </a:bodyPr>
          <a:lstStyle/>
          <a:p>
            <a:r>
              <a:rPr lang="en-US" dirty="0">
                <a:solidFill>
                  <a:srgbClr val="000000"/>
                </a:solidFill>
                <a:latin typeface="AdvTimes"/>
              </a:rPr>
              <a:t>Closer view of the two types of Pb</a:t>
            </a:r>
            <a:r>
              <a:rPr lang="en-US" sz="800" dirty="0">
                <a:solidFill>
                  <a:srgbClr val="000000"/>
                </a:solidFill>
                <a:latin typeface="AdvTimes"/>
              </a:rPr>
              <a:t>9 </a:t>
            </a:r>
            <a:r>
              <a:rPr lang="en-US" dirty="0">
                <a:solidFill>
                  <a:srgbClr val="000000"/>
                </a:solidFill>
                <a:latin typeface="AdvTimes"/>
              </a:rPr>
              <a:t>clusters found</a:t>
            </a:r>
            <a:br>
              <a:rPr lang="en-US" dirty="0">
                <a:solidFill>
                  <a:srgbClr val="000000"/>
                </a:solidFill>
                <a:latin typeface="AdvTimes"/>
              </a:rPr>
            </a:br>
            <a:r>
              <a:rPr lang="en-US" dirty="0">
                <a:solidFill>
                  <a:srgbClr val="000000"/>
                </a:solidFill>
                <a:latin typeface="AdvTimes"/>
              </a:rPr>
              <a:t>in K</a:t>
            </a:r>
            <a:r>
              <a:rPr lang="en-US" sz="800" dirty="0">
                <a:solidFill>
                  <a:srgbClr val="000000"/>
                </a:solidFill>
                <a:latin typeface="AdvTimes"/>
              </a:rPr>
              <a:t>4</a:t>
            </a:r>
            <a:r>
              <a:rPr lang="en-US" dirty="0">
                <a:solidFill>
                  <a:srgbClr val="000000"/>
                </a:solidFill>
                <a:latin typeface="AdvTimes"/>
              </a:rPr>
              <a:t>Pb</a:t>
            </a:r>
            <a:r>
              <a:rPr lang="en-US" sz="800" dirty="0">
                <a:solidFill>
                  <a:srgbClr val="000000"/>
                </a:solidFill>
                <a:latin typeface="AdvTimes"/>
              </a:rPr>
              <a:t>9</a:t>
            </a:r>
            <a:r>
              <a:rPr lang="en-US" dirty="0">
                <a:solidFill>
                  <a:srgbClr val="000000"/>
                </a:solidFill>
                <a:latin typeface="AdvTimes"/>
              </a:rPr>
              <a:t>: A) </a:t>
            </a:r>
            <a:r>
              <a:rPr lang="en-US" dirty="0" err="1">
                <a:solidFill>
                  <a:srgbClr val="000000"/>
                </a:solidFill>
                <a:latin typeface="AdvTimes"/>
              </a:rPr>
              <a:t>monocapped</a:t>
            </a:r>
            <a:r>
              <a:rPr lang="en-US" dirty="0">
                <a:solidFill>
                  <a:srgbClr val="000000"/>
                </a:solidFill>
                <a:latin typeface="AdvTimes"/>
              </a:rPr>
              <a:t> square antiprism; and B) elongated</a:t>
            </a:r>
            <a:br>
              <a:rPr lang="en-US" dirty="0">
                <a:solidFill>
                  <a:srgbClr val="000000"/>
                </a:solidFill>
                <a:latin typeface="AdvTimes"/>
              </a:rPr>
            </a:br>
            <a:r>
              <a:rPr lang="en-US" dirty="0">
                <a:solidFill>
                  <a:srgbClr val="000000"/>
                </a:solidFill>
                <a:latin typeface="AdvTimes"/>
              </a:rPr>
              <a:t>tricapped trigonal prism</a:t>
            </a:r>
            <a:r>
              <a:rPr lang="en-US" dirty="0"/>
              <a:t> </a:t>
            </a:r>
            <a:br>
              <a:rPr lang="en-US" dirty="0"/>
            </a:br>
            <a:endParaRPr lang="en-US" dirty="0"/>
          </a:p>
        </p:txBody>
      </p:sp>
    </p:spTree>
    <p:extLst>
      <p:ext uri="{BB962C8B-B14F-4D97-AF65-F5344CB8AC3E}">
        <p14:creationId xmlns:p14="http://schemas.microsoft.com/office/powerpoint/2010/main" val="622710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26540" y="88016"/>
            <a:ext cx="3512251" cy="6069716"/>
          </a:xfrm>
          <a:prstGeom prst="rect">
            <a:avLst/>
          </a:prstGeom>
        </p:spPr>
      </p:pic>
      <p:sp>
        <p:nvSpPr>
          <p:cNvPr id="3" name="Rectangle 2"/>
          <p:cNvSpPr/>
          <p:nvPr/>
        </p:nvSpPr>
        <p:spPr>
          <a:xfrm>
            <a:off x="0" y="1810660"/>
            <a:ext cx="5273040" cy="4308872"/>
          </a:xfrm>
          <a:prstGeom prst="rect">
            <a:avLst/>
          </a:prstGeom>
        </p:spPr>
        <p:txBody>
          <a:bodyPr wrap="square">
            <a:spAutoFit/>
          </a:bodyPr>
          <a:lstStyle/>
          <a:p>
            <a:pPr algn="just"/>
            <a:r>
              <a:rPr lang="en-US" sz="3200" dirty="0">
                <a:solidFill>
                  <a:srgbClr val="000000"/>
                </a:solidFill>
                <a:latin typeface="AdvTimes"/>
              </a:rPr>
              <a:t>Shown is the structure of Rb12Si17 which contains 9-</a:t>
            </a:r>
            <a:br>
              <a:rPr lang="en-US" sz="3200" dirty="0">
                <a:solidFill>
                  <a:srgbClr val="000000"/>
                </a:solidFill>
                <a:latin typeface="AdvTimes"/>
              </a:rPr>
            </a:br>
            <a:r>
              <a:rPr lang="en-US" sz="3200" dirty="0">
                <a:solidFill>
                  <a:srgbClr val="000000"/>
                </a:solidFill>
                <a:latin typeface="AdvTimes"/>
              </a:rPr>
              <a:t>and 4-atom clusters of silicon, Si9 4- and Si4 4- in ratio 1:2</a:t>
            </a:r>
            <a:br>
              <a:rPr lang="en-US" sz="3200" dirty="0">
                <a:solidFill>
                  <a:srgbClr val="000000"/>
                </a:solidFill>
                <a:latin typeface="AdvTimes"/>
              </a:rPr>
            </a:br>
            <a:r>
              <a:rPr lang="en-US" sz="3200" dirty="0">
                <a:solidFill>
                  <a:srgbClr val="000000"/>
                </a:solidFill>
                <a:latin typeface="AdvTimes"/>
              </a:rPr>
              <a:t>shown as lighter and darker </a:t>
            </a:r>
            <a:r>
              <a:rPr lang="en-US" sz="3200" dirty="0" err="1">
                <a:solidFill>
                  <a:srgbClr val="000000"/>
                </a:solidFill>
                <a:latin typeface="AdvTimes"/>
              </a:rPr>
              <a:t>polyhedra</a:t>
            </a:r>
            <a:r>
              <a:rPr lang="en-US" sz="3200" dirty="0">
                <a:solidFill>
                  <a:srgbClr val="000000"/>
                </a:solidFill>
                <a:latin typeface="AdvTimes"/>
              </a:rPr>
              <a:t>, respectively. The rubidium cations are shown as isolated spheres</a:t>
            </a:r>
            <a:r>
              <a:rPr lang="en-US" sz="3200" dirty="0"/>
              <a:t> </a:t>
            </a:r>
            <a:br>
              <a:rPr lang="en-US" dirty="0"/>
            </a:br>
            <a:endParaRPr lang="en-US" dirty="0"/>
          </a:p>
        </p:txBody>
      </p:sp>
    </p:spTree>
    <p:extLst>
      <p:ext uri="{BB962C8B-B14F-4D97-AF65-F5344CB8AC3E}">
        <p14:creationId xmlns:p14="http://schemas.microsoft.com/office/powerpoint/2010/main" val="2714046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33EC32-A3BE-4D5B-8AEF-0F1864AA60FB}"/>
              </a:ext>
            </a:extLst>
          </p:cNvPr>
          <p:cNvSpPr txBox="1"/>
          <p:nvPr/>
        </p:nvSpPr>
        <p:spPr>
          <a:xfrm>
            <a:off x="635620" y="151179"/>
            <a:ext cx="9735014" cy="6124754"/>
          </a:xfrm>
          <a:prstGeom prst="rect">
            <a:avLst/>
          </a:prstGeom>
          <a:noFill/>
        </p:spPr>
        <p:txBody>
          <a:bodyPr wrap="square">
            <a:spAutoFit/>
          </a:bodyPr>
          <a:lstStyle/>
          <a:p>
            <a:pPr algn="l"/>
            <a:r>
              <a:rPr lang="en-US" sz="2800" b="0" i="0" dirty="0">
                <a:solidFill>
                  <a:srgbClr val="202122"/>
                </a:solidFill>
                <a:effectLst/>
                <a:latin typeface="Arial" panose="020B0604020202020204" pitchFamily="34" charset="0"/>
              </a:rPr>
              <a:t>• </a:t>
            </a:r>
            <a:r>
              <a:rPr lang="en-US" sz="2800" b="0" i="0" dirty="0" err="1">
                <a:solidFill>
                  <a:srgbClr val="202122"/>
                </a:solidFill>
                <a:effectLst/>
                <a:latin typeface="Arial" panose="020B0604020202020204" pitchFamily="34" charset="0"/>
              </a:rPr>
              <a:t>NaTl</a:t>
            </a:r>
            <a:r>
              <a:rPr lang="en-US" sz="2800" b="0" i="0" dirty="0">
                <a:solidFill>
                  <a:srgbClr val="202122"/>
                </a:solidFill>
                <a:effectLst/>
                <a:latin typeface="Arial" panose="020B0604020202020204" pitchFamily="34" charset="0"/>
              </a:rPr>
              <a:t> consists of a polyanion (—Tl</a:t>
            </a:r>
            <a:r>
              <a:rPr lang="en-US" sz="2800" b="0" i="0" baseline="30000" dirty="0">
                <a:solidFill>
                  <a:srgbClr val="202122"/>
                </a:solidFill>
                <a:effectLst/>
                <a:latin typeface="Arial" panose="020B0604020202020204" pitchFamily="34" charset="0"/>
              </a:rPr>
              <a:t>−</a:t>
            </a:r>
            <a:r>
              <a:rPr lang="en-US" sz="2800" b="0" i="0" dirty="0">
                <a:solidFill>
                  <a:srgbClr val="202122"/>
                </a:solidFill>
                <a:effectLst/>
                <a:latin typeface="Arial" panose="020B0604020202020204" pitchFamily="34" charset="0"/>
              </a:rPr>
              <a:t>—)</a:t>
            </a:r>
            <a:r>
              <a:rPr lang="en-US" sz="2800" b="0" i="0" baseline="-25000" dirty="0">
                <a:solidFill>
                  <a:srgbClr val="202122"/>
                </a:solidFill>
                <a:effectLst/>
                <a:latin typeface="Arial" panose="020B0604020202020204" pitchFamily="34" charset="0"/>
              </a:rPr>
              <a:t>n</a:t>
            </a:r>
            <a:r>
              <a:rPr lang="en-US" sz="2800" b="0" i="0" dirty="0">
                <a:solidFill>
                  <a:srgbClr val="202122"/>
                </a:solidFill>
                <a:effectLst/>
                <a:latin typeface="Arial" panose="020B0604020202020204" pitchFamily="34" charset="0"/>
              </a:rPr>
              <a:t> with a covalent diamond structure. Na</a:t>
            </a:r>
            <a:r>
              <a:rPr lang="en-US" sz="2800" b="0" i="0" baseline="30000" dirty="0">
                <a:solidFill>
                  <a:srgbClr val="202122"/>
                </a:solidFill>
                <a:effectLst/>
                <a:latin typeface="Arial" panose="020B0604020202020204" pitchFamily="34" charset="0"/>
              </a:rPr>
              <a:t>+</a:t>
            </a:r>
            <a:r>
              <a:rPr lang="en-US" sz="2800" b="0" i="0" dirty="0">
                <a:solidFill>
                  <a:srgbClr val="202122"/>
                </a:solidFill>
                <a:effectLst/>
                <a:latin typeface="Arial" panose="020B0604020202020204" pitchFamily="34" charset="0"/>
              </a:rPr>
              <a:t> ions are located between the anions. • </a:t>
            </a:r>
            <a:r>
              <a:rPr lang="en-US" sz="2800" b="0" i="0" dirty="0" err="1">
                <a:solidFill>
                  <a:srgbClr val="202122"/>
                </a:solidFill>
                <a:effectLst/>
                <a:latin typeface="Arial" panose="020B0604020202020204" pitchFamily="34" charset="0"/>
              </a:rPr>
              <a:t>NaSi</a:t>
            </a:r>
            <a:r>
              <a:rPr lang="en-US" sz="2800" b="0" i="0" dirty="0">
                <a:solidFill>
                  <a:srgbClr val="202122"/>
                </a:solidFill>
                <a:effectLst/>
                <a:latin typeface="Arial" panose="020B0604020202020204" pitchFamily="34" charset="0"/>
              </a:rPr>
              <a:t>: the polyanion is </a:t>
            </a:r>
            <a:r>
              <a:rPr lang="en-US" sz="2800" b="0" i="0" u="none" strike="noStrike" dirty="0">
                <a:solidFill>
                  <a:srgbClr val="0645AD"/>
                </a:solidFill>
                <a:effectLst/>
                <a:latin typeface="Arial" panose="020B0604020202020204" pitchFamily="34" charset="0"/>
                <a:hlinkClick r:id="rId2" tooltip="Tetrahedron"/>
              </a:rPr>
              <a:t>tetrahedral</a:t>
            </a:r>
            <a:r>
              <a:rPr lang="en-US" sz="2800" b="0" i="0" dirty="0">
                <a:solidFill>
                  <a:srgbClr val="202122"/>
                </a:solidFill>
                <a:effectLst/>
                <a:latin typeface="Arial" panose="020B0604020202020204" pitchFamily="34" charset="0"/>
              </a:rPr>
              <a:t> (Si</a:t>
            </a:r>
            <a:r>
              <a:rPr lang="en-US" sz="2800" b="0" i="0" baseline="-25000" dirty="0">
                <a:solidFill>
                  <a:srgbClr val="202122"/>
                </a:solidFill>
                <a:effectLst/>
                <a:latin typeface="Arial" panose="020B0604020202020204" pitchFamily="34" charset="0"/>
              </a:rPr>
              <a:t>4</a:t>
            </a:r>
            <a:r>
              <a:rPr lang="en-US" sz="2800" b="0" i="0" dirty="0">
                <a:solidFill>
                  <a:srgbClr val="202122"/>
                </a:solidFill>
                <a:effectLst/>
                <a:latin typeface="Arial" panose="020B0604020202020204" pitchFamily="34" charset="0"/>
              </a:rPr>
              <a:t>)</a:t>
            </a:r>
            <a:r>
              <a:rPr lang="en-US" sz="2800" b="0" i="0" baseline="30000" dirty="0">
                <a:solidFill>
                  <a:srgbClr val="202122"/>
                </a:solidFill>
                <a:effectLst/>
                <a:latin typeface="Arial" panose="020B0604020202020204" pitchFamily="34" charset="0"/>
              </a:rPr>
              <a:t>4−</a:t>
            </a:r>
            <a:r>
              <a:rPr lang="en-US" sz="2800" b="0" i="0" dirty="0">
                <a:solidFill>
                  <a:srgbClr val="202122"/>
                </a:solidFill>
                <a:effectLst/>
                <a:latin typeface="Arial" panose="020B0604020202020204" pitchFamily="34" charset="0"/>
              </a:rPr>
              <a:t>, similar to </a:t>
            </a:r>
            <a:r>
              <a:rPr lang="en-US" sz="2800" b="0" i="0" u="none" strike="noStrike" dirty="0">
                <a:solidFill>
                  <a:srgbClr val="0645AD"/>
                </a:solidFill>
                <a:effectLst/>
                <a:latin typeface="Arial" panose="020B0604020202020204" pitchFamily="34" charset="0"/>
                <a:hlinkClick r:id="rId3" tooltip="Phosphorus"/>
              </a:rPr>
              <a:t>P</a:t>
            </a:r>
            <a:r>
              <a:rPr lang="en-US" sz="2800" b="0" i="0" u="none" strike="noStrike" baseline="-25000" dirty="0">
                <a:solidFill>
                  <a:srgbClr val="0645AD"/>
                </a:solidFill>
                <a:effectLst/>
                <a:latin typeface="Arial" panose="020B0604020202020204" pitchFamily="34" charset="0"/>
                <a:hlinkClick r:id="rId3" tooltip="Phosphorus"/>
              </a:rPr>
              <a:t>4</a:t>
            </a:r>
            <a:r>
              <a:rPr lang="en-US" sz="2800" b="0" i="0" dirty="0">
                <a:solidFill>
                  <a:srgbClr val="202122"/>
                </a:solidFill>
                <a:effectLst/>
                <a:latin typeface="Arial" panose="020B0604020202020204" pitchFamily="34" charset="0"/>
              </a:rPr>
              <a:t>. Concept: Si</a:t>
            </a:r>
            <a:r>
              <a:rPr lang="en-US" sz="2800" b="0" i="0" baseline="30000" dirty="0">
                <a:solidFill>
                  <a:srgbClr val="202122"/>
                </a:solidFill>
                <a:effectLst/>
                <a:latin typeface="Arial" panose="020B0604020202020204" pitchFamily="34" charset="0"/>
              </a:rPr>
              <a:t>−</a:t>
            </a:r>
            <a:r>
              <a:rPr lang="en-US" sz="2800" b="0" i="0" dirty="0">
                <a:solidFill>
                  <a:srgbClr val="202122"/>
                </a:solidFill>
                <a:effectLst/>
                <a:latin typeface="Arial" panose="020B0604020202020204" pitchFamily="34" charset="0"/>
              </a:rPr>
              <a:t> ~ P.</a:t>
            </a:r>
            <a:r>
              <a:rPr lang="en-US" sz="2800" b="0" i="0" u="none" strike="noStrike" baseline="30000" dirty="0">
                <a:solidFill>
                  <a:srgbClr val="0645AD"/>
                </a:solidFill>
                <a:effectLst/>
                <a:latin typeface="Arial" panose="020B0604020202020204" pitchFamily="34" charset="0"/>
                <a:hlinkClick r:id="rId4"/>
              </a:rPr>
              <a:t>[1]</a:t>
            </a:r>
            <a:endParaRPr lang="en-US" sz="2800" b="0" i="0" dirty="0">
              <a:solidFill>
                <a:srgbClr val="202122"/>
              </a:solidFill>
              <a:effectLst/>
              <a:latin typeface="Arial" panose="020B0604020202020204" pitchFamily="34" charset="0"/>
            </a:endParaRPr>
          </a:p>
          <a:p>
            <a:pPr algn="l"/>
            <a:r>
              <a:rPr lang="en-US" sz="2800" b="0" i="0" dirty="0">
                <a:solidFill>
                  <a:srgbClr val="202122"/>
                </a:solidFill>
                <a:effectLst/>
                <a:latin typeface="Arial" panose="020B0604020202020204" pitchFamily="34" charset="0"/>
              </a:rPr>
              <a:t>• Na</a:t>
            </a:r>
            <a:r>
              <a:rPr lang="en-US" sz="2800" b="0" i="0" baseline="-25000" dirty="0">
                <a:solidFill>
                  <a:srgbClr val="202122"/>
                </a:solidFill>
                <a:effectLst/>
                <a:latin typeface="Arial" panose="020B0604020202020204" pitchFamily="34" charset="0"/>
              </a:rPr>
              <a:t>2</a:t>
            </a:r>
            <a:r>
              <a:rPr lang="en-US" sz="2800" b="0" i="0" dirty="0">
                <a:solidFill>
                  <a:srgbClr val="202122"/>
                </a:solidFill>
                <a:effectLst/>
                <a:latin typeface="Arial" panose="020B0604020202020204" pitchFamily="34" charset="0"/>
              </a:rPr>
              <a:t>Tl: the polyanion is tetrahedral (Tl</a:t>
            </a:r>
            <a:r>
              <a:rPr lang="en-US" sz="2800" b="0" i="0" baseline="-25000" dirty="0">
                <a:solidFill>
                  <a:srgbClr val="202122"/>
                </a:solidFill>
                <a:effectLst/>
                <a:latin typeface="Arial" panose="020B0604020202020204" pitchFamily="34" charset="0"/>
              </a:rPr>
              <a:t>4</a:t>
            </a:r>
            <a:r>
              <a:rPr lang="en-US" sz="2800" b="0" i="0" dirty="0">
                <a:solidFill>
                  <a:srgbClr val="202122"/>
                </a:solidFill>
                <a:effectLst/>
                <a:latin typeface="Arial" panose="020B0604020202020204" pitchFamily="34" charset="0"/>
              </a:rPr>
              <a:t>)</a:t>
            </a:r>
            <a:r>
              <a:rPr lang="en-US" sz="2800" b="0" i="0" baseline="30000" dirty="0">
                <a:solidFill>
                  <a:srgbClr val="202122"/>
                </a:solidFill>
                <a:effectLst/>
                <a:latin typeface="Arial" panose="020B0604020202020204" pitchFamily="34" charset="0"/>
              </a:rPr>
              <a:t>8−</a:t>
            </a:r>
            <a:r>
              <a:rPr lang="en-US" sz="2800" b="0" i="0" dirty="0">
                <a:solidFill>
                  <a:srgbClr val="202122"/>
                </a:solidFill>
                <a:effectLst/>
                <a:latin typeface="Arial" panose="020B0604020202020204" pitchFamily="34" charset="0"/>
              </a:rPr>
              <a:t>, similar to P</a:t>
            </a:r>
            <a:r>
              <a:rPr lang="en-US" sz="2800" b="0" i="0" baseline="-25000" dirty="0">
                <a:solidFill>
                  <a:srgbClr val="202122"/>
                </a:solidFill>
                <a:effectLst/>
                <a:latin typeface="Arial" panose="020B0604020202020204" pitchFamily="34" charset="0"/>
              </a:rPr>
              <a:t>4</a:t>
            </a:r>
            <a:r>
              <a:rPr lang="en-US" sz="2800" b="0" i="0" dirty="0">
                <a:solidFill>
                  <a:srgbClr val="202122"/>
                </a:solidFill>
                <a:effectLst/>
                <a:latin typeface="Arial" panose="020B0604020202020204" pitchFamily="34" charset="0"/>
              </a:rPr>
              <a:t>. Concept: Tl</a:t>
            </a:r>
            <a:r>
              <a:rPr lang="en-US" sz="2800" b="0" i="0" baseline="30000" dirty="0">
                <a:solidFill>
                  <a:srgbClr val="202122"/>
                </a:solidFill>
                <a:effectLst/>
                <a:latin typeface="Arial" panose="020B0604020202020204" pitchFamily="34" charset="0"/>
              </a:rPr>
              <a:t>2-</a:t>
            </a:r>
            <a:r>
              <a:rPr lang="en-US" sz="2800" b="0" i="0" dirty="0">
                <a:solidFill>
                  <a:srgbClr val="202122"/>
                </a:solidFill>
                <a:effectLst/>
                <a:latin typeface="Arial" panose="020B0604020202020204" pitchFamily="34" charset="0"/>
              </a:rPr>
              <a:t> ~ P.</a:t>
            </a:r>
            <a:r>
              <a:rPr lang="en-US" sz="2800" b="0" i="0" u="none" strike="noStrike" baseline="30000" dirty="0">
                <a:solidFill>
                  <a:srgbClr val="0645AD"/>
                </a:solidFill>
                <a:effectLst/>
                <a:latin typeface="Arial" panose="020B0604020202020204" pitchFamily="34" charset="0"/>
                <a:hlinkClick r:id="rId5"/>
              </a:rPr>
              <a:t>[6]</a:t>
            </a:r>
            <a:endParaRPr lang="en-US" sz="2800" b="0" i="0" dirty="0">
              <a:solidFill>
                <a:srgbClr val="202122"/>
              </a:solidFill>
              <a:effectLst/>
              <a:latin typeface="Arial" panose="020B0604020202020204" pitchFamily="34" charset="0"/>
            </a:endParaRPr>
          </a:p>
          <a:p>
            <a:pPr algn="l"/>
            <a:r>
              <a:rPr lang="en-US" sz="2800" b="0" i="0" dirty="0">
                <a:solidFill>
                  <a:srgbClr val="202122"/>
                </a:solidFill>
                <a:effectLst/>
                <a:latin typeface="Arial" panose="020B0604020202020204" pitchFamily="34" charset="0"/>
              </a:rPr>
              <a:t>• Cs</a:t>
            </a:r>
            <a:r>
              <a:rPr lang="en-US" sz="2800" b="0" i="0" baseline="-25000" dirty="0">
                <a:solidFill>
                  <a:srgbClr val="202122"/>
                </a:solidFill>
                <a:effectLst/>
                <a:latin typeface="Arial" panose="020B0604020202020204" pitchFamily="34" charset="0"/>
              </a:rPr>
              <a:t>2</a:t>
            </a:r>
            <a:r>
              <a:rPr lang="en-US" sz="2800" b="0" i="0" dirty="0">
                <a:solidFill>
                  <a:srgbClr val="202122"/>
                </a:solidFill>
                <a:effectLst/>
                <a:latin typeface="Arial" panose="020B0604020202020204" pitchFamily="34" charset="0"/>
              </a:rPr>
              <a:t>NaAs</a:t>
            </a:r>
            <a:r>
              <a:rPr lang="en-US" sz="2800" b="0" i="0" baseline="-25000" dirty="0">
                <a:solidFill>
                  <a:srgbClr val="202122"/>
                </a:solidFill>
                <a:effectLst/>
                <a:latin typeface="Arial" panose="020B0604020202020204" pitchFamily="34" charset="0"/>
              </a:rPr>
              <a:t>7</a:t>
            </a:r>
            <a:r>
              <a:rPr lang="en-US" sz="2800" b="0" i="0" dirty="0">
                <a:solidFill>
                  <a:srgbClr val="202122"/>
                </a:solidFill>
                <a:effectLst/>
                <a:latin typeface="Arial" panose="020B0604020202020204" pitchFamily="34" charset="0"/>
              </a:rPr>
              <a:t>: the </a:t>
            </a:r>
            <a:r>
              <a:rPr lang="en-US" sz="2800" b="0" i="0" dirty="0" err="1">
                <a:solidFill>
                  <a:srgbClr val="202122"/>
                </a:solidFill>
                <a:effectLst/>
                <a:latin typeface="Arial" panose="020B0604020202020204" pitchFamily="34" charset="0"/>
              </a:rPr>
              <a:t>trianion</a:t>
            </a:r>
            <a:r>
              <a:rPr lang="en-US" sz="2800" b="0" i="0" dirty="0">
                <a:solidFill>
                  <a:srgbClr val="202122"/>
                </a:solidFill>
                <a:effectLst/>
                <a:latin typeface="Arial" panose="020B0604020202020204" pitchFamily="34" charset="0"/>
              </a:rPr>
              <a:t> adopts the structure of </a:t>
            </a:r>
            <a:r>
              <a:rPr lang="en-US" sz="2800" b="0" i="0" u="none" strike="noStrike" dirty="0">
                <a:solidFill>
                  <a:srgbClr val="0645AD"/>
                </a:solidFill>
                <a:effectLst/>
                <a:latin typeface="Arial" panose="020B0604020202020204" pitchFamily="34" charset="0"/>
                <a:hlinkClick r:id="rId6" tooltip="P4S3"/>
              </a:rPr>
              <a:t>P</a:t>
            </a:r>
            <a:r>
              <a:rPr lang="en-US" sz="2800" b="0" i="0" u="none" strike="noStrike" baseline="-25000" dirty="0">
                <a:solidFill>
                  <a:srgbClr val="0645AD"/>
                </a:solidFill>
                <a:effectLst/>
                <a:latin typeface="Arial" panose="020B0604020202020204" pitchFamily="34" charset="0"/>
                <a:hlinkClick r:id="rId6" tooltip="P4S3"/>
              </a:rPr>
              <a:t>4</a:t>
            </a:r>
            <a:r>
              <a:rPr lang="en-US" sz="2800" b="0" i="0" u="none" strike="noStrike" dirty="0">
                <a:solidFill>
                  <a:srgbClr val="0645AD"/>
                </a:solidFill>
                <a:effectLst/>
                <a:latin typeface="Arial" panose="020B0604020202020204" pitchFamily="34" charset="0"/>
                <a:hlinkClick r:id="rId6" tooltip="P4S3"/>
              </a:rPr>
              <a:t>S</a:t>
            </a:r>
            <a:r>
              <a:rPr lang="en-US" sz="2800" b="0" i="0" u="none" strike="noStrike" baseline="-25000" dirty="0">
                <a:solidFill>
                  <a:srgbClr val="0645AD"/>
                </a:solidFill>
                <a:effectLst/>
                <a:latin typeface="Arial" panose="020B0604020202020204" pitchFamily="34" charset="0"/>
                <a:hlinkClick r:id="rId6" tooltip="P4S3"/>
              </a:rPr>
              <a:t>3</a:t>
            </a:r>
            <a:r>
              <a:rPr lang="en-US" sz="2800" b="0" i="0" dirty="0">
                <a:solidFill>
                  <a:srgbClr val="202122"/>
                </a:solidFill>
                <a:effectLst/>
                <a:latin typeface="Arial" panose="020B0604020202020204" pitchFamily="34" charset="0"/>
              </a:rPr>
              <a:t>. Concept: As</a:t>
            </a:r>
            <a:r>
              <a:rPr lang="en-US" sz="2800" b="0" i="0" baseline="30000" dirty="0">
                <a:solidFill>
                  <a:srgbClr val="202122"/>
                </a:solidFill>
                <a:effectLst/>
                <a:latin typeface="Arial" panose="020B0604020202020204" pitchFamily="34" charset="0"/>
              </a:rPr>
              <a:t>−</a:t>
            </a:r>
            <a:r>
              <a:rPr lang="en-US" sz="2800" b="0" i="0" dirty="0">
                <a:solidFill>
                  <a:srgbClr val="202122"/>
                </a:solidFill>
                <a:effectLst/>
                <a:latin typeface="Arial" panose="020B0604020202020204" pitchFamily="34" charset="0"/>
              </a:rPr>
              <a:t> ~ S.</a:t>
            </a:r>
          </a:p>
          <a:p>
            <a:pPr algn="l"/>
            <a:r>
              <a:rPr lang="en-US" sz="2800" b="0" i="0" dirty="0">
                <a:solidFill>
                  <a:srgbClr val="202122"/>
                </a:solidFill>
                <a:effectLst/>
                <a:latin typeface="Arial" panose="020B0604020202020204" pitchFamily="34" charset="0"/>
              </a:rPr>
              <a:t>• K</a:t>
            </a:r>
            <a:r>
              <a:rPr lang="en-US" sz="2800" b="0" i="0" baseline="-25000" dirty="0">
                <a:solidFill>
                  <a:srgbClr val="202122"/>
                </a:solidFill>
                <a:effectLst/>
                <a:latin typeface="Arial" panose="020B0604020202020204" pitchFamily="34" charset="0"/>
              </a:rPr>
              <a:t>12</a:t>
            </a:r>
            <a:r>
              <a:rPr lang="en-US" sz="2800" b="0" i="0" dirty="0">
                <a:solidFill>
                  <a:srgbClr val="202122"/>
                </a:solidFill>
                <a:effectLst/>
                <a:latin typeface="Arial" panose="020B0604020202020204" pitchFamily="34" charset="0"/>
              </a:rPr>
              <a:t>Si</a:t>
            </a:r>
            <a:r>
              <a:rPr lang="en-US" sz="2800" b="0" i="0" baseline="-25000" dirty="0">
                <a:solidFill>
                  <a:srgbClr val="202122"/>
                </a:solidFill>
                <a:effectLst/>
                <a:latin typeface="Arial" panose="020B0604020202020204" pitchFamily="34" charset="0"/>
              </a:rPr>
              <a:t>17</a:t>
            </a:r>
            <a:r>
              <a:rPr lang="en-US" sz="2800" b="0" i="0" dirty="0">
                <a:solidFill>
                  <a:srgbClr val="202122"/>
                </a:solidFill>
                <a:effectLst/>
                <a:latin typeface="Arial" panose="020B0604020202020204" pitchFamily="34" charset="0"/>
              </a:rPr>
              <a:t>: there are two types of </a:t>
            </a:r>
            <a:r>
              <a:rPr lang="en-US" sz="2800" b="0" i="0" dirty="0" err="1">
                <a:solidFill>
                  <a:srgbClr val="202122"/>
                </a:solidFill>
                <a:effectLst/>
                <a:latin typeface="Arial" panose="020B0604020202020204" pitchFamily="34" charset="0"/>
              </a:rPr>
              <a:t>Zintl</a:t>
            </a:r>
            <a:r>
              <a:rPr lang="en-US" sz="2800" b="0" i="0" dirty="0">
                <a:solidFill>
                  <a:srgbClr val="202122"/>
                </a:solidFill>
                <a:effectLst/>
                <a:latin typeface="Arial" panose="020B0604020202020204" pitchFamily="34" charset="0"/>
              </a:rPr>
              <a:t> ions: 2x Si</a:t>
            </a:r>
            <a:r>
              <a:rPr lang="en-US" sz="2800" b="0" i="0" baseline="-25000" dirty="0">
                <a:solidFill>
                  <a:srgbClr val="202122"/>
                </a:solidFill>
                <a:effectLst/>
                <a:latin typeface="Arial" panose="020B0604020202020204" pitchFamily="34" charset="0"/>
              </a:rPr>
              <a:t>4</a:t>
            </a:r>
            <a:r>
              <a:rPr lang="en-US" sz="2800" b="0" i="0" baseline="30000" dirty="0">
                <a:solidFill>
                  <a:srgbClr val="202122"/>
                </a:solidFill>
                <a:effectLst/>
                <a:latin typeface="Arial" panose="020B0604020202020204" pitchFamily="34" charset="0"/>
              </a:rPr>
              <a:t>4-</a:t>
            </a:r>
            <a:r>
              <a:rPr lang="en-US" sz="2800" b="0" i="0" dirty="0">
                <a:solidFill>
                  <a:srgbClr val="202122"/>
                </a:solidFill>
                <a:effectLst/>
                <a:latin typeface="Arial" panose="020B0604020202020204" pitchFamily="34" charset="0"/>
              </a:rPr>
              <a:t> (pseudo </a:t>
            </a:r>
            <a:r>
              <a:rPr lang="en-US" sz="2800" b="0" i="0" u="none" strike="noStrike" dirty="0">
                <a:solidFill>
                  <a:srgbClr val="0645AD"/>
                </a:solidFill>
                <a:effectLst/>
                <a:latin typeface="Arial" panose="020B0604020202020204" pitchFamily="34" charset="0"/>
                <a:hlinkClick r:id="rId3" tooltip="Phosphorus"/>
              </a:rPr>
              <a:t>P</a:t>
            </a:r>
            <a:r>
              <a:rPr lang="en-US" sz="2800" b="0" i="0" u="none" strike="noStrike" baseline="-25000" dirty="0">
                <a:solidFill>
                  <a:srgbClr val="0645AD"/>
                </a:solidFill>
                <a:effectLst/>
                <a:latin typeface="Arial" panose="020B0604020202020204" pitchFamily="34" charset="0"/>
                <a:hlinkClick r:id="rId3" tooltip="Phosphorus"/>
              </a:rPr>
              <a:t>4</a:t>
            </a:r>
            <a:r>
              <a:rPr lang="en-US" sz="2800" b="0" i="0" dirty="0">
                <a:solidFill>
                  <a:srgbClr val="202122"/>
                </a:solidFill>
                <a:effectLst/>
                <a:latin typeface="Arial" panose="020B0604020202020204" pitchFamily="34" charset="0"/>
              </a:rPr>
              <a:t>, or according to </a:t>
            </a:r>
            <a:r>
              <a:rPr lang="en-US" sz="2800" b="0" i="0" u="none" strike="noStrike" dirty="0">
                <a:solidFill>
                  <a:srgbClr val="0645AD"/>
                </a:solidFill>
                <a:effectLst/>
                <a:latin typeface="Arial" panose="020B0604020202020204" pitchFamily="34" charset="0"/>
                <a:hlinkClick r:id="rId7" tooltip="Wade's rules"/>
              </a:rPr>
              <a:t>Wade's rules</a:t>
            </a:r>
            <a:r>
              <a:rPr lang="en-US" sz="2800" b="0" i="0" dirty="0">
                <a:solidFill>
                  <a:srgbClr val="202122"/>
                </a:solidFill>
                <a:effectLst/>
                <a:latin typeface="Arial" panose="020B0604020202020204" pitchFamily="34" charset="0"/>
              </a:rPr>
              <a:t>, 12 = 2n + 4 skeletal-electrons corresponding to a </a:t>
            </a:r>
            <a:r>
              <a:rPr lang="en-US" sz="2800" b="0" i="1" dirty="0" err="1">
                <a:solidFill>
                  <a:srgbClr val="202122"/>
                </a:solidFill>
                <a:effectLst/>
                <a:latin typeface="Arial" panose="020B0604020202020204" pitchFamily="34" charset="0"/>
              </a:rPr>
              <a:t>nido</a:t>
            </a:r>
            <a:r>
              <a:rPr lang="en-US" sz="2800" b="0" i="0" dirty="0">
                <a:solidFill>
                  <a:srgbClr val="202122"/>
                </a:solidFill>
                <a:effectLst/>
                <a:latin typeface="Arial" panose="020B0604020202020204" pitchFamily="34" charset="0"/>
              </a:rPr>
              <a:t>-form of a </a:t>
            </a:r>
            <a:r>
              <a:rPr lang="en-US" sz="2800" b="0" i="0" u="none" strike="noStrike" dirty="0">
                <a:solidFill>
                  <a:srgbClr val="0645AD"/>
                </a:solidFill>
                <a:effectLst/>
                <a:latin typeface="Arial" panose="020B0604020202020204" pitchFamily="34" charset="0"/>
                <a:hlinkClick r:id="rId8" tooltip="Trigonal bipyramidal molecular geometry"/>
              </a:rPr>
              <a:t>trigonal-bipyramid</a:t>
            </a:r>
            <a:r>
              <a:rPr lang="en-US" sz="2800" b="0" i="0" dirty="0">
                <a:solidFill>
                  <a:srgbClr val="202122"/>
                </a:solidFill>
                <a:effectLst/>
                <a:latin typeface="Arial" panose="020B0604020202020204" pitchFamily="34" charset="0"/>
              </a:rPr>
              <a:t>) and 1x Si</a:t>
            </a:r>
            <a:r>
              <a:rPr lang="en-US" sz="2800" b="0" i="0" baseline="-25000" dirty="0">
                <a:solidFill>
                  <a:srgbClr val="202122"/>
                </a:solidFill>
                <a:effectLst/>
                <a:latin typeface="Arial" panose="020B0604020202020204" pitchFamily="34" charset="0"/>
              </a:rPr>
              <a:t>9</a:t>
            </a:r>
            <a:r>
              <a:rPr lang="en-US" sz="2800" b="0" i="0" baseline="30000" dirty="0">
                <a:solidFill>
                  <a:srgbClr val="202122"/>
                </a:solidFill>
                <a:effectLst/>
                <a:latin typeface="Arial" panose="020B0604020202020204" pitchFamily="34" charset="0"/>
              </a:rPr>
              <a:t>4-</a:t>
            </a:r>
            <a:r>
              <a:rPr lang="en-US" sz="2800" b="0" i="0" dirty="0">
                <a:solidFill>
                  <a:srgbClr val="202122"/>
                </a:solidFill>
                <a:effectLst/>
                <a:latin typeface="Arial" panose="020B0604020202020204" pitchFamily="34" charset="0"/>
              </a:rPr>
              <a:t> (according to </a:t>
            </a:r>
            <a:r>
              <a:rPr lang="en-US" sz="2800" b="0" i="0" u="none" strike="noStrike" dirty="0">
                <a:solidFill>
                  <a:srgbClr val="0645AD"/>
                </a:solidFill>
                <a:effectLst/>
                <a:latin typeface="Arial" panose="020B0604020202020204" pitchFamily="34" charset="0"/>
                <a:hlinkClick r:id="rId7" tooltip="Wade's rules"/>
              </a:rPr>
              <a:t>Wade's rules</a:t>
            </a:r>
            <a:r>
              <a:rPr lang="en-US" sz="2800" b="0" i="0" dirty="0">
                <a:solidFill>
                  <a:srgbClr val="202122"/>
                </a:solidFill>
                <a:effectLst/>
                <a:latin typeface="Arial" panose="020B0604020202020204" pitchFamily="34" charset="0"/>
              </a:rPr>
              <a:t>, 22 = 2n + 4 skeletal-electrons corresponding to a </a:t>
            </a:r>
            <a:r>
              <a:rPr lang="en-US" sz="2800" b="0" i="1" dirty="0" err="1">
                <a:solidFill>
                  <a:srgbClr val="202122"/>
                </a:solidFill>
                <a:effectLst/>
                <a:latin typeface="Arial" panose="020B0604020202020204" pitchFamily="34" charset="0"/>
              </a:rPr>
              <a:t>nido</a:t>
            </a:r>
            <a:r>
              <a:rPr lang="en-US" sz="2800" b="0" i="0" dirty="0">
                <a:solidFill>
                  <a:srgbClr val="202122"/>
                </a:solidFill>
                <a:effectLst/>
                <a:latin typeface="Arial" panose="020B0604020202020204" pitchFamily="34" charset="0"/>
              </a:rPr>
              <a:t>-form of a bicapped </a:t>
            </a:r>
            <a:r>
              <a:rPr lang="en-US" sz="2800" b="0" i="0" u="none" strike="noStrike" dirty="0">
                <a:solidFill>
                  <a:srgbClr val="BA0000"/>
                </a:solidFill>
                <a:effectLst/>
                <a:latin typeface="Arial" panose="020B0604020202020204" pitchFamily="34" charset="0"/>
                <a:hlinkClick r:id="rId9" tooltip="Square-antiprims (page does not exist)"/>
              </a:rPr>
              <a:t>square-</a:t>
            </a:r>
            <a:r>
              <a:rPr lang="en-US" sz="2800" b="0" i="0" u="none" strike="noStrike" dirty="0" err="1">
                <a:solidFill>
                  <a:srgbClr val="BA0000"/>
                </a:solidFill>
                <a:effectLst/>
                <a:latin typeface="Arial" panose="020B0604020202020204" pitchFamily="34" charset="0"/>
                <a:hlinkClick r:id="rId9" tooltip="Square-antiprims (page does not exist)"/>
              </a:rPr>
              <a:t>antiprims</a:t>
            </a:r>
            <a:r>
              <a:rPr lang="en-US" sz="2800" b="0" i="0" dirty="0">
                <a:solidFill>
                  <a:srgbClr val="202122"/>
                </a:solidFill>
                <a:effectLst/>
                <a:latin typeface="Arial" panose="020B0604020202020204" pitchFamily="34" charset="0"/>
              </a:rPr>
              <a:t>)</a:t>
            </a:r>
          </a:p>
        </p:txBody>
      </p:sp>
    </p:spTree>
    <p:extLst>
      <p:ext uri="{BB962C8B-B14F-4D97-AF65-F5344CB8AC3E}">
        <p14:creationId xmlns:p14="http://schemas.microsoft.com/office/powerpoint/2010/main" val="3055782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8F9E483-0C45-4104-BFC6-61DEF149C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42" y="399444"/>
            <a:ext cx="3745154" cy="35068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556FAE-044F-448C-93C7-8FF5C9E68890}"/>
              </a:ext>
            </a:extLst>
          </p:cNvPr>
          <p:cNvSpPr txBox="1"/>
          <p:nvPr/>
        </p:nvSpPr>
        <p:spPr>
          <a:xfrm>
            <a:off x="1112595" y="4381758"/>
            <a:ext cx="2680259" cy="923330"/>
          </a:xfrm>
          <a:prstGeom prst="rect">
            <a:avLst/>
          </a:prstGeom>
          <a:noFill/>
        </p:spPr>
        <p:txBody>
          <a:bodyPr wrap="square">
            <a:spAutoFit/>
          </a:bodyPr>
          <a:lstStyle/>
          <a:p>
            <a:r>
              <a:rPr lang="en-US" b="0" i="0" dirty="0">
                <a:solidFill>
                  <a:srgbClr val="202122"/>
                </a:solidFill>
                <a:effectLst/>
                <a:latin typeface="Arial" panose="020B0604020202020204" pitchFamily="34" charset="0"/>
              </a:rPr>
              <a:t>Structure of [As</a:t>
            </a:r>
            <a:r>
              <a:rPr lang="en-US" b="0" i="0" baseline="-25000" dirty="0">
                <a:solidFill>
                  <a:srgbClr val="202122"/>
                </a:solidFill>
                <a:effectLst/>
                <a:latin typeface="Arial" panose="020B0604020202020204" pitchFamily="34" charset="0"/>
              </a:rPr>
              <a:t>7</a:t>
            </a:r>
            <a:r>
              <a:rPr lang="en-US" b="0" i="0" dirty="0">
                <a:solidFill>
                  <a:srgbClr val="202122"/>
                </a:solidFill>
                <a:effectLst/>
                <a:latin typeface="Arial" panose="020B0604020202020204" pitchFamily="34" charset="0"/>
              </a:rPr>
              <a:t>]</a:t>
            </a:r>
            <a:r>
              <a:rPr lang="en-US" b="0" i="0" baseline="30000" dirty="0">
                <a:solidFill>
                  <a:srgbClr val="202122"/>
                </a:solidFill>
                <a:effectLst/>
                <a:latin typeface="Arial" panose="020B0604020202020204" pitchFamily="34" charset="0"/>
              </a:rPr>
              <a:t>3-</a:t>
            </a:r>
            <a:r>
              <a:rPr lang="en-US" b="0" i="0" dirty="0">
                <a:solidFill>
                  <a:srgbClr val="202122"/>
                </a:solidFill>
                <a:effectLst/>
                <a:latin typeface="Arial" panose="020B0604020202020204" pitchFamily="34" charset="0"/>
              </a:rPr>
              <a:t> subunit in the </a:t>
            </a:r>
            <a:r>
              <a:rPr lang="en-US" b="0" i="0" dirty="0" err="1">
                <a:solidFill>
                  <a:srgbClr val="202122"/>
                </a:solidFill>
                <a:effectLst/>
                <a:latin typeface="Arial" panose="020B0604020202020204" pitchFamily="34" charset="0"/>
              </a:rPr>
              <a:t>Zintl</a:t>
            </a:r>
            <a:r>
              <a:rPr lang="en-US" b="0" i="0" dirty="0">
                <a:solidFill>
                  <a:srgbClr val="202122"/>
                </a:solidFill>
                <a:effectLst/>
                <a:latin typeface="Arial" panose="020B0604020202020204" pitchFamily="34" charset="0"/>
              </a:rPr>
              <a:t> phase Cs</a:t>
            </a:r>
            <a:r>
              <a:rPr lang="en-US" b="0" i="0" baseline="-25000" dirty="0">
                <a:solidFill>
                  <a:srgbClr val="202122"/>
                </a:solidFill>
                <a:effectLst/>
                <a:latin typeface="Arial" panose="020B0604020202020204" pitchFamily="34" charset="0"/>
              </a:rPr>
              <a:t>2</a:t>
            </a:r>
            <a:r>
              <a:rPr lang="en-US" b="0" i="0" dirty="0">
                <a:solidFill>
                  <a:srgbClr val="202122"/>
                </a:solidFill>
                <a:effectLst/>
                <a:latin typeface="Arial" panose="020B0604020202020204" pitchFamily="34" charset="0"/>
              </a:rPr>
              <a:t>NaAs</a:t>
            </a:r>
            <a:r>
              <a:rPr lang="en-US" b="0" i="0" baseline="-25000" dirty="0">
                <a:solidFill>
                  <a:srgbClr val="202122"/>
                </a:solidFill>
                <a:effectLst/>
                <a:latin typeface="Arial" panose="020B0604020202020204" pitchFamily="34" charset="0"/>
              </a:rPr>
              <a:t>7</a:t>
            </a:r>
            <a:endParaRPr lang="en-US" dirty="0"/>
          </a:p>
        </p:txBody>
      </p:sp>
      <p:pic>
        <p:nvPicPr>
          <p:cNvPr id="1028" name="Picture 4">
            <a:extLst>
              <a:ext uri="{FF2B5EF4-FFF2-40B4-BE49-F238E27FC236}">
                <a16:creationId xmlns:a16="http://schemas.microsoft.com/office/drawing/2014/main" id="{62CDDE65-5A27-486C-B671-136786CAAD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9821" y="724829"/>
            <a:ext cx="3854212" cy="32673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7FC655B-438F-4E82-8EDC-B4DEE62BC48F}"/>
              </a:ext>
            </a:extLst>
          </p:cNvPr>
          <p:cNvSpPr txBox="1"/>
          <p:nvPr/>
        </p:nvSpPr>
        <p:spPr>
          <a:xfrm>
            <a:off x="7269821" y="4381758"/>
            <a:ext cx="6094140" cy="369332"/>
          </a:xfrm>
          <a:prstGeom prst="rect">
            <a:avLst/>
          </a:prstGeom>
          <a:noFill/>
        </p:spPr>
        <p:txBody>
          <a:bodyPr wrap="square">
            <a:spAutoFit/>
          </a:bodyPr>
          <a:lstStyle/>
          <a:p>
            <a:r>
              <a:rPr lang="en-US" b="0" i="0" dirty="0" err="1">
                <a:solidFill>
                  <a:srgbClr val="202122"/>
                </a:solidFill>
                <a:effectLst/>
                <a:latin typeface="Arial" panose="020B0604020202020204" pitchFamily="34" charset="0"/>
              </a:rPr>
              <a:t>Diamondoid</a:t>
            </a:r>
            <a:r>
              <a:rPr lang="en-US" b="0" i="0" dirty="0">
                <a:solidFill>
                  <a:srgbClr val="202122"/>
                </a:solidFill>
                <a:effectLst/>
                <a:latin typeface="Arial" panose="020B0604020202020204" pitchFamily="34" charset="0"/>
              </a:rPr>
              <a:t> framework of Tl</a:t>
            </a:r>
            <a:r>
              <a:rPr lang="en-US" b="0" i="0" baseline="30000"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ions in </a:t>
            </a:r>
            <a:r>
              <a:rPr lang="en-US" b="0" i="0" dirty="0" err="1">
                <a:solidFill>
                  <a:srgbClr val="202122"/>
                </a:solidFill>
                <a:effectLst/>
                <a:latin typeface="Arial" panose="020B0604020202020204" pitchFamily="34" charset="0"/>
              </a:rPr>
              <a:t>NaTl.</a:t>
            </a:r>
            <a:endParaRPr lang="en-US" dirty="0"/>
          </a:p>
        </p:txBody>
      </p:sp>
    </p:spTree>
    <p:extLst>
      <p:ext uri="{BB962C8B-B14F-4D97-AF65-F5344CB8AC3E}">
        <p14:creationId xmlns:p14="http://schemas.microsoft.com/office/powerpoint/2010/main" val="357307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883" y="781703"/>
            <a:ext cx="11007524" cy="4524315"/>
          </a:xfrm>
          <a:prstGeom prst="rect">
            <a:avLst/>
          </a:prstGeom>
        </p:spPr>
        <p:txBody>
          <a:bodyPr wrap="square">
            <a:spAutoFit/>
          </a:bodyPr>
          <a:lstStyle/>
          <a:p>
            <a:pPr algn="just" rtl="1"/>
            <a:r>
              <a:rPr lang="fa-IR" dirty="0"/>
              <a:t> </a:t>
            </a:r>
            <a:r>
              <a:rPr lang="fa-IR" sz="3200" dirty="0"/>
              <a:t>بر خلاف این توصیف سنتی از فازهای </a:t>
            </a:r>
            <a:r>
              <a:rPr lang="en-US" sz="3200" dirty="0" err="1"/>
              <a:t>Zintl</a:t>
            </a:r>
            <a:r>
              <a:rPr lang="en-US" sz="3200" dirty="0"/>
              <a:t> ، </a:t>
            </a:r>
            <a:r>
              <a:rPr lang="fa-IR" sz="3200" dirty="0"/>
              <a:t>ترکیبات مختلف غیر کلاسیک </a:t>
            </a:r>
            <a:r>
              <a:rPr lang="en-US" sz="3200" dirty="0" err="1"/>
              <a:t>Zintl</a:t>
            </a:r>
            <a:r>
              <a:rPr lang="en-US" sz="3200" dirty="0"/>
              <a:t> ، </a:t>
            </a:r>
            <a:r>
              <a:rPr lang="fa-IR" sz="3200" dirty="0"/>
              <a:t>وجود دارند که </a:t>
            </a:r>
            <a:r>
              <a:rPr lang="fa-IR" sz="3200" dirty="0">
                <a:solidFill>
                  <a:schemeClr val="accent6"/>
                </a:solidFill>
              </a:rPr>
              <a:t>فازهای بین فلزی قطبی  </a:t>
            </a:r>
            <a:r>
              <a:rPr lang="fa-IR" sz="3200" dirty="0"/>
              <a:t>نامیده می شوند. این ترکیبات می توانند با استفاده از فلزات عناصر واسطه و فلزات عناصر خاک های نادرحاصل شوند که به ترتیب با جایگزین کردن عناصرالکتروپوزیتیو گروه اصلی یعنی فلزات  قلیایی و قلیایی خاکی با عناصر فلزات واسطه و فلزات خاکهای نادرتشکیل می شوند . این فازهای حاوی فلزات واسطه و فلزات خاکهای نادر را می توان به عنوان ترکیبات </a:t>
            </a:r>
            <a:r>
              <a:rPr lang="en-US" sz="3200" dirty="0" err="1"/>
              <a:t>Zintl</a:t>
            </a:r>
            <a:r>
              <a:rPr lang="en-US" sz="3200" dirty="0"/>
              <a:t> </a:t>
            </a:r>
            <a:r>
              <a:rPr lang="fa-IR" sz="3200" dirty="0"/>
              <a:t>توصیف کرد که نشان می دهد که مفهوم </a:t>
            </a:r>
            <a:r>
              <a:rPr lang="en-US" sz="3200" dirty="0" err="1"/>
              <a:t>Zintl</a:t>
            </a:r>
            <a:r>
              <a:rPr lang="en-US" sz="3200" dirty="0"/>
              <a:t> </a:t>
            </a:r>
            <a:r>
              <a:rPr lang="fa-IR" sz="3200" dirty="0"/>
              <a:t>محدود به ترکیبات اصلی با اختلاف الکترونگاتیویته زیاد نیست. در نتیجه ، طیف گسترده ای از مواد با ساختارهای پیوندی / الکترونی بین عایق ها و فلزات امکان پذیر است.</a:t>
            </a:r>
            <a:endParaRPr lang="en-US" sz="3200" dirty="0"/>
          </a:p>
        </p:txBody>
      </p:sp>
    </p:spTree>
    <p:extLst>
      <p:ext uri="{BB962C8B-B14F-4D97-AF65-F5344CB8AC3E}">
        <p14:creationId xmlns:p14="http://schemas.microsoft.com/office/powerpoint/2010/main" val="120043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47229"/>
            <a:ext cx="10640993" cy="5509200"/>
          </a:xfrm>
          <a:prstGeom prst="rect">
            <a:avLst/>
          </a:prstGeom>
        </p:spPr>
        <p:txBody>
          <a:bodyPr wrap="square">
            <a:spAutoFit/>
          </a:bodyPr>
          <a:lstStyle/>
          <a:p>
            <a:pPr algn="just" rtl="1"/>
            <a:r>
              <a:rPr lang="fa-IR" sz="3200" dirty="0"/>
              <a:t>فازهای </a:t>
            </a:r>
            <a:r>
              <a:rPr lang="en-US" sz="3200" dirty="0" err="1"/>
              <a:t>Zintl</a:t>
            </a:r>
            <a:r>
              <a:rPr lang="en-US" sz="3200" dirty="0"/>
              <a:t> </a:t>
            </a:r>
            <a:r>
              <a:rPr lang="fa-IR" sz="3200" dirty="0"/>
              <a:t> در چندین زمینه تحقیقاتی ورود پیدا کرده است: سنتز ترکیبات جدید و ساختارهای بلوری، سنتز مواد جدید از طریق شیمی محلول، ترموالکتریک فتوولتائیک؛ و فن آوری های ذخیره سازی انرژی و تبدیل انرژی. علاوه بر این ، برخی از فازهای </a:t>
            </a:r>
            <a:r>
              <a:rPr lang="en-US" sz="3200" dirty="0" err="1"/>
              <a:t>Zintl</a:t>
            </a:r>
            <a:r>
              <a:rPr lang="en-US" sz="3200" dirty="0"/>
              <a:t> </a:t>
            </a:r>
            <a:r>
              <a:rPr lang="fa-IR" sz="3200" dirty="0"/>
              <a:t>به عنوان عایق های توپولوژیکی و شبه فلزات ، بخاطرخواص کوانتومی آنها مواد مهمی بشمار می روند. سنتز ترکیبات جدید و ساختارهای کریستالی همچنان یک تلاش تحقیقاتی بسیار مهم در پیگیری مواد مرتبط با فناوری است. مفهوم </a:t>
            </a:r>
            <a:r>
              <a:rPr lang="en-US" sz="3200" dirty="0" err="1"/>
              <a:t>Zintl</a:t>
            </a:r>
            <a:r>
              <a:rPr lang="en-US" sz="3200" dirty="0"/>
              <a:t> </a:t>
            </a:r>
            <a:r>
              <a:rPr lang="fa-IR" sz="3200" dirty="0"/>
              <a:t>مسیری عالی برای طراحی ترکیبات جدید با کاربردهای جالب فناوری است. با استفاده از ایده های </a:t>
            </a:r>
            <a:r>
              <a:rPr lang="en-US" sz="3200" dirty="0" err="1"/>
              <a:t>Zintl</a:t>
            </a:r>
            <a:r>
              <a:rPr lang="en-US" sz="3200" dirty="0"/>
              <a:t> ، </a:t>
            </a:r>
            <a:r>
              <a:rPr lang="fa-IR" sz="3200" dirty="0"/>
              <a:t>می توان یک نوع ساختار خاص را هدف قرار داد تا ایده ها را برای خواص مورد نیاز خاص طراحی کرد و می توان از قوانین شمارش </a:t>
            </a:r>
            <a:r>
              <a:rPr lang="en-US" sz="3200" dirty="0" err="1"/>
              <a:t>Zintl</a:t>
            </a:r>
            <a:r>
              <a:rPr lang="en-US" sz="3200" dirty="0"/>
              <a:t> </a:t>
            </a:r>
            <a:r>
              <a:rPr lang="fa-IR" sz="3200" dirty="0"/>
              <a:t>برای بهینه سازی بیشتر یک نوع ساختار استفاده کرد.</a:t>
            </a:r>
            <a:endParaRPr lang="en-US" sz="3200" dirty="0"/>
          </a:p>
        </p:txBody>
      </p:sp>
    </p:spTree>
    <p:extLst>
      <p:ext uri="{BB962C8B-B14F-4D97-AF65-F5344CB8AC3E}">
        <p14:creationId xmlns:p14="http://schemas.microsoft.com/office/powerpoint/2010/main" val="2261211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11" y="1012802"/>
            <a:ext cx="11366338" cy="3046988"/>
          </a:xfrm>
          <a:prstGeom prst="rect">
            <a:avLst/>
          </a:prstGeom>
        </p:spPr>
        <p:txBody>
          <a:bodyPr wrap="square">
            <a:spAutoFit/>
          </a:bodyPr>
          <a:lstStyle/>
          <a:p>
            <a:pPr algn="just" rtl="1"/>
            <a:r>
              <a:rPr lang="fa-IR" sz="3200" dirty="0"/>
              <a:t>علاوه بر این ، هنگامی که درک درستی از شمارش الکترون و پیوند ایجاد می شود ، می توان ویژگی های مربوطه را اندازه گیری کرد تا ماهیت منحصر به فرد این ترکیبات را با توجه به کاربردهای بالقوه نشان دهد. این موضوع این امکان را برای طراحی منطقی ترکیبات جدید و بهینه سازی ترکیبات موجود با هدف دستیابی به خصوصیات مهم فناوری مانند برق ، مغناطیس الکترونیک ، فتوولتائیک و قابلیت ذخیره انرژی فراهم می کند.</a:t>
            </a:r>
            <a:endParaRPr lang="en-US" sz="3200" dirty="0"/>
          </a:p>
        </p:txBody>
      </p:sp>
    </p:spTree>
    <p:extLst>
      <p:ext uri="{BB962C8B-B14F-4D97-AF65-F5344CB8AC3E}">
        <p14:creationId xmlns:p14="http://schemas.microsoft.com/office/powerpoint/2010/main" val="951544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4395" y="2056485"/>
            <a:ext cx="5295040" cy="707886"/>
          </a:xfrm>
          <a:prstGeom prst="rect">
            <a:avLst/>
          </a:prstGeom>
        </p:spPr>
        <p:txBody>
          <a:bodyPr wrap="none">
            <a:spAutoFit/>
          </a:bodyPr>
          <a:lstStyle/>
          <a:p>
            <a:pPr algn="r" rtl="1"/>
            <a:r>
              <a:rPr lang="fa-IR" sz="4000" dirty="0">
                <a:solidFill>
                  <a:schemeClr val="accent6"/>
                </a:solidFill>
                <a:latin typeface="Calibri" panose="020F0502020204030204" pitchFamily="34" charset="0"/>
                <a:ea typeface="Calibri" panose="020F0502020204030204" pitchFamily="34" charset="0"/>
              </a:rPr>
              <a:t>مواد رسانا، نیم رسانا و نارسانا</a:t>
            </a:r>
            <a:endParaRPr lang="en-US" dirty="0">
              <a:solidFill>
                <a:schemeClr val="accent6"/>
              </a:solidFill>
            </a:endParaRPr>
          </a:p>
        </p:txBody>
      </p:sp>
    </p:spTree>
    <p:extLst>
      <p:ext uri="{BB962C8B-B14F-4D97-AF65-F5344CB8AC3E}">
        <p14:creationId xmlns:p14="http://schemas.microsoft.com/office/powerpoint/2010/main" val="400319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46" y="408934"/>
            <a:ext cx="10625560" cy="800219"/>
          </a:xfrm>
          <a:prstGeom prst="rect">
            <a:avLst/>
          </a:prstGeom>
        </p:spPr>
        <p:txBody>
          <a:bodyPr wrap="square">
            <a:spAutoFit/>
          </a:bodyPr>
          <a:lstStyle/>
          <a:p>
            <a:pPr algn="r" rtl="1"/>
            <a:r>
              <a:rPr lang="en-US" sz="2800" dirty="0">
                <a:solidFill>
                  <a:srgbClr val="4595D1"/>
                </a:solidFill>
                <a:latin typeface="QuaySansITCStd-Medium"/>
              </a:rPr>
              <a:t>Interstitial solid solutions of nonmetals</a:t>
            </a:r>
            <a:r>
              <a:rPr lang="fa-IR" sz="2800" dirty="0"/>
              <a:t> </a:t>
            </a:r>
            <a:r>
              <a:rPr lang="fa-IR" sz="2800" dirty="0">
                <a:solidFill>
                  <a:schemeClr val="accent5"/>
                </a:solidFill>
              </a:rPr>
              <a:t>محلولهای جامد بین</a:t>
            </a:r>
            <a:r>
              <a:rPr lang="en-US" sz="2800" dirty="0">
                <a:solidFill>
                  <a:schemeClr val="accent5"/>
                </a:solidFill>
              </a:rPr>
              <a:t> </a:t>
            </a:r>
            <a:r>
              <a:rPr lang="fa-IR" sz="2800" dirty="0">
                <a:solidFill>
                  <a:schemeClr val="accent5"/>
                </a:solidFill>
              </a:rPr>
              <a:t>شبکه ای</a:t>
            </a:r>
            <a:r>
              <a:rPr lang="en-US" sz="2800" dirty="0">
                <a:solidFill>
                  <a:schemeClr val="accent5"/>
                </a:solidFill>
              </a:rPr>
              <a:t> </a:t>
            </a:r>
            <a:br>
              <a:rPr lang="en-US" dirty="0"/>
            </a:br>
            <a:endParaRPr lang="en-US" dirty="0"/>
          </a:p>
        </p:txBody>
      </p:sp>
      <p:sp>
        <p:nvSpPr>
          <p:cNvPr id="3" name="Rectangle 2"/>
          <p:cNvSpPr/>
          <p:nvPr/>
        </p:nvSpPr>
        <p:spPr>
          <a:xfrm>
            <a:off x="1226916" y="1091840"/>
            <a:ext cx="10625560" cy="1077218"/>
          </a:xfrm>
          <a:prstGeom prst="rect">
            <a:avLst/>
          </a:prstGeom>
        </p:spPr>
        <p:txBody>
          <a:bodyPr wrap="square">
            <a:spAutoFit/>
          </a:bodyPr>
          <a:lstStyle/>
          <a:p>
            <a:pPr algn="r" rtl="1"/>
            <a:r>
              <a:rPr lang="fa-IR" sz="3200" dirty="0"/>
              <a:t>در یک محلول جامد بین</a:t>
            </a:r>
            <a:r>
              <a:rPr lang="en-US" sz="3200" dirty="0"/>
              <a:t> </a:t>
            </a:r>
            <a:r>
              <a:rPr lang="fa-IR" sz="3200" dirty="0"/>
              <a:t>شبکه ای ، </a:t>
            </a:r>
            <a:r>
              <a:rPr lang="fa-IR" sz="3200" dirty="0">
                <a:solidFill>
                  <a:schemeClr val="accent6"/>
                </a:solidFill>
              </a:rPr>
              <a:t>اتم های کوچک اضافی </a:t>
            </a:r>
            <a:r>
              <a:rPr lang="fa-IR" sz="3200" dirty="0"/>
              <a:t>حفره هایی را در شبکه ساختار فلز اصلی  اشغال می کنند</a:t>
            </a:r>
            <a:r>
              <a:rPr lang="fa-IR" dirty="0"/>
              <a:t>.</a:t>
            </a:r>
            <a:endParaRPr lang="en-US" dirty="0"/>
          </a:p>
        </p:txBody>
      </p:sp>
      <p:pic>
        <p:nvPicPr>
          <p:cNvPr id="4" name="Picture 3"/>
          <p:cNvPicPr>
            <a:picLocks noChangeAspect="1"/>
          </p:cNvPicPr>
          <p:nvPr/>
        </p:nvPicPr>
        <p:blipFill>
          <a:blip r:embed="rId2"/>
          <a:stretch>
            <a:fillRect/>
          </a:stretch>
        </p:blipFill>
        <p:spPr>
          <a:xfrm>
            <a:off x="2826393" y="2061787"/>
            <a:ext cx="6539214" cy="4387279"/>
          </a:xfrm>
          <a:prstGeom prst="rect">
            <a:avLst/>
          </a:prstGeom>
        </p:spPr>
      </p:pic>
    </p:spTree>
    <p:extLst>
      <p:ext uri="{BB962C8B-B14F-4D97-AF65-F5344CB8AC3E}">
        <p14:creationId xmlns:p14="http://schemas.microsoft.com/office/powerpoint/2010/main" val="1114566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32526-F975-4DDA-9006-9A38E4DD58ED}"/>
              </a:ext>
            </a:extLst>
          </p:cNvPr>
          <p:cNvSpPr/>
          <p:nvPr/>
        </p:nvSpPr>
        <p:spPr>
          <a:xfrm>
            <a:off x="1046480" y="204877"/>
            <a:ext cx="11145520" cy="6986528"/>
          </a:xfrm>
          <a:prstGeom prst="rect">
            <a:avLst/>
          </a:prstGeom>
        </p:spPr>
        <p:txBody>
          <a:bodyPr wrap="square">
            <a:spAutoFit/>
          </a:bodyPr>
          <a:lstStyle/>
          <a:p>
            <a:pPr algn="just" rtl="1"/>
            <a:r>
              <a:rPr lang="fa-IR" sz="3200" b="1" dirty="0">
                <a:solidFill>
                  <a:schemeClr val="accent6"/>
                </a:solidFill>
                <a:latin typeface="IRANSans"/>
              </a:rPr>
              <a:t>پیوند فلزی</a:t>
            </a:r>
          </a:p>
          <a:p>
            <a:pPr algn="just" rtl="1"/>
            <a:r>
              <a:rPr lang="fa-IR" sz="3200" dirty="0">
                <a:solidFill>
                  <a:srgbClr val="212529"/>
                </a:solidFill>
                <a:latin typeface="IRANSans"/>
              </a:rPr>
              <a:t>در دهه ۱۹۰۰،‌ «پاول درود» (</a:t>
            </a:r>
            <a:r>
              <a:rPr lang="en-US" sz="3200" dirty="0">
                <a:solidFill>
                  <a:srgbClr val="212529"/>
                </a:solidFill>
                <a:latin typeface="IRANSans"/>
              </a:rPr>
              <a:t>Paul </a:t>
            </a:r>
            <a:r>
              <a:rPr lang="en-US" sz="3200" dirty="0" err="1">
                <a:solidFill>
                  <a:srgbClr val="212529"/>
                </a:solidFill>
                <a:latin typeface="IRANSans"/>
              </a:rPr>
              <a:t>Drude</a:t>
            </a:r>
            <a:r>
              <a:rPr lang="en-US" sz="3200" dirty="0">
                <a:solidFill>
                  <a:srgbClr val="212529"/>
                </a:solidFill>
                <a:latin typeface="IRANSans"/>
              </a:rPr>
              <a:t>) </a:t>
            </a:r>
            <a:r>
              <a:rPr lang="fa-IR" sz="3200" dirty="0">
                <a:solidFill>
                  <a:srgbClr val="212529"/>
                </a:solidFill>
                <a:latin typeface="IRANSans"/>
              </a:rPr>
              <a:t>مدلی موسوم به «دریای الکترونی» (</a:t>
            </a:r>
            <a:r>
              <a:rPr lang="en-US" sz="3200" dirty="0">
                <a:solidFill>
                  <a:srgbClr val="212529"/>
                </a:solidFill>
                <a:latin typeface="IRANSans"/>
              </a:rPr>
              <a:t>Sea of </a:t>
            </a:r>
            <a:r>
              <a:rPr lang="en-US" sz="3200" dirty="0" err="1">
                <a:solidFill>
                  <a:srgbClr val="212529"/>
                </a:solidFill>
                <a:latin typeface="IRANSans"/>
              </a:rPr>
              <a:t>Electrones</a:t>
            </a:r>
            <a:r>
              <a:rPr lang="en-US" sz="3200" dirty="0">
                <a:solidFill>
                  <a:srgbClr val="212529"/>
                </a:solidFill>
                <a:latin typeface="IRANSans"/>
              </a:rPr>
              <a:t>) </a:t>
            </a:r>
            <a:r>
              <a:rPr lang="fa-IR" sz="3200" dirty="0">
                <a:solidFill>
                  <a:srgbClr val="212529"/>
                </a:solidFill>
                <a:latin typeface="IRANSans"/>
              </a:rPr>
              <a:t>ارائه داد که فلزات را به صورت </a:t>
            </a:r>
            <a:r>
              <a:rPr lang="fa-IR" sz="3200" b="1" dirty="0">
                <a:solidFill>
                  <a:srgbClr val="2196F3"/>
                </a:solidFill>
                <a:latin typeface="IRANSans"/>
                <a:hlinkClick r:id="rId2"/>
              </a:rPr>
              <a:t>مخلوطی</a:t>
            </a:r>
            <a:r>
              <a:rPr lang="fa-IR" sz="3200" dirty="0">
                <a:solidFill>
                  <a:srgbClr val="212529"/>
                </a:solidFill>
                <a:latin typeface="IRANSans"/>
              </a:rPr>
              <a:t> از </a:t>
            </a:r>
            <a:r>
              <a:rPr lang="fa-IR" sz="3200" b="1" dirty="0">
                <a:solidFill>
                  <a:srgbClr val="2196F3"/>
                </a:solidFill>
                <a:latin typeface="IRANSans"/>
                <a:hlinkClick r:id="rId3"/>
              </a:rPr>
              <a:t>هسته اتم</a:t>
            </a:r>
            <a:r>
              <a:rPr lang="fa-IR" sz="3200" dirty="0">
                <a:solidFill>
                  <a:srgbClr val="212529"/>
                </a:solidFill>
                <a:latin typeface="IRANSans"/>
              </a:rPr>
              <a:t> و الکترون‌های لایه ظرفیت در نظر می‌گرفت. پیوند فلزی همانطور که از نامش پیداست، در بین فلزات رخ می‌دهد. لازم به ذکر است که پیوند یونی،‌ عناصر فلزی را به نافلزی پیوند می‌دهد اما در پیوند فلزی، مجموعه‌ای از اتم‌های فلزی با هم پیوند دارند.</a:t>
            </a:r>
          </a:p>
          <a:p>
            <a:pPr algn="r" rtl="1"/>
            <a:r>
              <a:rPr lang="fa-IR" sz="3200" b="1" dirty="0"/>
              <a:t>ماهیت پیوند فلزی</a:t>
            </a:r>
          </a:p>
          <a:p>
            <a:pPr algn="r" rtl="1"/>
            <a:r>
              <a:rPr lang="fa-IR" sz="3200" dirty="0"/>
              <a:t>فلزات، </a:t>
            </a:r>
            <a:r>
              <a:rPr lang="fa-IR" sz="3200" b="1" dirty="0">
                <a:hlinkClick r:id="rId4"/>
              </a:rPr>
              <a:t>نقطه ذوب</a:t>
            </a:r>
            <a:r>
              <a:rPr lang="fa-IR" sz="3200" dirty="0"/>
              <a:t> و </a:t>
            </a:r>
            <a:r>
              <a:rPr lang="fa-IR" sz="3200" b="1" dirty="0">
                <a:hlinkClick r:id="rId5"/>
              </a:rPr>
              <a:t>جوش</a:t>
            </a:r>
            <a:r>
              <a:rPr lang="fa-IR" sz="3200" dirty="0"/>
              <a:t> بالایی دارند و این امر به دلیل وجود پیوندهای قوی بین اتم‌های آن‌ها است. حتی فلزی نرم مانند </a:t>
            </a:r>
            <a:r>
              <a:rPr lang="fa-IR" sz="3200" b="1" dirty="0">
                <a:hlinkClick r:id="rId6"/>
              </a:rPr>
              <a:t>سدیم</a:t>
            </a:r>
            <a:r>
              <a:rPr lang="fa-IR" sz="3200" dirty="0"/>
              <a:t> با نقطه ذوب 97/8 </a:t>
            </a:r>
            <a:r>
              <a:rPr lang="fa-IR" sz="3200" b="1" dirty="0">
                <a:hlinkClick r:id="rId7"/>
              </a:rPr>
              <a:t>درجه سانتی‌گراد</a:t>
            </a:r>
            <a:r>
              <a:rPr lang="fa-IR" sz="3200" dirty="0"/>
              <a:t>، در دمایی بسیار بیشتر از </a:t>
            </a:r>
            <a:r>
              <a:rPr lang="fa-IR" sz="3200" b="1" dirty="0">
                <a:hlinkClick r:id="rId8"/>
              </a:rPr>
              <a:t>عنصر</a:t>
            </a:r>
            <a:r>
              <a:rPr lang="fa-IR" sz="3200" dirty="0"/>
              <a:t> قبل از خود در </a:t>
            </a:r>
            <a:r>
              <a:rPr lang="fa-IR" sz="3200" b="1" dirty="0">
                <a:hlinkClick r:id="rId9"/>
              </a:rPr>
              <a:t>جدول تناوبی</a:t>
            </a:r>
            <a:r>
              <a:rPr lang="fa-IR" sz="3200" dirty="0"/>
              <a:t> یعنی نئون، ذوب می‌شود. </a:t>
            </a:r>
            <a:r>
              <a:rPr lang="fa-IR" sz="3200" b="1" dirty="0">
                <a:hlinkClick r:id="rId10"/>
              </a:rPr>
              <a:t>آرایش الکترونی</a:t>
            </a:r>
            <a:r>
              <a:rPr lang="fa-IR" sz="3200" dirty="0"/>
              <a:t> سدیم به شکل زیر است:</a:t>
            </a:r>
          </a:p>
          <a:p>
            <a:pPr algn="l"/>
            <a:r>
              <a:rPr lang="fa-IR" sz="3200" dirty="0"/>
              <a:t>1</a:t>
            </a:r>
            <a:r>
              <a:rPr lang="en-US" sz="3200" dirty="0"/>
              <a:t>s22s22p63s1</a:t>
            </a:r>
          </a:p>
          <a:p>
            <a:pPr algn="just" rtl="1"/>
            <a:endParaRPr lang="en-US" sz="3200" dirty="0"/>
          </a:p>
        </p:txBody>
      </p:sp>
    </p:spTree>
    <p:extLst>
      <p:ext uri="{BB962C8B-B14F-4D97-AF65-F5344CB8AC3E}">
        <p14:creationId xmlns:p14="http://schemas.microsoft.com/office/powerpoint/2010/main" val="4195870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F1B756-455C-443C-A59E-D1F20ED5014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00138"/>
            <a:ext cx="6858000" cy="465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865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57CBD6-6F26-4152-9B78-D857AA6BAA5F}"/>
              </a:ext>
            </a:extLst>
          </p:cNvPr>
          <p:cNvSpPr/>
          <p:nvPr/>
        </p:nvSpPr>
        <p:spPr>
          <a:xfrm>
            <a:off x="-162560" y="0"/>
            <a:ext cx="12192000" cy="3046988"/>
          </a:xfrm>
          <a:prstGeom prst="rect">
            <a:avLst/>
          </a:prstGeom>
        </p:spPr>
        <p:txBody>
          <a:bodyPr wrap="square">
            <a:spAutoFit/>
          </a:bodyPr>
          <a:lstStyle/>
          <a:p>
            <a:pPr algn="r"/>
            <a:r>
              <a:rPr lang="fa-IR" sz="3200" b="1" dirty="0">
                <a:solidFill>
                  <a:srgbClr val="32006F"/>
                </a:solidFill>
                <a:latin typeface="IRANSans"/>
              </a:rPr>
              <a:t>الکترون آزاد</a:t>
            </a:r>
          </a:p>
          <a:p>
            <a:pPr algn="just" rtl="1"/>
            <a:r>
              <a:rPr lang="fa-IR" sz="3200" dirty="0">
                <a:solidFill>
                  <a:srgbClr val="212529"/>
                </a:solidFill>
                <a:latin typeface="IRANSans"/>
              </a:rPr>
              <a:t>الکترون‌ها می‌توانند آزادانه در  کل شبکه حرکت کنند و در نتیجه، هر الکترون از اتم اصلی خود جدا خواهد شد. این الکترون‌ها موسوم به «الکترون آزاد» (</a:t>
            </a:r>
            <a:r>
              <a:rPr lang="en-US" sz="3200" dirty="0">
                <a:solidFill>
                  <a:srgbClr val="212529"/>
                </a:solidFill>
                <a:latin typeface="IRANSans"/>
              </a:rPr>
              <a:t>Delocalized Electron) </a:t>
            </a:r>
            <a:r>
              <a:rPr lang="fa-IR" sz="3200" dirty="0">
                <a:solidFill>
                  <a:srgbClr val="212529"/>
                </a:solidFill>
                <a:latin typeface="IRANSans"/>
              </a:rPr>
              <a:t>یا الکترون غیرمستقرهستند چراکه آزادانه حرکت می‌کنند. اتم‌های یک فلز از طریق نیروهای قدرتمند جاذبه بین هسته مثبت و الکترون‌های آزاد در کنار یکدیگر نگاه داشته شده‌اند.</a:t>
            </a:r>
            <a:endParaRPr lang="fa-IR" sz="3200" b="0" i="0" dirty="0">
              <a:solidFill>
                <a:srgbClr val="212529"/>
              </a:solidFill>
              <a:effectLst/>
              <a:latin typeface="IRANSans"/>
            </a:endParaRPr>
          </a:p>
        </p:txBody>
      </p:sp>
      <p:pic>
        <p:nvPicPr>
          <p:cNvPr id="3" name="Picture 2">
            <a:extLst>
              <a:ext uri="{FF2B5EF4-FFF2-40B4-BE49-F238E27FC236}">
                <a16:creationId xmlns:a16="http://schemas.microsoft.com/office/drawing/2014/main" id="{1BC2F10A-6F25-4005-AF7A-C214CA5A45CA}"/>
              </a:ext>
            </a:extLst>
          </p:cNvPr>
          <p:cNvPicPr>
            <a:picLocks noChangeAspect="1"/>
          </p:cNvPicPr>
          <p:nvPr/>
        </p:nvPicPr>
        <p:blipFill>
          <a:blip r:embed="rId2"/>
          <a:stretch>
            <a:fillRect/>
          </a:stretch>
        </p:blipFill>
        <p:spPr>
          <a:xfrm>
            <a:off x="848677" y="2752090"/>
            <a:ext cx="3667125" cy="2857500"/>
          </a:xfrm>
          <a:prstGeom prst="rect">
            <a:avLst/>
          </a:prstGeom>
        </p:spPr>
      </p:pic>
      <p:pic>
        <p:nvPicPr>
          <p:cNvPr id="5" name="Picture 4">
            <a:extLst>
              <a:ext uri="{FF2B5EF4-FFF2-40B4-BE49-F238E27FC236}">
                <a16:creationId xmlns:a16="http://schemas.microsoft.com/office/drawing/2014/main" id="{EA571B4A-4E59-40AF-AD0A-B5966884091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27039" y="2680147"/>
            <a:ext cx="4984598" cy="3385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206227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15C7AC-0140-4ACE-BBD3-08173ACED12B}"/>
              </a:ext>
            </a:extLst>
          </p:cNvPr>
          <p:cNvSpPr/>
          <p:nvPr/>
        </p:nvSpPr>
        <p:spPr>
          <a:xfrm>
            <a:off x="0" y="100598"/>
            <a:ext cx="12171680" cy="6801862"/>
          </a:xfrm>
          <a:prstGeom prst="rect">
            <a:avLst/>
          </a:prstGeom>
        </p:spPr>
        <p:txBody>
          <a:bodyPr wrap="square">
            <a:spAutoFit/>
          </a:bodyPr>
          <a:lstStyle/>
          <a:p>
            <a:pPr algn="r" rtl="1"/>
            <a:r>
              <a:rPr lang="fa-IR" sz="3200" dirty="0">
                <a:solidFill>
                  <a:srgbClr val="212529"/>
                </a:solidFill>
                <a:latin typeface="IRANSans"/>
              </a:rPr>
              <a:t>در حقیقت، این نوع از آرایش را به صورت دریایی از الکترون توصیف می‌کنند که در آن، هر یون مثبت، توسط دریایی از الکترون احاطه شده است. البته در استفاده از چنین تعریفی، این سوال پیش می‌آید که یک فلز، از یون‌ها ساخته می‌شود یا اتم‌ها؟ باید بگوییم که از اتم ساخته شده است. تصویر بالا، نشان‌دهنده اتم‌هایی است که هر هسته مثبت آن‌ها شامل الکترون‌هایی، جدای از الکترون اصلی خود هستند اما این الکترون از بین نرفته است بلکه در ساختار فلز و در محلی دیگر قرار دارد. به همین دلیل است که فلز سدیم را گاهی به صورت </a:t>
            </a:r>
            <a:r>
              <a:rPr lang="en-US" sz="3200" dirty="0">
                <a:solidFill>
                  <a:srgbClr val="212529"/>
                </a:solidFill>
                <a:latin typeface="MJXc-TeX-math-I"/>
              </a:rPr>
              <a:t>Na</a:t>
            </a:r>
            <a:r>
              <a:rPr lang="en-US" sz="3200" dirty="0">
                <a:solidFill>
                  <a:srgbClr val="212529"/>
                </a:solidFill>
                <a:latin typeface="IRANSans"/>
              </a:rPr>
              <a:t> </a:t>
            </a:r>
            <a:r>
              <a:rPr lang="fa-IR" sz="3200" dirty="0">
                <a:solidFill>
                  <a:srgbClr val="212529"/>
                </a:solidFill>
                <a:latin typeface="IRANSans"/>
              </a:rPr>
              <a:t>و گاهی به صورت </a:t>
            </a:r>
            <a:r>
              <a:rPr lang="en-US" sz="3200" dirty="0">
                <a:solidFill>
                  <a:srgbClr val="212529"/>
                </a:solidFill>
                <a:latin typeface="MJXc-TeX-math-I"/>
              </a:rPr>
              <a:t>Na</a:t>
            </a:r>
            <a:r>
              <a:rPr lang="en-US" sz="3200" dirty="0">
                <a:solidFill>
                  <a:srgbClr val="212529"/>
                </a:solidFill>
                <a:latin typeface="MJXc-TeX-main-R"/>
              </a:rPr>
              <a:t>+</a:t>
            </a:r>
            <a:r>
              <a:rPr lang="en-US" sz="3200" dirty="0">
                <a:solidFill>
                  <a:srgbClr val="212529"/>
                </a:solidFill>
                <a:latin typeface="IRANSans"/>
              </a:rPr>
              <a:t> </a:t>
            </a:r>
            <a:r>
              <a:rPr lang="fa-IR" sz="3200" dirty="0">
                <a:solidFill>
                  <a:srgbClr val="212529"/>
                </a:solidFill>
                <a:latin typeface="IRANSans"/>
              </a:rPr>
              <a:t>نشان می‌دهند.</a:t>
            </a:r>
          </a:p>
          <a:p>
            <a:pPr algn="r" rtl="1"/>
            <a:r>
              <a:rPr lang="fa-IR" sz="3600" b="1" dirty="0"/>
              <a:t>قدرت پیوند فلزی در فلزات واسطه</a:t>
            </a:r>
          </a:p>
          <a:p>
            <a:pPr algn="r" rtl="1"/>
            <a:r>
              <a:rPr lang="fa-IR" sz="3600" dirty="0"/>
              <a:t>توجه داشته باشید که </a:t>
            </a:r>
            <a:r>
              <a:rPr lang="fa-IR" sz="3600" b="1" dirty="0">
                <a:hlinkClick r:id="rId2"/>
              </a:rPr>
              <a:t>فلزات واسطه</a:t>
            </a:r>
            <a:r>
              <a:rPr lang="fa-IR" sz="3600" dirty="0"/>
              <a:t>، به طور ویژه‌ای نقطه ذوب و جوش بالایی دارند. دلیل این امر آن است که علاوه بر اوربیتال </a:t>
            </a:r>
            <a:r>
              <a:rPr lang="en-US" sz="3600" dirty="0"/>
              <a:t>4s، </a:t>
            </a:r>
            <a:r>
              <a:rPr lang="fa-IR" sz="3600" dirty="0"/>
              <a:t>اوربیتال </a:t>
            </a:r>
            <a:r>
              <a:rPr lang="en-US" sz="3600" dirty="0"/>
              <a:t>3d </a:t>
            </a:r>
            <a:r>
              <a:rPr lang="fa-IR" sz="3600" dirty="0"/>
              <a:t>را هم در الکترون‌های آزاد شرکت می‌دهند. هرقدر الکترونی که در این مدل وجود دارد، بیشتر شود، قدرت جاذبه و به تبع آن پیوند فلزی نیز بیشتر خواهد بود.</a:t>
            </a:r>
          </a:p>
          <a:p>
            <a:pPr algn="r" rtl="1"/>
            <a:endParaRPr lang="en-US" sz="3200" dirty="0"/>
          </a:p>
        </p:txBody>
      </p:sp>
    </p:spTree>
    <p:extLst>
      <p:ext uri="{BB962C8B-B14F-4D97-AF65-F5344CB8AC3E}">
        <p14:creationId xmlns:p14="http://schemas.microsoft.com/office/powerpoint/2010/main" val="4892112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061E1D-0974-43A2-B5D2-40BD8122CCB7}"/>
              </a:ext>
            </a:extLst>
          </p:cNvPr>
          <p:cNvSpPr/>
          <p:nvPr/>
        </p:nvSpPr>
        <p:spPr>
          <a:xfrm>
            <a:off x="802640" y="0"/>
            <a:ext cx="11389360" cy="5693866"/>
          </a:xfrm>
          <a:prstGeom prst="rect">
            <a:avLst/>
          </a:prstGeom>
        </p:spPr>
        <p:txBody>
          <a:bodyPr wrap="square">
            <a:spAutoFit/>
          </a:bodyPr>
          <a:lstStyle/>
          <a:p>
            <a:pPr algn="r"/>
            <a:r>
              <a:rPr lang="fa-IR" sz="2600" b="1" dirty="0">
                <a:solidFill>
                  <a:srgbClr val="32006F"/>
                </a:solidFill>
                <a:latin typeface="IRANSans"/>
              </a:rPr>
              <a:t>مثال</a:t>
            </a:r>
          </a:p>
          <a:p>
            <a:pPr algn="just" rtl="1"/>
            <a:r>
              <a:rPr lang="fa-IR" sz="2600" dirty="0">
                <a:solidFill>
                  <a:srgbClr val="212529"/>
                </a:solidFill>
                <a:latin typeface="IRANSans"/>
              </a:rPr>
              <a:t>با استفاده از مدل دریای الکترونی، علت نقطه ذوب بالای منیزیم را توضیح دهید.</a:t>
            </a:r>
          </a:p>
          <a:p>
            <a:pPr algn="just" rtl="1"/>
            <a:r>
              <a:rPr lang="fa-IR" sz="2600" dirty="0">
                <a:solidFill>
                  <a:srgbClr val="212529"/>
                </a:solidFill>
                <a:latin typeface="IRANSans"/>
              </a:rPr>
              <a:t>اگر به همان شکلی که اتم سدیم را بررسی کردیم،‌ به بررسی منیزیم بپردازیم، در نهایت به پیوندهای قوی و نقطه ذوب بالا خواهیم رسید. آرایش الکترونی منیزیم در لایه ظرفیت شامل اوربیتال </a:t>
            </a:r>
            <a:r>
              <a:rPr lang="en-US" sz="2600" dirty="0">
                <a:solidFill>
                  <a:srgbClr val="212529"/>
                </a:solidFill>
                <a:latin typeface="IRANSans"/>
              </a:rPr>
              <a:t>3s2 </a:t>
            </a:r>
            <a:r>
              <a:rPr lang="fa-IR" sz="2600" dirty="0">
                <a:solidFill>
                  <a:srgbClr val="212529"/>
                </a:solidFill>
                <a:latin typeface="IRANSans"/>
              </a:rPr>
              <a:t>است. این دو الکترون، هردو به دریای الکترونی اضافه خواهند شد و در نتیجه، </a:t>
            </a:r>
            <a:r>
              <a:rPr lang="fa-IR" sz="2600" b="1" dirty="0">
                <a:solidFill>
                  <a:srgbClr val="2196F3"/>
                </a:solidFill>
                <a:latin typeface="IRANSans"/>
                <a:hlinkClick r:id="rId2"/>
              </a:rPr>
              <a:t>چگالی</a:t>
            </a:r>
            <a:r>
              <a:rPr lang="fa-IR" sz="2600" dirty="0">
                <a:solidFill>
                  <a:srgbClr val="212529"/>
                </a:solidFill>
                <a:latin typeface="IRANSans"/>
              </a:rPr>
              <a:t> الکترون در این مدل، ۲ برابر آن‌چیزی است که در اتم سدیم وجود داشت. یون‌های حاصل نیز، بارِ دو برابری خواهند داشت که همین امر، جاذبه بیشتری را بین یون‌های مثبت و دریای الکترونی ایجاد می‌کند.</a:t>
            </a:r>
          </a:p>
          <a:p>
            <a:pPr algn="just" rtl="1"/>
            <a:r>
              <a:rPr lang="fa-IR" sz="2600" dirty="0">
                <a:solidFill>
                  <a:srgbClr val="212529"/>
                </a:solidFill>
                <a:latin typeface="IRANSans"/>
              </a:rPr>
              <a:t>علاوه بر این، هر اتم منیزیم، شامل ۱۲ پروتون در هسته است که این مقدار برای سدیم، ۱۱ پروتون ذکر می‌شود. در هر دو حالت، تعداد 10 الکترون با آرایش </a:t>
            </a:r>
            <a:r>
              <a:rPr lang="en-US" sz="2600" dirty="0">
                <a:solidFill>
                  <a:srgbClr val="212529"/>
                </a:solidFill>
                <a:latin typeface="MJXc-TeX-main-R"/>
              </a:rPr>
              <a:t>1s22</a:t>
            </a:r>
            <a:r>
              <a:rPr lang="en-US" sz="2600" dirty="0">
                <a:solidFill>
                  <a:srgbClr val="212529"/>
                </a:solidFill>
                <a:latin typeface="MJXc-TeX-math-I"/>
              </a:rPr>
              <a:t>s</a:t>
            </a:r>
            <a:r>
              <a:rPr lang="en-US" sz="2600" dirty="0">
                <a:solidFill>
                  <a:srgbClr val="212529"/>
                </a:solidFill>
                <a:latin typeface="MJXc-TeX-main-R"/>
              </a:rPr>
              <a:t>2</a:t>
            </a:r>
            <a:r>
              <a:rPr lang="en-US" sz="2600" dirty="0">
                <a:solidFill>
                  <a:srgbClr val="212529"/>
                </a:solidFill>
                <a:latin typeface="MJXc-TeX-math-I"/>
              </a:rPr>
              <a:t>p</a:t>
            </a:r>
            <a:r>
              <a:rPr lang="en-US" sz="2600" dirty="0">
                <a:solidFill>
                  <a:srgbClr val="212529"/>
                </a:solidFill>
                <a:latin typeface="MJXc-TeX-main-R"/>
              </a:rPr>
              <a:t>6</a:t>
            </a:r>
            <a:r>
              <a:rPr lang="fa-IR" sz="2600" dirty="0">
                <a:solidFill>
                  <a:srgbClr val="212529"/>
                </a:solidFill>
                <a:latin typeface="IRANSans"/>
              </a:rPr>
              <a:t> دارد که بین هسته و الکترون‌های آزاد قرار گرفته‌اند. این امر بدان معنی است که مقدار کششی که هسته‌های منیزیم با بار </a:t>
            </a:r>
            <a:r>
              <a:rPr lang="fa-IR" sz="2600" dirty="0">
                <a:solidFill>
                  <a:srgbClr val="212529"/>
                </a:solidFill>
                <a:latin typeface="MJXc-TeX-main-R"/>
              </a:rPr>
              <a:t>2+</a:t>
            </a:r>
            <a:r>
              <a:rPr lang="fa-IR" sz="2600" dirty="0">
                <a:solidFill>
                  <a:srgbClr val="212529"/>
                </a:solidFill>
                <a:latin typeface="IRANSans"/>
              </a:rPr>
              <a:t>ایجاد می‌کنند، بیش از هسته اتم با بار </a:t>
            </a:r>
            <a:r>
              <a:rPr lang="fa-IR" sz="2600" dirty="0">
                <a:solidFill>
                  <a:srgbClr val="212529"/>
                </a:solidFill>
                <a:latin typeface="MJXc-TeX-main-R"/>
              </a:rPr>
              <a:t>1</a:t>
            </a:r>
            <a:r>
              <a:rPr lang="fa-IR" sz="2600" dirty="0">
                <a:solidFill>
                  <a:srgbClr val="212529"/>
                </a:solidFill>
                <a:latin typeface="IRANSans"/>
              </a:rPr>
              <a:t>+ است.</a:t>
            </a:r>
          </a:p>
          <a:p>
            <a:pPr algn="just" rtl="1"/>
            <a:r>
              <a:rPr lang="fa-IR" sz="2600" dirty="0">
                <a:solidFill>
                  <a:srgbClr val="212529"/>
                </a:solidFill>
                <a:latin typeface="IRANSans"/>
              </a:rPr>
              <a:t>در نتیجه، نه تنها تعداد الکترون‌های آزاد بیشتری در منیزیم وجود دارد، بلکه جاذبه بیشتری نیز از طرف هسته به الکترون‌های آزاد وارد خواهد شد. هر اتم منیزیم نیز در همسایگی خود، ۱۲ اتم دارد که در مقایسه با ۸ اتم سدیم، عدد بالاتری است. تمامی این عوامل، موجب تقویت قدرت پیوند می‌شوند</a:t>
            </a:r>
            <a:endParaRPr lang="fa-IR" sz="2600" b="0" i="0" dirty="0">
              <a:solidFill>
                <a:srgbClr val="212529"/>
              </a:solidFill>
              <a:effectLst/>
              <a:latin typeface="IRANSans"/>
            </a:endParaRPr>
          </a:p>
        </p:txBody>
      </p:sp>
    </p:spTree>
    <p:extLst>
      <p:ext uri="{BB962C8B-B14F-4D97-AF65-F5344CB8AC3E}">
        <p14:creationId xmlns:p14="http://schemas.microsoft.com/office/powerpoint/2010/main" val="9700336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F3D535-A6C1-418E-B053-2354E012DF63}"/>
              </a:ext>
            </a:extLst>
          </p:cNvPr>
          <p:cNvSpPr/>
          <p:nvPr/>
        </p:nvSpPr>
        <p:spPr>
          <a:xfrm>
            <a:off x="-71120" y="133201"/>
            <a:ext cx="12192000" cy="5262979"/>
          </a:xfrm>
          <a:prstGeom prst="rect">
            <a:avLst/>
          </a:prstGeom>
        </p:spPr>
        <p:txBody>
          <a:bodyPr wrap="square">
            <a:spAutoFit/>
          </a:bodyPr>
          <a:lstStyle/>
          <a:p>
            <a:pPr algn="r"/>
            <a:r>
              <a:rPr lang="fa-IR" sz="2800" b="1" dirty="0">
                <a:solidFill>
                  <a:srgbClr val="6F0032"/>
                </a:solidFill>
                <a:latin typeface="IRANSans"/>
              </a:rPr>
              <a:t>خواص توده‌ای فلزات در پیوند فلزی</a:t>
            </a:r>
          </a:p>
          <a:p>
            <a:pPr algn="just" rtl="1"/>
            <a:r>
              <a:rPr lang="fa-IR" sz="2800" dirty="0">
                <a:solidFill>
                  <a:srgbClr val="212529"/>
                </a:solidFill>
                <a:latin typeface="IRANSans"/>
              </a:rPr>
              <a:t>فلزات، خواص منحصربه‌فرد و ویژه‌ای دارند که از آن‌جمله می‌توان به موارد زیر اشاره کرد:</a:t>
            </a:r>
          </a:p>
          <a:p>
            <a:pPr algn="just" rtl="1"/>
            <a:r>
              <a:rPr lang="fa-IR" sz="2800" b="1" dirty="0">
                <a:solidFill>
                  <a:schemeClr val="accent5"/>
                </a:solidFill>
                <a:latin typeface="IRANSans"/>
              </a:rPr>
              <a:t>رسانایی</a:t>
            </a:r>
          </a:p>
          <a:p>
            <a:pPr algn="just" rtl="1"/>
            <a:r>
              <a:rPr lang="fa-IR" sz="2800" b="1" dirty="0">
                <a:solidFill>
                  <a:srgbClr val="2196F3"/>
                </a:solidFill>
                <a:latin typeface="IRANSans"/>
                <a:hlinkClick r:id="rId2"/>
              </a:rPr>
              <a:t>انرژی یونش</a:t>
            </a:r>
            <a:r>
              <a:rPr lang="fa-IR" sz="2800" dirty="0">
                <a:solidFill>
                  <a:srgbClr val="212529"/>
                </a:solidFill>
                <a:latin typeface="IRANSans"/>
              </a:rPr>
              <a:t> پایین</a:t>
            </a:r>
          </a:p>
          <a:p>
            <a:pPr algn="just" rtl="1"/>
            <a:r>
              <a:rPr lang="fa-IR" sz="2800" b="1" dirty="0">
                <a:solidFill>
                  <a:srgbClr val="2196F3"/>
                </a:solidFill>
                <a:latin typeface="IRANSans"/>
                <a:hlinkClick r:id="rId3"/>
              </a:rPr>
              <a:t>الکترونگاتیوی</a:t>
            </a:r>
            <a:r>
              <a:rPr lang="fa-IR" sz="2800" dirty="0">
                <a:solidFill>
                  <a:srgbClr val="212529"/>
                </a:solidFill>
                <a:latin typeface="IRANSans"/>
              </a:rPr>
              <a:t> پایین</a:t>
            </a:r>
          </a:p>
          <a:p>
            <a:pPr algn="just" rtl="1"/>
            <a:r>
              <a:rPr lang="fa-IR" sz="2800" dirty="0">
                <a:solidFill>
                  <a:srgbClr val="212529"/>
                </a:solidFill>
                <a:latin typeface="IRANSans"/>
              </a:rPr>
              <a:t>درخشندگی</a:t>
            </a:r>
          </a:p>
          <a:p>
            <a:pPr algn="just" rtl="1"/>
            <a:r>
              <a:rPr lang="fa-IR" sz="2800" dirty="0">
                <a:solidFill>
                  <a:srgbClr val="212529"/>
                </a:solidFill>
                <a:latin typeface="IRANSans"/>
              </a:rPr>
              <a:t>قابلیت ریخته‌گری</a:t>
            </a:r>
          </a:p>
          <a:p>
            <a:pPr algn="just" rtl="1"/>
            <a:r>
              <a:rPr lang="fa-IR" sz="2800" dirty="0">
                <a:solidFill>
                  <a:srgbClr val="212529"/>
                </a:solidFill>
                <a:latin typeface="IRANSans"/>
              </a:rPr>
              <a:t>چکش‌خواری</a:t>
            </a:r>
          </a:p>
          <a:p>
            <a:pPr algn="just" rtl="1"/>
            <a:r>
              <a:rPr lang="fa-IR" sz="2800" dirty="0">
                <a:solidFill>
                  <a:srgbClr val="212529"/>
                </a:solidFill>
                <a:latin typeface="IRANSans"/>
              </a:rPr>
              <a:t>علاوه بر این، فلزات می‌توانند ساختاری بلوری هم داشته باشند اما به سرعت تغییر شکل خواهند داد. در مدل دریای الکترونی، هیچ‌کدام از الکترون‌های آزاد به اتم خاصی نسبت داده نمی‌شوند و تمامی این الکترون‌ها به طور آزادانه در توده فلزی حرکت می‌کنند. در ادامه به برخی از ویژگی‌های حاصل از مدل دریای الکترونی خواهیم پرداخت.</a:t>
            </a:r>
            <a:endParaRPr lang="fa-IR" sz="2800" b="0" i="0" dirty="0">
              <a:solidFill>
                <a:srgbClr val="212529"/>
              </a:solidFill>
              <a:effectLst/>
              <a:latin typeface="IRANSans"/>
            </a:endParaRPr>
          </a:p>
        </p:txBody>
      </p:sp>
    </p:spTree>
    <p:extLst>
      <p:ext uri="{BB962C8B-B14F-4D97-AF65-F5344CB8AC3E}">
        <p14:creationId xmlns:p14="http://schemas.microsoft.com/office/powerpoint/2010/main" val="1597565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12BDF-D628-4A0B-9634-5C2E6EFB4425}"/>
              </a:ext>
            </a:extLst>
          </p:cNvPr>
          <p:cNvSpPr/>
          <p:nvPr/>
        </p:nvSpPr>
        <p:spPr>
          <a:xfrm>
            <a:off x="355600" y="0"/>
            <a:ext cx="11765280" cy="3539430"/>
          </a:xfrm>
          <a:prstGeom prst="rect">
            <a:avLst/>
          </a:prstGeom>
        </p:spPr>
        <p:txBody>
          <a:bodyPr wrap="square">
            <a:spAutoFit/>
          </a:bodyPr>
          <a:lstStyle/>
          <a:p>
            <a:pPr algn="r"/>
            <a:r>
              <a:rPr lang="fa-IR" sz="3200" b="1" dirty="0">
                <a:solidFill>
                  <a:srgbClr val="32006F"/>
                </a:solidFill>
                <a:latin typeface="IRANSans"/>
              </a:rPr>
              <a:t>رسانایی</a:t>
            </a:r>
          </a:p>
          <a:p>
            <a:pPr algn="just" rtl="1"/>
            <a:r>
              <a:rPr lang="fa-IR" sz="3200" dirty="0">
                <a:solidFill>
                  <a:srgbClr val="212529"/>
                </a:solidFill>
                <a:latin typeface="IRANSans"/>
              </a:rPr>
              <a:t>اگر رسانایی الکتریکی را به صورت حرکت الکترون (بار) تعریف کنیم، دلیل رسانایی فلزات، به خوبی توضیح داده می‌شود. از آن‌جایی که پیوند فلزی شامل الکترون‌های آزاد است، اگر الکترون،‌ از منبعی خارجی، به یک سرِ سیمی فلزی وارد شود، الکترون دیگری با همان سرعت در انتهای سیم، از آن خارج خواهد شد که همین امر، دلیل رسانایی فلزات است. زمانی که یک </a:t>
            </a:r>
            <a:r>
              <a:rPr lang="fa-IR" sz="3200" b="1" dirty="0">
                <a:solidFill>
                  <a:srgbClr val="2196F3"/>
                </a:solidFill>
                <a:latin typeface="IRANSans"/>
                <a:hlinkClick r:id="rId3">
                  <a:extLst>
                    <a:ext uri="{A12FA001-AC4F-418D-AE19-62706E023703}">
                      <ahyp:hlinkClr xmlns:ahyp="http://schemas.microsoft.com/office/drawing/2018/hyperlinkcolor" val="tx"/>
                    </a:ext>
                  </a:extLst>
                </a:hlinkClick>
              </a:rPr>
              <a:t>میدان الکتریکی</a:t>
            </a:r>
            <a:r>
              <a:rPr lang="fa-IR" sz="3200" dirty="0">
                <a:solidFill>
                  <a:srgbClr val="212529"/>
                </a:solidFill>
                <a:latin typeface="IRANSans"/>
              </a:rPr>
              <a:t> همچون </a:t>
            </a:r>
            <a:r>
              <a:rPr lang="fa-IR" sz="3200" b="1" dirty="0">
                <a:solidFill>
                  <a:srgbClr val="2196F3"/>
                </a:solidFill>
                <a:latin typeface="IRANSans"/>
                <a:hlinkClick r:id="rId4">
                  <a:extLst>
                    <a:ext uri="{A12FA001-AC4F-418D-AE19-62706E023703}">
                      <ahyp:hlinkClr xmlns:ahyp="http://schemas.microsoft.com/office/drawing/2018/hyperlinkcolor" val="tx"/>
                    </a:ext>
                  </a:extLst>
                </a:hlinkClick>
              </a:rPr>
              <a:t>باتری</a:t>
            </a:r>
            <a:r>
              <a:rPr lang="fa-IR" sz="3200" dirty="0">
                <a:solidFill>
                  <a:srgbClr val="212529"/>
                </a:solidFill>
                <a:latin typeface="IRANSans"/>
              </a:rPr>
              <a:t>، به مدار وارد شود، الکترون‌ها با حرکت خود، رسانایی را ایجاد می‌کنند.</a:t>
            </a:r>
          </a:p>
        </p:txBody>
      </p:sp>
      <p:grpSp>
        <p:nvGrpSpPr>
          <p:cNvPr id="3" name="Group 6">
            <a:extLst>
              <a:ext uri="{FF2B5EF4-FFF2-40B4-BE49-F238E27FC236}">
                <a16:creationId xmlns:a16="http://schemas.microsoft.com/office/drawing/2014/main" id="{816EF7BF-64A7-4B1D-B1D0-5D879D14A519}"/>
              </a:ext>
            </a:extLst>
          </p:cNvPr>
          <p:cNvGrpSpPr>
            <a:grpSpLocks/>
          </p:cNvGrpSpPr>
          <p:nvPr/>
        </p:nvGrpSpPr>
        <p:grpSpPr bwMode="auto">
          <a:xfrm rot="5400000">
            <a:off x="882535" y="3269211"/>
            <a:ext cx="3698240" cy="1798320"/>
            <a:chOff x="4641850" y="4348163"/>
            <a:chExt cx="2954338" cy="2392362"/>
          </a:xfrm>
        </p:grpSpPr>
        <p:pic>
          <p:nvPicPr>
            <p:cNvPr id="4" name="Picture 4" descr="Interactive graphic of electric current in wire">
              <a:extLst>
                <a:ext uri="{FF2B5EF4-FFF2-40B4-BE49-F238E27FC236}">
                  <a16:creationId xmlns:a16="http://schemas.microsoft.com/office/drawing/2014/main" id="{67B54CB3-263C-4020-875B-016594E3ED9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5300663"/>
              <a:ext cx="295433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teractive graphic of electric circuit">
              <a:extLst>
                <a:ext uri="{FF2B5EF4-FFF2-40B4-BE49-F238E27FC236}">
                  <a16:creationId xmlns:a16="http://schemas.microsoft.com/office/drawing/2014/main" id="{ACFCE79C-CAEA-4572-A9CB-4E06A7EF6F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4348163"/>
              <a:ext cx="29511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70920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932729-665E-4A11-B61A-DAF956C4D394}"/>
              </a:ext>
            </a:extLst>
          </p:cNvPr>
          <p:cNvSpPr/>
          <p:nvPr/>
        </p:nvSpPr>
        <p:spPr>
          <a:xfrm>
            <a:off x="375920" y="181957"/>
            <a:ext cx="11744960" cy="5262979"/>
          </a:xfrm>
          <a:prstGeom prst="rect">
            <a:avLst/>
          </a:prstGeom>
        </p:spPr>
        <p:txBody>
          <a:bodyPr wrap="square">
            <a:spAutoFit/>
          </a:bodyPr>
          <a:lstStyle/>
          <a:p>
            <a:pPr algn="r"/>
            <a:r>
              <a:rPr lang="fa-IR" sz="2800" b="1" dirty="0">
                <a:solidFill>
                  <a:srgbClr val="32006F"/>
                </a:solidFill>
                <a:latin typeface="IRANSans"/>
              </a:rPr>
              <a:t>چرا فلزات چکش‌ خوار هستند؟</a:t>
            </a:r>
          </a:p>
          <a:p>
            <a:pPr algn="just" rtl="1"/>
            <a:r>
              <a:rPr lang="fa-IR" sz="2800" dirty="0">
                <a:solidFill>
                  <a:srgbClr val="212529"/>
                </a:solidFill>
                <a:latin typeface="IRANSans"/>
              </a:rPr>
              <a:t>چکش‌خواری و قابلیت ریخته‌گری، از عوامل دیگری است که با تعریف پیوند فلزی و دریای الکترونی به توضیح آن خواهیم پرداخت. دریای الکترونی که پروتون‌ها را احاطه کرده است، همچون یک ضربه‌گیر عمل می‌کند و به طور مثال، زمانی که فلزی چکش‌کاری شود، ترکیب کلی در ساختار یک فلز تغییر نخواهد کرد. در این حالت، پروتون‌ها در اثر ضربه، آرایش جدیدی به خود می‌گیرند که بر اساس همین آرایش، دریای الکترونی، موقعیت خود را تغییر می‌دهد و در نتیجه ساختار اصلی فلز بدون تغییر،‌ باقی خواهد ماند. زمانی که در دریای الکترونی، لایه‌ای از </a:t>
            </a:r>
            <a:r>
              <a:rPr lang="fa-IR" sz="2800" b="1" dirty="0">
                <a:solidFill>
                  <a:srgbClr val="2196F3"/>
                </a:solidFill>
                <a:latin typeface="IRANSans"/>
                <a:hlinkClick r:id="rId2"/>
              </a:rPr>
              <a:t>یون‌ها</a:t>
            </a:r>
            <a:r>
              <a:rPr lang="fa-IR" sz="2800" dirty="0">
                <a:solidFill>
                  <a:srgbClr val="212529"/>
                </a:solidFill>
                <a:latin typeface="IRANSans"/>
              </a:rPr>
              <a:t> در طول فضا روی لایه‌ای دیگر حرکت کنند، </a:t>
            </a:r>
            <a:r>
              <a:rPr lang="fa-IR" sz="2800" b="1" dirty="0">
                <a:solidFill>
                  <a:srgbClr val="2196F3"/>
                </a:solidFill>
                <a:latin typeface="IRANSans"/>
                <a:hlinkClick r:id="rId3"/>
              </a:rPr>
              <a:t>ساختار بلوری</a:t>
            </a:r>
            <a:r>
              <a:rPr lang="fa-IR" sz="2800" dirty="0">
                <a:solidFill>
                  <a:srgbClr val="212529"/>
                </a:solidFill>
                <a:latin typeface="IRANSans"/>
              </a:rPr>
              <a:t> نمی‌شکند و فقط تغییر شکل می‌دهد.</a:t>
            </a:r>
          </a:p>
          <a:p>
            <a:pPr algn="just" rtl="1"/>
            <a:r>
              <a:rPr lang="fa-IR" sz="2800" dirty="0">
                <a:solidFill>
                  <a:srgbClr val="212529"/>
                </a:solidFill>
                <a:latin typeface="IRANSans"/>
              </a:rPr>
              <a:t>تصویر زیر نشان‌دهنده این موضوع است. به هنگام ضربه، لایه‌ای از اتم‌ها در مقایسه با لایه دیگر، حرکت می‌کند که در نهایت،‌ شکل لایه جدید با لایه قبل مشابه خواهد بود. در نتیجه، زمانی که به فلزی ضربه بزنیم، ساختار بلوری آن تغییر نمی‌کند بلکه فقط شکل آن عوض می‌شود. چنین رفتاری در پیوند فلزی کاملا با رفتار یک بلور یونی متفاوت است.</a:t>
            </a:r>
            <a:endParaRPr lang="fa-IR" sz="2800" b="0" i="0" dirty="0">
              <a:solidFill>
                <a:srgbClr val="212529"/>
              </a:solidFill>
              <a:effectLst/>
              <a:latin typeface="IRANSans"/>
            </a:endParaRPr>
          </a:p>
        </p:txBody>
      </p:sp>
      <p:pic>
        <p:nvPicPr>
          <p:cNvPr id="5" name="Picture 4">
            <a:extLst>
              <a:ext uri="{FF2B5EF4-FFF2-40B4-BE49-F238E27FC236}">
                <a16:creationId xmlns:a16="http://schemas.microsoft.com/office/drawing/2014/main" id="{E32B6289-D60D-441B-84F8-0F147A3D8E97}"/>
              </a:ext>
            </a:extLst>
          </p:cNvPr>
          <p:cNvPicPr>
            <a:picLocks noChangeAspect="1"/>
          </p:cNvPicPr>
          <p:nvPr/>
        </p:nvPicPr>
        <p:blipFill>
          <a:blip r:embed="rId4"/>
          <a:stretch>
            <a:fillRect/>
          </a:stretch>
        </p:blipFill>
        <p:spPr>
          <a:xfrm>
            <a:off x="3467573" y="5226106"/>
            <a:ext cx="3044740" cy="1631893"/>
          </a:xfrm>
          <a:prstGeom prst="rect">
            <a:avLst/>
          </a:prstGeom>
        </p:spPr>
      </p:pic>
    </p:spTree>
    <p:extLst>
      <p:ext uri="{BB962C8B-B14F-4D97-AF65-F5344CB8AC3E}">
        <p14:creationId xmlns:p14="http://schemas.microsoft.com/office/powerpoint/2010/main" val="28919800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3D967-B243-4DB0-BC82-31C0111B1EAA}"/>
              </a:ext>
            </a:extLst>
          </p:cNvPr>
          <p:cNvSpPr/>
          <p:nvPr/>
        </p:nvSpPr>
        <p:spPr>
          <a:xfrm>
            <a:off x="111760" y="675978"/>
            <a:ext cx="11785600" cy="6494085"/>
          </a:xfrm>
          <a:prstGeom prst="rect">
            <a:avLst/>
          </a:prstGeom>
        </p:spPr>
        <p:txBody>
          <a:bodyPr wrap="square">
            <a:spAutoFit/>
          </a:bodyPr>
          <a:lstStyle/>
          <a:p>
            <a:pPr algn="r"/>
            <a:r>
              <a:rPr lang="fa-IR" sz="3200" b="1" dirty="0">
                <a:solidFill>
                  <a:srgbClr val="32006F"/>
                </a:solidFill>
                <a:latin typeface="IRANSans"/>
              </a:rPr>
              <a:t>درخشندگی</a:t>
            </a:r>
          </a:p>
          <a:p>
            <a:pPr algn="just" rtl="1"/>
            <a:r>
              <a:rPr lang="fa-IR" sz="3200" dirty="0">
                <a:solidFill>
                  <a:srgbClr val="212529"/>
                </a:solidFill>
                <a:latin typeface="IRANSans"/>
              </a:rPr>
              <a:t>الکترون‌های آزاد در دریای الکترونی، نقش جاذب </a:t>
            </a:r>
            <a:r>
              <a:rPr lang="fa-IR" sz="3200" b="1" dirty="0">
                <a:solidFill>
                  <a:srgbClr val="2196F3"/>
                </a:solidFill>
                <a:latin typeface="IRANSans"/>
                <a:hlinkClick r:id="rId2"/>
              </a:rPr>
              <a:t>فوتون</a:t>
            </a:r>
            <a:r>
              <a:rPr lang="fa-IR" sz="3200" dirty="0">
                <a:solidFill>
                  <a:srgbClr val="212529"/>
                </a:solidFill>
                <a:latin typeface="IRANSans"/>
              </a:rPr>
              <a:t> را ایفا می‌کنند. در حقیقت، این الکترون‌ها در سطح، نور را با همان </a:t>
            </a:r>
            <a:r>
              <a:rPr lang="fa-IR" sz="3200" b="1" dirty="0">
                <a:solidFill>
                  <a:srgbClr val="2196F3"/>
                </a:solidFill>
                <a:latin typeface="IRANSans"/>
                <a:hlinkClick r:id="rId3"/>
              </a:rPr>
              <a:t>فرکانسی</a:t>
            </a:r>
            <a:r>
              <a:rPr lang="fa-IR" sz="3200" dirty="0">
                <a:solidFill>
                  <a:srgbClr val="212529"/>
                </a:solidFill>
                <a:latin typeface="IRANSans"/>
              </a:rPr>
              <a:t> که تابیده شده است، برمی‌گردانند و به همین دلیل، ماهیتی براق دارند.</a:t>
            </a:r>
          </a:p>
          <a:p>
            <a:pPr algn="just" rtl="1"/>
            <a:r>
              <a:rPr lang="fa-IR" sz="3200" dirty="0">
                <a:solidFill>
                  <a:srgbClr val="212529"/>
                </a:solidFill>
                <a:latin typeface="IRANSans"/>
              </a:rPr>
              <a:t>البته تمامی این موارد، خواصی کیفی هستند و به صورت کمی نمی‌توان آن‌ها را بیان کرد. نظریه دریای الکترون، تنها نوعی تعریف است که به کمک آن بتوان رفتار پیوند فلزی را توضیح داد</a:t>
            </a:r>
          </a:p>
          <a:p>
            <a:pPr algn="r" rtl="1"/>
            <a:r>
              <a:rPr lang="fa-IR" sz="3200" b="1" dirty="0"/>
              <a:t>پیوند فلزی در فلز مذاب</a:t>
            </a:r>
          </a:p>
          <a:p>
            <a:pPr algn="r" rtl="1"/>
            <a:r>
              <a:rPr lang="fa-IR" sz="3200" dirty="0"/>
              <a:t>در یک فلز مذاب، حتی با وجود شکستن ساختار منظم فلزی، باز هم پیوند فلزی داریم. پیوند فلزی تنها در زمان جوشیدن فلز شکسته خواهد شد. به عبارت دیگر، نقطه جوش، بیان بهتری از قدرت پیوند فلزی در مقایسه با نقطه ذوب است چراکه به هنگام ذوب، این پیوند سست می‌شود اما نمی‌شکند.</a:t>
            </a:r>
          </a:p>
          <a:p>
            <a:pPr algn="just" rtl="1"/>
            <a:endParaRPr lang="fa-IR" sz="3200" b="0" i="0" dirty="0">
              <a:solidFill>
                <a:srgbClr val="212529"/>
              </a:solidFill>
              <a:effectLst/>
              <a:latin typeface="IRANSans"/>
            </a:endParaRPr>
          </a:p>
        </p:txBody>
      </p:sp>
    </p:spTree>
    <p:extLst>
      <p:ext uri="{BB962C8B-B14F-4D97-AF65-F5344CB8AC3E}">
        <p14:creationId xmlns:p14="http://schemas.microsoft.com/office/powerpoint/2010/main" val="572237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96EFA5-D9BC-4FF6-A4A8-FAE245D14085}"/>
              </a:ext>
            </a:extLst>
          </p:cNvPr>
          <p:cNvSpPr/>
          <p:nvPr/>
        </p:nvSpPr>
        <p:spPr>
          <a:xfrm>
            <a:off x="228600" y="0"/>
            <a:ext cx="11734800" cy="6124754"/>
          </a:xfrm>
          <a:prstGeom prst="rect">
            <a:avLst/>
          </a:prstGeom>
        </p:spPr>
        <p:txBody>
          <a:bodyPr wrap="square">
            <a:spAutoFit/>
          </a:bodyPr>
          <a:lstStyle/>
          <a:p>
            <a:pPr algn="r"/>
            <a:r>
              <a:rPr lang="fa-IR" sz="2800" b="1" dirty="0">
                <a:solidFill>
                  <a:srgbClr val="6F0032"/>
                </a:solidFill>
                <a:latin typeface="IRANSans"/>
              </a:rPr>
              <a:t>عوامل موثر بر قدرت پیوند فلزی</a:t>
            </a:r>
          </a:p>
          <a:p>
            <a:pPr algn="just" rtl="1"/>
            <a:r>
              <a:rPr lang="fa-IR" sz="2800" dirty="0">
                <a:solidFill>
                  <a:srgbClr val="212529"/>
                </a:solidFill>
                <a:latin typeface="IRANSans"/>
              </a:rPr>
              <a:t>قدرت پیوند فلزی را در ۳ عامل زیر می‌توان بیان کرد:</a:t>
            </a:r>
          </a:p>
          <a:p>
            <a:pPr algn="just" rtl="1"/>
            <a:r>
              <a:rPr lang="fa-IR" sz="2800" dirty="0">
                <a:solidFill>
                  <a:srgbClr val="212529"/>
                </a:solidFill>
                <a:latin typeface="IRANSans"/>
              </a:rPr>
              <a:t>تعداد الکترون‌های آزادی که در فلز وجود دارند</a:t>
            </a:r>
          </a:p>
          <a:p>
            <a:pPr algn="just" rtl="1"/>
            <a:r>
              <a:rPr lang="fa-IR" sz="2800" dirty="0">
                <a:solidFill>
                  <a:srgbClr val="212529"/>
                </a:solidFill>
                <a:latin typeface="IRANSans"/>
              </a:rPr>
              <a:t>بار کاتیون‌ها(بار موثر هسته اتم فلزی)</a:t>
            </a:r>
          </a:p>
          <a:p>
            <a:pPr algn="just" rtl="1"/>
            <a:r>
              <a:rPr lang="fa-IR" sz="2800" dirty="0">
                <a:solidFill>
                  <a:srgbClr val="212529"/>
                </a:solidFill>
                <a:latin typeface="IRANSans"/>
              </a:rPr>
              <a:t>اندازه کاتیون‌ها</a:t>
            </a:r>
          </a:p>
          <a:p>
            <a:pPr algn="just" rtl="1"/>
            <a:r>
              <a:rPr lang="fa-IR" sz="2800" dirty="0">
                <a:solidFill>
                  <a:srgbClr val="212529"/>
                </a:solidFill>
                <a:latin typeface="IRANSans"/>
              </a:rPr>
              <a:t>یک پیوند فلزی قوی، نتیجه الکترون‌های آزادِ بیشتر است. همانطور که گفته شد، علاوه بر الکترون‌های آزاد، الکترون‌های دیگری نیز بین هسته و الکترون‌های آزاد وجود دارند. با افزایش تعداد الکترون‌های آزاد، مقدار بار موثر هسته بر این الکترون‌ها افزایش می‌یابد که همین امر، اندازه کاتیون‌ها را کوچک‌تر می‌کند. پیوند فلزی ازجمله پیوندهای قدرتمندی است که برای شکستن آن، انرژی زیادی باید صرف شود. درنتیجه، همانطور که پیش‌تر نیز توضیح داده شد، فلزات، نقطه جوش و ذوب بالایی دارند.</a:t>
            </a:r>
          </a:p>
          <a:p>
            <a:pPr algn="just" rtl="1"/>
            <a:r>
              <a:rPr lang="fa-IR" sz="2800" dirty="0">
                <a:solidFill>
                  <a:srgbClr val="212529"/>
                </a:solidFill>
                <a:latin typeface="IRANSans"/>
              </a:rPr>
              <a:t>با توجه به اینکه فلزات در سمت چپ جدول تناوبی عناصر دیده می‌شوند، تعداد الکترون کمی در لایه ظرفیت خود دارند. در نتیجه، نظریه پیوند فلزی علاوه بر خواص منحصر‌به‌فرد، باید قدرت بالای پیوند فلزی را با توجه به تعداد کم الکترون‌های لایه ظرفیت توضیح دهد</a:t>
            </a:r>
            <a:endParaRPr lang="fa-IR" sz="2800" b="0" i="0" dirty="0">
              <a:solidFill>
                <a:srgbClr val="212529"/>
              </a:solidFill>
              <a:effectLst/>
              <a:latin typeface="IRANSans"/>
            </a:endParaRPr>
          </a:p>
        </p:txBody>
      </p:sp>
    </p:spTree>
    <p:extLst>
      <p:ext uri="{BB962C8B-B14F-4D97-AF65-F5344CB8AC3E}">
        <p14:creationId xmlns:p14="http://schemas.microsoft.com/office/powerpoint/2010/main" val="91802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777" y="215735"/>
            <a:ext cx="11968223" cy="5632311"/>
          </a:xfrm>
          <a:prstGeom prst="rect">
            <a:avLst/>
          </a:prstGeom>
        </p:spPr>
        <p:txBody>
          <a:bodyPr wrap="square">
            <a:spAutoFit/>
          </a:bodyPr>
          <a:lstStyle/>
          <a:p>
            <a:pPr algn="just" rtl="1"/>
            <a:r>
              <a:rPr lang="fa-IR" sz="3600" dirty="0">
                <a:solidFill>
                  <a:schemeClr val="accent6"/>
                </a:solidFill>
              </a:rPr>
              <a:t>محلول های جامد بین شبکه ای اغلب </a:t>
            </a:r>
            <a:r>
              <a:rPr lang="fa-IR" sz="3600" dirty="0">
                <a:solidFill>
                  <a:schemeClr val="accent4"/>
                </a:solidFill>
              </a:rPr>
              <a:t>بین فلزات </a:t>
            </a:r>
            <a:r>
              <a:rPr lang="fa-IR" sz="3600" dirty="0">
                <a:solidFill>
                  <a:schemeClr val="accent6"/>
                </a:solidFill>
              </a:rPr>
              <a:t>و </a:t>
            </a:r>
            <a:r>
              <a:rPr lang="fa-IR" sz="3600" dirty="0">
                <a:solidFill>
                  <a:schemeClr val="accent4"/>
                </a:solidFill>
              </a:rPr>
              <a:t>اتم های کوچک (مانند بور ، کربن و نیتروژن)</a:t>
            </a:r>
            <a:r>
              <a:rPr lang="fa-IR" sz="3600" dirty="0">
                <a:solidFill>
                  <a:schemeClr val="accent6"/>
                </a:solidFill>
              </a:rPr>
              <a:t> تشکیل می شوند </a:t>
            </a:r>
            <a:r>
              <a:rPr lang="fa-IR" sz="3600" dirty="0"/>
              <a:t>که می توانند  در فضای بین شبکه های ساختارفلز اصلی بخوبی قرار گیرند. اتم های کوچک با حفظ ساختار کریستالی فلز اصلی وارد فضای بین شبکه ای میزبان می شوند بدون انتقال الکترون ها و تشکیل گونه های یونی. در این نوع آلیاژ یا نسبت بین اتم های فلزی و بین شبکه ای عدد ساده ای است (مانند کاربید تنگستن ، </a:t>
            </a:r>
            <a:r>
              <a:rPr lang="en-US" sz="3600" dirty="0"/>
              <a:t>WC </a:t>
            </a:r>
            <a:r>
              <a:rPr lang="fa-IR" sz="3600" dirty="0"/>
              <a:t>) یا اتم های کوچک بطور تصادفی در فضاهای موجود یا حفره های موجود در ساختار بین اتم های فلز اصلی توزیع می شوند. مواد اولیه  در حالت اول، </a:t>
            </a:r>
            <a:r>
              <a:rPr lang="fa-IR" sz="3600" dirty="0">
                <a:solidFill>
                  <a:schemeClr val="accent6"/>
                </a:solidFill>
              </a:rPr>
              <a:t>ترکیبات</a:t>
            </a:r>
            <a:r>
              <a:rPr lang="fa-IR" sz="3600" dirty="0"/>
              <a:t> واقعی هستند  در حالی که  ماده دوم می تواند به عنوان محلول های جامد بین شبکه ای یا ترکیب غیر استوکیومتری نظر گرفته شود.</a:t>
            </a:r>
          </a:p>
        </p:txBody>
      </p:sp>
    </p:spTree>
    <p:extLst>
      <p:ext uri="{BB962C8B-B14F-4D97-AF65-F5344CB8AC3E}">
        <p14:creationId xmlns:p14="http://schemas.microsoft.com/office/powerpoint/2010/main" val="7407552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663" y="0"/>
            <a:ext cx="11690429" cy="2982227"/>
          </a:xfrm>
          <a:prstGeom prst="rect">
            <a:avLst/>
          </a:prstGeom>
        </p:spPr>
        <p:txBody>
          <a:bodyPr wrap="square">
            <a:spAutoFit/>
          </a:bodyPr>
          <a:lstStyle/>
          <a:p>
            <a:pPr algn="r" rtl="1">
              <a:lnSpc>
                <a:spcPct val="107000"/>
              </a:lnSpc>
              <a:spcAft>
                <a:spcPts val="800"/>
              </a:spcAft>
            </a:pPr>
            <a:endParaRPr lang="fa-IR" sz="4000" dirty="0">
              <a:latin typeface="Calibri" panose="020F0502020204030204" pitchFamily="34" charset="0"/>
              <a:ea typeface="Calibri" panose="020F0502020204030204" pitchFamily="34" charset="0"/>
            </a:endParaRPr>
          </a:p>
          <a:p>
            <a:pPr algn="r" rtl="1">
              <a:lnSpc>
                <a:spcPct val="107000"/>
              </a:lnSpc>
              <a:spcAft>
                <a:spcPts val="800"/>
              </a:spcAft>
            </a:pPr>
            <a:r>
              <a:rPr lang="fa-IR" sz="2800" dirty="0">
                <a:latin typeface="Calibri" panose="020F0502020204030204" pitchFamily="34" charset="0"/>
                <a:ea typeface="Calibri" panose="020F0502020204030204" pitchFamily="34" charset="0"/>
              </a:rPr>
              <a:t>رسانای فلزی ماده ای است که هادی جریان  الکتریکی بوده و </a:t>
            </a:r>
            <a:r>
              <a:rPr lang="fa-IR" sz="2800" dirty="0">
                <a:solidFill>
                  <a:schemeClr val="accent6"/>
                </a:solidFill>
                <a:latin typeface="Calibri" panose="020F0502020204030204" pitchFamily="34" charset="0"/>
                <a:ea typeface="Calibri" panose="020F0502020204030204" pitchFamily="34" charset="0"/>
              </a:rPr>
              <a:t>هدایت الکتریکی آن با </a:t>
            </a:r>
          </a:p>
          <a:p>
            <a:pPr algn="r" rtl="1">
              <a:lnSpc>
                <a:spcPct val="107000"/>
              </a:lnSpc>
              <a:spcAft>
                <a:spcPts val="800"/>
              </a:spcAft>
            </a:pPr>
            <a:r>
              <a:rPr lang="fa-IR" sz="2800" dirty="0">
                <a:solidFill>
                  <a:schemeClr val="accent6"/>
                </a:solidFill>
                <a:latin typeface="Calibri" panose="020F0502020204030204" pitchFamily="34" charset="0"/>
                <a:ea typeface="Calibri" panose="020F0502020204030204" pitchFamily="34" charset="0"/>
              </a:rPr>
              <a:t>افزایش دما کاهش</a:t>
            </a:r>
            <a:r>
              <a:rPr lang="fa-IR" sz="2800" dirty="0">
                <a:latin typeface="Calibri" panose="020F0502020204030204" pitchFamily="34" charset="0"/>
                <a:ea typeface="Calibri" panose="020F0502020204030204" pitchFamily="34" charset="0"/>
              </a:rPr>
              <a:t> می یابد.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2800" dirty="0">
                <a:latin typeface="Calibri" panose="020F0502020204030204" pitchFamily="34" charset="0"/>
                <a:ea typeface="Calibri" panose="020F0502020204030204" pitchFamily="34" charset="0"/>
              </a:rPr>
              <a:t>نیم رسانا ماده ای است که هدایت الکتریکی کمتری دارد و هدایت الکتریکی آن با افزایش</a:t>
            </a:r>
          </a:p>
          <a:p>
            <a:pPr algn="r" rtl="1">
              <a:lnSpc>
                <a:spcPct val="107000"/>
              </a:lnSpc>
              <a:spcAft>
                <a:spcPts val="800"/>
              </a:spcAft>
            </a:pPr>
            <a:r>
              <a:rPr lang="fa-IR" sz="2800" dirty="0">
                <a:latin typeface="Calibri" panose="020F0502020204030204" pitchFamily="34" charset="0"/>
                <a:ea typeface="Calibri" panose="020F0502020204030204" pitchFamily="34" charset="0"/>
              </a:rPr>
              <a:t> دما افزایش می یابد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873405" y="2425941"/>
            <a:ext cx="3934336" cy="4554721"/>
          </a:xfrm>
          <a:prstGeom prst="rect">
            <a:avLst/>
          </a:prstGeom>
        </p:spPr>
      </p:pic>
      <p:sp>
        <p:nvSpPr>
          <p:cNvPr id="2" name="Rectangle 1">
            <a:extLst>
              <a:ext uri="{FF2B5EF4-FFF2-40B4-BE49-F238E27FC236}">
                <a16:creationId xmlns:a16="http://schemas.microsoft.com/office/drawing/2014/main" id="{5F8050E2-15ED-4A0D-9775-8ADFF5A0D81C}"/>
              </a:ext>
            </a:extLst>
          </p:cNvPr>
          <p:cNvSpPr/>
          <p:nvPr/>
        </p:nvSpPr>
        <p:spPr>
          <a:xfrm>
            <a:off x="8365993" y="0"/>
            <a:ext cx="3360215" cy="584775"/>
          </a:xfrm>
          <a:prstGeom prst="rect">
            <a:avLst/>
          </a:prstGeom>
        </p:spPr>
        <p:txBody>
          <a:bodyPr wrap="none">
            <a:spAutoFit/>
          </a:bodyPr>
          <a:lstStyle/>
          <a:p>
            <a:r>
              <a:rPr lang="fa-IR" sz="3200" b="1" dirty="0">
                <a:solidFill>
                  <a:schemeClr val="accent6"/>
                </a:solidFill>
                <a:latin typeface="Calibri" panose="020F0502020204030204" pitchFamily="34" charset="0"/>
                <a:ea typeface="Calibri" panose="020F0502020204030204" pitchFamily="34" charset="0"/>
              </a:rPr>
              <a:t>تعریف رسانا و نارسانا </a:t>
            </a:r>
            <a:endParaRPr lang="en-US" sz="3200" b="1" dirty="0">
              <a:solidFill>
                <a:schemeClr val="accent6"/>
              </a:solidFill>
            </a:endParaRPr>
          </a:p>
        </p:txBody>
      </p:sp>
    </p:spTree>
    <p:extLst>
      <p:ext uri="{BB962C8B-B14F-4D97-AF65-F5344CB8AC3E}">
        <p14:creationId xmlns:p14="http://schemas.microsoft.com/office/powerpoint/2010/main" val="3528680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A92A97-D2F9-4EE3-BDEE-9CF042620961}"/>
              </a:ext>
            </a:extLst>
          </p:cNvPr>
          <p:cNvSpPr/>
          <p:nvPr/>
        </p:nvSpPr>
        <p:spPr>
          <a:xfrm>
            <a:off x="4850633" y="1700014"/>
            <a:ext cx="2940228" cy="1015663"/>
          </a:xfrm>
          <a:prstGeom prst="rect">
            <a:avLst/>
          </a:prstGeom>
        </p:spPr>
        <p:txBody>
          <a:bodyPr wrap="none">
            <a:spAutoFit/>
          </a:bodyPr>
          <a:lstStyle/>
          <a:p>
            <a:r>
              <a:rPr lang="fa-IR" sz="6000" dirty="0">
                <a:solidFill>
                  <a:schemeClr val="accent6"/>
                </a:solidFill>
                <a:latin typeface="Calibri" panose="020F0502020204030204" pitchFamily="34" charset="0"/>
                <a:ea typeface="Calibri" panose="020F0502020204030204" pitchFamily="34" charset="0"/>
              </a:rPr>
              <a:t>نظریه نوار</a:t>
            </a:r>
            <a:endParaRPr lang="en-US" sz="6000" dirty="0">
              <a:solidFill>
                <a:schemeClr val="accent6"/>
              </a:solidFill>
            </a:endParaRPr>
          </a:p>
        </p:txBody>
      </p:sp>
    </p:spTree>
    <p:extLst>
      <p:ext uri="{BB962C8B-B14F-4D97-AF65-F5344CB8AC3E}">
        <p14:creationId xmlns:p14="http://schemas.microsoft.com/office/powerpoint/2010/main" val="37464236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25C212-0657-4FDC-8726-06F854172264}"/>
              </a:ext>
            </a:extLst>
          </p:cNvPr>
          <p:cNvSpPr/>
          <p:nvPr/>
        </p:nvSpPr>
        <p:spPr>
          <a:xfrm>
            <a:off x="187960" y="183704"/>
            <a:ext cx="11816080" cy="6986528"/>
          </a:xfrm>
          <a:prstGeom prst="rect">
            <a:avLst/>
          </a:prstGeom>
        </p:spPr>
        <p:txBody>
          <a:bodyPr wrap="square">
            <a:spAutoFit/>
          </a:bodyPr>
          <a:lstStyle/>
          <a:p>
            <a:pPr lvl="0" algn="just" rtl="1"/>
            <a:r>
              <a:rPr lang="fa-IR" sz="3200" dirty="0">
                <a:solidFill>
                  <a:prstClr val="black"/>
                </a:solidFill>
              </a:rPr>
              <a:t>زمانی که اتم‌های سدیم کنار یکدیگر جمع شوند، </a:t>
            </a:r>
            <a:r>
              <a:rPr lang="fa-IR" sz="3200" b="1" dirty="0">
                <a:solidFill>
                  <a:prstClr val="black"/>
                </a:solidFill>
                <a:hlinkClick r:id="rId2">
                  <a:extLst>
                    <a:ext uri="{A12FA001-AC4F-418D-AE19-62706E023703}">
                      <ahyp:hlinkClr xmlns:ahyp="http://schemas.microsoft.com/office/drawing/2018/hyperlinkcolor" val="tx"/>
                    </a:ext>
                  </a:extLst>
                </a:hlinkClick>
              </a:rPr>
              <a:t>الکترونِ</a:t>
            </a:r>
            <a:r>
              <a:rPr lang="fa-IR" sz="3200" dirty="0">
                <a:solidFill>
                  <a:prstClr val="black"/>
                </a:solidFill>
              </a:rPr>
              <a:t> اوربیتال اتمی </a:t>
            </a:r>
            <a:r>
              <a:rPr lang="en-US" sz="3200" dirty="0">
                <a:solidFill>
                  <a:prstClr val="black"/>
                </a:solidFill>
              </a:rPr>
              <a:t>3s </a:t>
            </a:r>
            <a:r>
              <a:rPr lang="fa-IR" sz="3200" dirty="0">
                <a:solidFill>
                  <a:prstClr val="black"/>
                </a:solidFill>
              </a:rPr>
              <a:t>در یک اتم سدیم، فضای خالی خود را با الکترون اتم متناظر در همسایگی خود به اشتراک می‌گذارد تا یک </a:t>
            </a:r>
            <a:r>
              <a:rPr lang="fa-IR" sz="3200" b="1" dirty="0">
                <a:solidFill>
                  <a:prstClr val="black"/>
                </a:solidFill>
                <a:hlinkClick r:id="rId3">
                  <a:extLst>
                    <a:ext uri="{A12FA001-AC4F-418D-AE19-62706E023703}">
                      <ahyp:hlinkClr xmlns:ahyp="http://schemas.microsoft.com/office/drawing/2018/hyperlinkcolor" val="tx"/>
                    </a:ext>
                  </a:extLst>
                </a:hlinkClick>
              </a:rPr>
              <a:t>اوربیتال مولکولی</a:t>
            </a:r>
            <a:r>
              <a:rPr lang="fa-IR" sz="3200" dirty="0">
                <a:solidFill>
                  <a:prstClr val="black"/>
                </a:solidFill>
              </a:rPr>
              <a:t> تشکیل شود. نحوه به اشتراک‌گذاری و تشکیل این اوربیتال نیز بسیار به تشکیل یک پیوند کووالانسی شبیه است.</a:t>
            </a:r>
          </a:p>
          <a:p>
            <a:pPr algn="just" rtl="1"/>
            <a:r>
              <a:rPr lang="fa-IR" sz="3200" b="1" dirty="0"/>
              <a:t>تفاوت پیوند فلزی و کووالانسی</a:t>
            </a:r>
          </a:p>
          <a:p>
            <a:pPr algn="just" rtl="1"/>
            <a:r>
              <a:rPr lang="fa-IR" sz="3200" dirty="0"/>
              <a:t>تفاوت این پیوند با پیوند کووالانسی را در این نکته می‌توان ذکر کرد که هر اتم سدیم، با هشت اتم سدیم دیگر احاطه شده است و این اشتراک‌گذاری بین اتم مرکزی و اوربیتال </a:t>
            </a:r>
            <a:r>
              <a:rPr lang="en-US" sz="3200" dirty="0"/>
              <a:t>3s، </a:t>
            </a:r>
            <a:r>
              <a:rPr lang="fa-IR" sz="3200" dirty="0"/>
              <a:t>بین تمامی هشت اتم انجام می‌شود. تمامی این هشت اتم به ترتیب با هشت اتم سدیم دیگر در تماس هستند و آن‌ها نیز با هشت اتم دیگر و به این ترتیب تمامی اتم‌ها در یک مجموعه واحد، سدیم را تشکیل می‌دهند. در اثر هم‌پوشانی تمامی اوربیتال‌های </a:t>
            </a:r>
            <a:r>
              <a:rPr lang="en-US" sz="3200" dirty="0"/>
              <a:t>3s، </a:t>
            </a:r>
            <a:r>
              <a:rPr lang="fa-IR" sz="3200" dirty="0"/>
              <a:t>تعداد بسیار زیادی از اوربیتال‌های مولکولی تشکیل خواهند شد که در طول یک قطعه فلز گسترش پیدا می‌کنند. با توجه به اینکه هر اوربیتال، تنها می‌تواند دو الکترون را در خود نگهداری کند،‌ به تعداد بسیار زیادی اوربیتال مولکولی نیاز داریم</a:t>
            </a:r>
          </a:p>
          <a:p>
            <a:pPr lvl="0" algn="r" rtl="1"/>
            <a:endParaRPr lang="fa-IR" sz="3200" dirty="0">
              <a:solidFill>
                <a:prstClr val="black"/>
              </a:solidFill>
            </a:endParaRPr>
          </a:p>
        </p:txBody>
      </p:sp>
    </p:spTree>
    <p:extLst>
      <p:ext uri="{BB962C8B-B14F-4D97-AF65-F5344CB8AC3E}">
        <p14:creationId xmlns:p14="http://schemas.microsoft.com/office/powerpoint/2010/main" val="12847761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25325" y="-48233"/>
            <a:ext cx="3522479" cy="5360646"/>
          </a:xfrm>
          <a:prstGeom prst="rect">
            <a:avLst/>
          </a:prstGeom>
        </p:spPr>
      </p:pic>
      <p:pic>
        <p:nvPicPr>
          <p:cNvPr id="4" name="Picture 3"/>
          <p:cNvPicPr>
            <a:picLocks noChangeAspect="1"/>
          </p:cNvPicPr>
          <p:nvPr/>
        </p:nvPicPr>
        <p:blipFill>
          <a:blip r:embed="rId3"/>
          <a:stretch>
            <a:fillRect/>
          </a:stretch>
        </p:blipFill>
        <p:spPr>
          <a:xfrm>
            <a:off x="-7501" y="-324946"/>
            <a:ext cx="3386918" cy="5557657"/>
          </a:xfrm>
          <a:prstGeom prst="rect">
            <a:avLst/>
          </a:prstGeom>
        </p:spPr>
      </p:pic>
      <p:pic>
        <p:nvPicPr>
          <p:cNvPr id="5" name="Picture 4"/>
          <p:cNvPicPr>
            <a:picLocks noChangeAspect="1"/>
          </p:cNvPicPr>
          <p:nvPr/>
        </p:nvPicPr>
        <p:blipFill>
          <a:blip r:embed="rId4"/>
          <a:stretch>
            <a:fillRect/>
          </a:stretch>
        </p:blipFill>
        <p:spPr>
          <a:xfrm>
            <a:off x="6417859" y="1228092"/>
            <a:ext cx="2699631" cy="2580370"/>
          </a:xfrm>
          <a:prstGeom prst="rect">
            <a:avLst/>
          </a:prstGeom>
        </p:spPr>
      </p:pic>
      <p:pic>
        <p:nvPicPr>
          <p:cNvPr id="6" name="Picture 5"/>
          <p:cNvPicPr>
            <a:picLocks noChangeAspect="1"/>
          </p:cNvPicPr>
          <p:nvPr/>
        </p:nvPicPr>
        <p:blipFill>
          <a:blip r:embed="rId5"/>
          <a:stretch>
            <a:fillRect/>
          </a:stretch>
        </p:blipFill>
        <p:spPr>
          <a:xfrm>
            <a:off x="9313240" y="1479123"/>
            <a:ext cx="2766080" cy="2879444"/>
          </a:xfrm>
          <a:prstGeom prst="rect">
            <a:avLst/>
          </a:prstGeom>
        </p:spPr>
      </p:pic>
      <p:sp>
        <p:nvSpPr>
          <p:cNvPr id="7" name="Rectangle 6"/>
          <p:cNvSpPr/>
          <p:nvPr/>
        </p:nvSpPr>
        <p:spPr>
          <a:xfrm>
            <a:off x="3798691" y="5589126"/>
            <a:ext cx="2555508" cy="1268874"/>
          </a:xfrm>
          <a:prstGeom prst="rect">
            <a:avLst/>
          </a:prstGeom>
        </p:spPr>
        <p:txBody>
          <a:bodyPr wrap="none">
            <a:spAutoFit/>
          </a:bodyPr>
          <a:lstStyle/>
          <a:p>
            <a:pPr algn="just" rtl="1">
              <a:lnSpc>
                <a:spcPct val="107000"/>
              </a:lnSpc>
              <a:spcAft>
                <a:spcPts val="800"/>
              </a:spcAft>
            </a:pPr>
            <a:r>
              <a:rPr lang="fa-IR" sz="2000" dirty="0">
                <a:latin typeface="Calibri" panose="020F0502020204030204" pitchFamily="34" charset="0"/>
                <a:ea typeface="Calibri" panose="020F0502020204030204" pitchFamily="34" charset="0"/>
              </a:rPr>
              <a:t>انرژی اوربیتالهای اتمی</a:t>
            </a:r>
          </a:p>
          <a:p>
            <a:pPr algn="just" rtl="1">
              <a:lnSpc>
                <a:spcPct val="107000"/>
              </a:lnSpc>
              <a:spcAft>
                <a:spcPts val="800"/>
              </a:spcAft>
            </a:pPr>
            <a:r>
              <a:rPr lang="fa-IR" sz="2000" dirty="0">
                <a:latin typeface="Calibri" panose="020F0502020204030204" pitchFamily="34" charset="0"/>
                <a:ea typeface="Calibri" panose="020F0502020204030204" pitchFamily="34" charset="0"/>
              </a:rPr>
              <a:t> وقتی که  </a:t>
            </a:r>
            <a:r>
              <a:rPr lang="en-US" sz="2000" dirty="0">
                <a:latin typeface="Calibri" panose="020F0502020204030204" pitchFamily="34" charset="0"/>
                <a:ea typeface="Calibri" panose="020F0502020204030204" pitchFamily="34" charset="0"/>
              </a:rPr>
              <a:t>N</a:t>
            </a:r>
            <a:r>
              <a:rPr lang="fa-IR" sz="2000" dirty="0">
                <a:latin typeface="Calibri" panose="020F0502020204030204" pitchFamily="34" charset="0"/>
                <a:ea typeface="Calibri" panose="020F0502020204030204" pitchFamily="34" charset="0"/>
              </a:rPr>
              <a:t>اتم آرایش </a:t>
            </a:r>
          </a:p>
          <a:p>
            <a:pPr algn="just" rtl="1">
              <a:lnSpc>
                <a:spcPct val="107000"/>
              </a:lnSpc>
              <a:spcAft>
                <a:spcPts val="800"/>
              </a:spcAft>
            </a:pPr>
            <a:r>
              <a:rPr lang="fa-IR" sz="2000" dirty="0">
                <a:latin typeface="Calibri" panose="020F0502020204030204" pitchFamily="34" charset="0"/>
                <a:ea typeface="Calibri" panose="020F0502020204030204" pitchFamily="34" charset="0"/>
              </a:rPr>
              <a:t>یک بعدی را تشکیل می دهند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92596" y="5342213"/>
            <a:ext cx="3232729" cy="923330"/>
          </a:xfrm>
          <a:prstGeom prst="rect">
            <a:avLst/>
          </a:prstGeom>
        </p:spPr>
        <p:txBody>
          <a:bodyPr wrap="square">
            <a:spAutoFit/>
          </a:bodyPr>
          <a:lstStyle/>
          <a:p>
            <a:pPr algn="just" rtl="1"/>
            <a:r>
              <a:rPr lang="fa-IR" dirty="0">
                <a:latin typeface="Calibri" panose="020F0502020204030204" pitchFamily="34" charset="0"/>
                <a:ea typeface="Calibri" panose="020F0502020204030204" pitchFamily="34" charset="0"/>
              </a:rPr>
              <a:t>ساختار الکترونی یک جامد که از یک سری از بابدهایی تشکیل  شده که توسط گپ های  انرژی از هم فاصله دارند </a:t>
            </a:r>
            <a:endParaRPr lang="en-US" dirty="0"/>
          </a:p>
        </p:txBody>
      </p:sp>
      <p:sp>
        <p:nvSpPr>
          <p:cNvPr id="9" name="Rectangle 8"/>
          <p:cNvSpPr/>
          <p:nvPr/>
        </p:nvSpPr>
        <p:spPr>
          <a:xfrm>
            <a:off x="6305594" y="4026933"/>
            <a:ext cx="2909771" cy="1285480"/>
          </a:xfrm>
          <a:prstGeom prst="rect">
            <a:avLst/>
          </a:prstGeom>
        </p:spPr>
        <p:txBody>
          <a:bodyPr wrap="none">
            <a:spAutoFit/>
          </a:bodyPr>
          <a:lstStyle/>
          <a:p>
            <a:pPr algn="r" rtl="1">
              <a:lnSpc>
                <a:spcPct val="107000"/>
              </a:lnSpc>
              <a:spcAft>
                <a:spcPts val="800"/>
              </a:spcAft>
            </a:pPr>
            <a:r>
              <a:rPr lang="fa-IR" sz="2000" dirty="0">
                <a:latin typeface="Calibri" panose="020F0502020204030204" pitchFamily="34" charset="0"/>
                <a:ea typeface="Calibri" panose="020F0502020204030204" pitchFamily="34" charset="0"/>
              </a:rPr>
              <a:t>مثالی از یک باند تشکیل یافته از</a:t>
            </a:r>
          </a:p>
          <a:p>
            <a:pPr algn="r" rtl="1">
              <a:lnSpc>
                <a:spcPct val="107000"/>
              </a:lnSpc>
              <a:spcAft>
                <a:spcPts val="800"/>
              </a:spcAft>
            </a:pPr>
            <a:r>
              <a:rPr lang="fa-IR" sz="2000" dirty="0">
                <a:latin typeface="Calibri" panose="020F0502020204030204" pitchFamily="34" charset="0"/>
                <a:ea typeface="Calibri" panose="020F0502020204030204" pitchFamily="34" charset="0"/>
              </a:rPr>
              <a:t> اوربیتالهای </a:t>
            </a:r>
            <a:r>
              <a:rPr lang="en-US" sz="2000" dirty="0">
                <a:effectLst/>
                <a:latin typeface="Calibri" panose="020F0502020204030204" pitchFamily="34" charset="0"/>
                <a:ea typeface="Calibri" panose="020F0502020204030204" pitchFamily="34" charset="0"/>
                <a:cs typeface="Arial" panose="020B0604020202020204" pitchFamily="34" charset="0"/>
              </a:rPr>
              <a:t> p </a:t>
            </a:r>
            <a:r>
              <a:rPr lang="fa-IR" sz="2000" dirty="0">
                <a:effectLst/>
                <a:latin typeface="Calibri" panose="020F0502020204030204" pitchFamily="34" charset="0"/>
                <a:ea typeface="Calibri" panose="020F0502020204030204" pitchFamily="34" charset="0"/>
                <a:cs typeface="Arial" panose="020B0604020202020204" pitchFamily="34" charset="0"/>
              </a:rPr>
              <a:t>(باند </a:t>
            </a:r>
            <a:r>
              <a:rPr lang="en-US" sz="2000" dirty="0">
                <a:effectLst/>
                <a:latin typeface="Calibri" panose="020F0502020204030204" pitchFamily="34" charset="0"/>
                <a:ea typeface="Calibri" panose="020F0502020204030204" pitchFamily="34" charset="0"/>
                <a:cs typeface="Arial" panose="020B0604020202020204" pitchFamily="34" charset="0"/>
              </a:rPr>
              <a:t>p</a:t>
            </a:r>
            <a:r>
              <a:rPr lang="fa-IR" sz="2000" dirty="0">
                <a:effectLst/>
                <a:latin typeface="Calibri" panose="020F0502020204030204" pitchFamily="34" charset="0"/>
                <a:ea typeface="Calibri" panose="020F0502020204030204" pitchFamily="34" charset="0"/>
                <a:cs typeface="Arial" panose="020B0604020202020204" pitchFamily="34" charset="0"/>
              </a:rPr>
              <a:t>)</a:t>
            </a:r>
            <a:r>
              <a:rPr lang="fa-IR" sz="2000" dirty="0">
                <a:latin typeface="Calibri" panose="020F0502020204030204" pitchFamily="34" charset="0"/>
                <a:ea typeface="Calibri" panose="020F0502020204030204" pitchFamily="34" charset="0"/>
              </a:rPr>
              <a:t>برای یک</a:t>
            </a:r>
            <a:endParaRPr lang="en-US" sz="2000" dirty="0">
              <a:latin typeface="Calibri" panose="020F0502020204030204" pitchFamily="34" charset="0"/>
              <a:ea typeface="Calibri" panose="020F0502020204030204" pitchFamily="34" charset="0"/>
            </a:endParaRPr>
          </a:p>
          <a:p>
            <a:pPr algn="r" rtl="1">
              <a:lnSpc>
                <a:spcPct val="107000"/>
              </a:lnSpc>
              <a:spcAft>
                <a:spcPts val="800"/>
              </a:spcAft>
            </a:pPr>
            <a:r>
              <a:rPr lang="fa-IR" sz="2000" dirty="0">
                <a:latin typeface="Calibri" panose="020F0502020204030204" pitchFamily="34" charset="0"/>
                <a:ea typeface="Calibri" panose="020F0502020204030204" pitchFamily="34" charset="0"/>
              </a:rPr>
              <a:t> جامد</a:t>
            </a:r>
            <a:r>
              <a:rPr lang="en-US" sz="2000" dirty="0">
                <a:latin typeface="Calibri" panose="020F0502020204030204" pitchFamily="34" charset="0"/>
                <a:ea typeface="Calibri" panose="020F0502020204030204" pitchFamily="34" charset="0"/>
              </a:rPr>
              <a:t> </a:t>
            </a:r>
            <a:r>
              <a:rPr lang="fa-IR" sz="2000" dirty="0">
                <a:latin typeface="Calibri" panose="020F0502020204030204" pitchFamily="34" charset="0"/>
                <a:ea typeface="Calibri" panose="020F0502020204030204" pitchFamily="34" charset="0"/>
              </a:rPr>
              <a:t>یک بعدی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66511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3179" y="390293"/>
            <a:ext cx="5283000" cy="6612673"/>
          </a:xfrm>
          <a:prstGeom prst="rect">
            <a:avLst/>
          </a:prstGeom>
        </p:spPr>
      </p:pic>
      <p:pic>
        <p:nvPicPr>
          <p:cNvPr id="1026" name="Picture 2" descr="Semiconductors: Why ∆E≤3.2 eV ? | Metallurgie Wissen">
            <a:extLst>
              <a:ext uri="{FF2B5EF4-FFF2-40B4-BE49-F238E27FC236}">
                <a16:creationId xmlns:a16="http://schemas.microsoft.com/office/drawing/2014/main" id="{F5B05B22-6EDB-46E2-AAD7-20DC13F7A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557" y="390293"/>
            <a:ext cx="6125443" cy="338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57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F5FCD2-0379-45B9-8135-7A222B717D5C}"/>
              </a:ext>
            </a:extLst>
          </p:cNvPr>
          <p:cNvPicPr>
            <a:picLocks noChangeAspect="1"/>
          </p:cNvPicPr>
          <p:nvPr/>
        </p:nvPicPr>
        <p:blipFill>
          <a:blip r:embed="rId2"/>
          <a:stretch>
            <a:fillRect/>
          </a:stretch>
        </p:blipFill>
        <p:spPr>
          <a:xfrm>
            <a:off x="250825" y="1847215"/>
            <a:ext cx="5695950" cy="2533650"/>
          </a:xfrm>
          <a:prstGeom prst="rect">
            <a:avLst/>
          </a:prstGeom>
        </p:spPr>
      </p:pic>
      <p:pic>
        <p:nvPicPr>
          <p:cNvPr id="5" name="Picture 4">
            <a:extLst>
              <a:ext uri="{FF2B5EF4-FFF2-40B4-BE49-F238E27FC236}">
                <a16:creationId xmlns:a16="http://schemas.microsoft.com/office/drawing/2014/main" id="{D96E7C7A-1B1C-45F1-9D3D-FC568BF40B23}"/>
              </a:ext>
            </a:extLst>
          </p:cNvPr>
          <p:cNvPicPr>
            <a:picLocks noChangeAspect="1"/>
          </p:cNvPicPr>
          <p:nvPr/>
        </p:nvPicPr>
        <p:blipFill>
          <a:blip r:embed="rId3"/>
          <a:stretch>
            <a:fillRect/>
          </a:stretch>
        </p:blipFill>
        <p:spPr>
          <a:xfrm>
            <a:off x="6067425" y="2109787"/>
            <a:ext cx="6124575" cy="2638425"/>
          </a:xfrm>
          <a:prstGeom prst="rect">
            <a:avLst/>
          </a:prstGeom>
        </p:spPr>
      </p:pic>
      <p:sp>
        <p:nvSpPr>
          <p:cNvPr id="9" name="TextBox 8">
            <a:extLst>
              <a:ext uri="{FF2B5EF4-FFF2-40B4-BE49-F238E27FC236}">
                <a16:creationId xmlns:a16="http://schemas.microsoft.com/office/drawing/2014/main" id="{6F5418B5-32C8-484C-BB67-1F492FE4E567}"/>
              </a:ext>
            </a:extLst>
          </p:cNvPr>
          <p:cNvSpPr txBox="1"/>
          <p:nvPr/>
        </p:nvSpPr>
        <p:spPr>
          <a:xfrm>
            <a:off x="6908800" y="602734"/>
            <a:ext cx="4043680" cy="646331"/>
          </a:xfrm>
          <a:prstGeom prst="rect">
            <a:avLst/>
          </a:prstGeom>
          <a:noFill/>
        </p:spPr>
        <p:txBody>
          <a:bodyPr wrap="square">
            <a:spAutoFit/>
          </a:bodyPr>
          <a:lstStyle/>
          <a:p>
            <a:pPr algn="r" rtl="1"/>
            <a:r>
              <a:rPr lang="fa-IR" sz="3600" dirty="0">
                <a:latin typeface="Calibri" panose="020F0502020204030204" pitchFamily="34" charset="0"/>
                <a:ea typeface="Calibri" panose="020F0502020204030204" pitchFamily="34" charset="0"/>
              </a:rPr>
              <a:t> </a:t>
            </a:r>
            <a:r>
              <a:rPr lang="fa-IR" sz="3600" dirty="0">
                <a:solidFill>
                  <a:schemeClr val="accent2"/>
                </a:solidFill>
                <a:latin typeface="Calibri" panose="020F0502020204030204" pitchFamily="34" charset="0"/>
                <a:ea typeface="Calibri" panose="020F0502020204030204" pitchFamily="34" charset="0"/>
              </a:rPr>
              <a:t>سطوح انرژی در فلزات</a:t>
            </a:r>
            <a:endParaRPr lang="en-US" sz="3600" dirty="0">
              <a:solidFill>
                <a:schemeClr val="accent2"/>
              </a:solidFill>
            </a:endParaRPr>
          </a:p>
        </p:txBody>
      </p:sp>
    </p:spTree>
    <p:extLst>
      <p:ext uri="{BB962C8B-B14F-4D97-AF65-F5344CB8AC3E}">
        <p14:creationId xmlns:p14="http://schemas.microsoft.com/office/powerpoint/2010/main" val="38427254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228" y="433387"/>
            <a:ext cx="4457700" cy="4162425"/>
          </a:xfrm>
          <a:prstGeom prst="rect">
            <a:avLst/>
          </a:prstGeom>
        </p:spPr>
      </p:pic>
      <p:sp>
        <p:nvSpPr>
          <p:cNvPr id="3" name="Rectangle 2"/>
          <p:cNvSpPr/>
          <p:nvPr/>
        </p:nvSpPr>
        <p:spPr>
          <a:xfrm>
            <a:off x="5509806" y="871105"/>
            <a:ext cx="6096000" cy="5986895"/>
          </a:xfrm>
          <a:prstGeom prst="rect">
            <a:avLst/>
          </a:prstGeom>
        </p:spPr>
        <p:txBody>
          <a:bodyPr>
            <a:spAutoFit/>
          </a:bodyPr>
          <a:lstStyle/>
          <a:p>
            <a:pPr algn="just" rtl="1">
              <a:lnSpc>
                <a:spcPct val="107000"/>
              </a:lnSpc>
              <a:spcAft>
                <a:spcPts val="800"/>
              </a:spcAft>
            </a:pPr>
            <a:r>
              <a:rPr lang="fa-IR" sz="4000" dirty="0">
                <a:latin typeface="Calibri" panose="020F0502020204030204" pitchFamily="34" charset="0"/>
                <a:ea typeface="Calibri" panose="020F0502020204030204" pitchFamily="34" charset="0"/>
              </a:rPr>
              <a:t>باندهای </a:t>
            </a:r>
            <a:r>
              <a:rPr lang="en-US" sz="4000" dirty="0">
                <a:effectLst/>
                <a:latin typeface="Calibri" panose="020F0502020204030204" pitchFamily="34" charset="0"/>
                <a:ea typeface="Calibri" panose="020F0502020204030204" pitchFamily="34" charset="0"/>
                <a:cs typeface="Arial" panose="020B0604020202020204" pitchFamily="34" charset="0"/>
              </a:rPr>
              <a:t>s</a:t>
            </a:r>
            <a:r>
              <a:rPr lang="fa-IR" sz="4000" dirty="0">
                <a:latin typeface="Calibri" panose="020F0502020204030204" pitchFamily="34" charset="0"/>
                <a:ea typeface="Calibri" panose="020F0502020204030204" pitchFamily="34" charset="0"/>
              </a:rPr>
              <a:t> و </a:t>
            </a:r>
            <a:r>
              <a:rPr lang="en-US" sz="4000" dirty="0">
                <a:effectLst/>
                <a:latin typeface="Calibri" panose="020F0502020204030204" pitchFamily="34" charset="0"/>
                <a:ea typeface="Calibri" panose="020F0502020204030204" pitchFamily="34" charset="0"/>
                <a:cs typeface="Arial" panose="020B0604020202020204" pitchFamily="34" charset="0"/>
              </a:rPr>
              <a:t>p</a:t>
            </a:r>
            <a:r>
              <a:rPr lang="fa-IR" sz="4000" dirty="0">
                <a:latin typeface="Calibri" panose="020F0502020204030204" pitchFamily="34" charset="0"/>
                <a:ea typeface="Calibri" panose="020F0502020204030204" pitchFamily="34" charset="0"/>
              </a:rPr>
              <a:t> یک جامد و باند گپ بین آنها. فاصله باند گپ بستگی به فاصله اوربیتالهای </a:t>
            </a:r>
            <a:r>
              <a:rPr lang="en-US" sz="4000" dirty="0">
                <a:effectLst/>
                <a:latin typeface="Calibri" panose="020F0502020204030204" pitchFamily="34" charset="0"/>
                <a:ea typeface="Calibri" panose="020F0502020204030204" pitchFamily="34" charset="0"/>
                <a:cs typeface="Arial" panose="020B0604020202020204" pitchFamily="34" charset="0"/>
              </a:rPr>
              <a:t>s</a:t>
            </a:r>
            <a:r>
              <a:rPr lang="fa-IR" sz="4000" dirty="0">
                <a:latin typeface="Calibri" panose="020F0502020204030204" pitchFamily="34" charset="0"/>
                <a:ea typeface="Calibri" panose="020F0502020204030204" pitchFamily="34" charset="0"/>
              </a:rPr>
              <a:t> و </a:t>
            </a:r>
            <a:r>
              <a:rPr lang="en-US" sz="4000" dirty="0">
                <a:effectLst/>
                <a:latin typeface="Calibri" panose="020F0502020204030204" pitchFamily="34" charset="0"/>
                <a:ea typeface="Calibri" panose="020F0502020204030204" pitchFamily="34" charset="0"/>
                <a:cs typeface="Arial" panose="020B0604020202020204" pitchFamily="34" charset="0"/>
              </a:rPr>
              <a:t>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fa-IR" sz="4000" dirty="0">
                <a:latin typeface="Arial" panose="020B0604020202020204" pitchFamily="34" charset="0"/>
                <a:ea typeface="Calibri" panose="020F0502020204030204" pitchFamily="34" charset="0"/>
              </a:rPr>
              <a:t>در یک اتم ومیزان برهم کنش(همپوشانی) آنها با یکدیگردر حالت جامد دارد.  در قسمت </a:t>
            </a:r>
            <a:r>
              <a:rPr lang="en-US" sz="4000" dirty="0">
                <a:effectLst/>
                <a:latin typeface="Calibri" panose="020F0502020204030204" pitchFamily="34" charset="0"/>
                <a:ea typeface="Calibri" panose="020F0502020204030204" pitchFamily="34" charset="0"/>
                <a:cs typeface="Arial" panose="020B0604020202020204" pitchFamily="34" charset="0"/>
              </a:rPr>
              <a:t>b</a:t>
            </a:r>
            <a:r>
              <a:rPr lang="fa-IR" sz="4000" dirty="0">
                <a:latin typeface="Calibri" panose="020F0502020204030204" pitchFamily="34" charset="0"/>
                <a:ea typeface="Calibri" panose="020F0502020204030204" pitchFamily="34" charset="0"/>
              </a:rPr>
              <a:t> وضعیتی نشان داده شده که برهم کنش بین </a:t>
            </a:r>
            <a:r>
              <a:rPr lang="en-US" sz="4000" dirty="0">
                <a:effectLst/>
                <a:latin typeface="Calibri" panose="020F0502020204030204" pitchFamily="34" charset="0"/>
                <a:ea typeface="Calibri" panose="020F0502020204030204" pitchFamily="34" charset="0"/>
                <a:cs typeface="Arial" panose="020B0604020202020204" pitchFamily="34" charset="0"/>
              </a:rPr>
              <a:t>s</a:t>
            </a:r>
            <a:r>
              <a:rPr lang="fa-IR" sz="4000" dirty="0">
                <a:latin typeface="Calibri" panose="020F0502020204030204" pitchFamily="34" charset="0"/>
                <a:ea typeface="Calibri" panose="020F0502020204030204" pitchFamily="34" charset="0"/>
              </a:rPr>
              <a:t> و </a:t>
            </a:r>
            <a:r>
              <a:rPr lang="en-US" sz="4000" dirty="0">
                <a:effectLst/>
                <a:latin typeface="Calibri" panose="020F0502020204030204" pitchFamily="34" charset="0"/>
                <a:ea typeface="Calibri" panose="020F0502020204030204" pitchFamily="34" charset="0"/>
                <a:cs typeface="Arial" panose="020B0604020202020204" pitchFamily="34" charset="0"/>
              </a:rPr>
              <a:t>p</a:t>
            </a:r>
            <a:r>
              <a:rPr lang="fa-IR" sz="4000" dirty="0">
                <a:latin typeface="Calibri" panose="020F0502020204030204" pitchFamily="34" charset="0"/>
                <a:ea typeface="Calibri" panose="020F0502020204030204" pitchFamily="34" charset="0"/>
              </a:rPr>
              <a:t> خیلی قوی است و لذا بین باند ها همپوشانی اتفاق می افتد </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7696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B60C65-DB42-412F-B28B-EEB5A445AC3D}"/>
              </a:ext>
            </a:extLst>
          </p:cNvPr>
          <p:cNvPicPr>
            <a:picLocks noChangeAspect="1"/>
          </p:cNvPicPr>
          <p:nvPr/>
        </p:nvPicPr>
        <p:blipFill>
          <a:blip r:embed="rId2"/>
          <a:stretch>
            <a:fillRect/>
          </a:stretch>
        </p:blipFill>
        <p:spPr>
          <a:xfrm>
            <a:off x="399732" y="757237"/>
            <a:ext cx="11534775" cy="5343525"/>
          </a:xfrm>
          <a:prstGeom prst="rect">
            <a:avLst/>
          </a:prstGeom>
        </p:spPr>
      </p:pic>
      <p:sp>
        <p:nvSpPr>
          <p:cNvPr id="4" name="TextBox 3">
            <a:extLst>
              <a:ext uri="{FF2B5EF4-FFF2-40B4-BE49-F238E27FC236}">
                <a16:creationId xmlns:a16="http://schemas.microsoft.com/office/drawing/2014/main" id="{3700DA83-6835-4D42-915E-C0A8E0CF7FDC}"/>
              </a:ext>
            </a:extLst>
          </p:cNvPr>
          <p:cNvSpPr txBox="1"/>
          <p:nvPr/>
        </p:nvSpPr>
        <p:spPr>
          <a:xfrm>
            <a:off x="1550018" y="5746819"/>
            <a:ext cx="1056577" cy="707886"/>
          </a:xfrm>
          <a:prstGeom prst="rect">
            <a:avLst/>
          </a:prstGeom>
          <a:noFill/>
        </p:spPr>
        <p:txBody>
          <a:bodyPr wrap="square">
            <a:spAutoFit/>
          </a:bodyPr>
          <a:lstStyle/>
          <a:p>
            <a:pPr algn="r" rtl="1"/>
            <a:r>
              <a:rPr kumimoji="0" lang="fa-IR"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عایق</a:t>
            </a:r>
            <a:endParaRPr lang="en-US" sz="4000" dirty="0"/>
          </a:p>
        </p:txBody>
      </p:sp>
      <p:sp>
        <p:nvSpPr>
          <p:cNvPr id="7" name="TextBox 6">
            <a:extLst>
              <a:ext uri="{FF2B5EF4-FFF2-40B4-BE49-F238E27FC236}">
                <a16:creationId xmlns:a16="http://schemas.microsoft.com/office/drawing/2014/main" id="{D31F275A-8ECD-432B-9A37-797B1BC9C2CA}"/>
              </a:ext>
            </a:extLst>
          </p:cNvPr>
          <p:cNvSpPr txBox="1"/>
          <p:nvPr/>
        </p:nvSpPr>
        <p:spPr>
          <a:xfrm>
            <a:off x="3992137" y="5746819"/>
            <a:ext cx="1926372"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نیمه هادی</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213CCCF-15FA-476D-9AB2-B453C42ED153}"/>
              </a:ext>
            </a:extLst>
          </p:cNvPr>
          <p:cNvSpPr txBox="1"/>
          <p:nvPr/>
        </p:nvSpPr>
        <p:spPr>
          <a:xfrm>
            <a:off x="7869930" y="5746819"/>
            <a:ext cx="1056578"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هادی</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DEFAEB3-FBEE-426A-A5EA-5727029D5198}"/>
              </a:ext>
            </a:extLst>
          </p:cNvPr>
          <p:cNvSpPr txBox="1"/>
          <p:nvPr/>
        </p:nvSpPr>
        <p:spPr>
          <a:xfrm>
            <a:off x="9506351" y="5746819"/>
            <a:ext cx="1848313"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هادی</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4612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1281" y="549020"/>
            <a:ext cx="6096000" cy="4524315"/>
          </a:xfrm>
          <a:prstGeom prst="rect">
            <a:avLst/>
          </a:prstGeom>
        </p:spPr>
        <p:txBody>
          <a:bodyPr>
            <a:spAutoFit/>
          </a:bodyPr>
          <a:lstStyle/>
          <a:p>
            <a:pPr algn="just" rtl="1"/>
            <a:r>
              <a:rPr lang="fa-IR" sz="3200" dirty="0"/>
              <a:t>یک وجه از ساختارنمک کوهی( </a:t>
            </a:r>
            <a:r>
              <a:rPr lang="en-US" sz="3200" dirty="0" err="1"/>
              <a:t>TiO</a:t>
            </a:r>
            <a:r>
              <a:rPr lang="fa-IR" sz="3200" dirty="0"/>
              <a:t>) را با اوربیتال </a:t>
            </a:r>
            <a:r>
              <a:rPr lang="en-US" sz="3200" dirty="0" err="1"/>
              <a:t>dxy</a:t>
            </a:r>
            <a:r>
              <a:rPr lang="en-US" sz="3200" dirty="0"/>
              <a:t> </a:t>
            </a:r>
            <a:r>
              <a:rPr lang="fa-IR" sz="3200" dirty="0"/>
              <a:t>که روی هر یک از اتم های </a:t>
            </a:r>
            <a:r>
              <a:rPr lang="en-US" sz="3200" dirty="0" err="1"/>
              <a:t>Ti</a:t>
            </a:r>
            <a:r>
              <a:rPr lang="en-US" sz="3200" dirty="0"/>
              <a:t> </a:t>
            </a:r>
            <a:r>
              <a:rPr lang="fa-IR" sz="3200" dirty="0"/>
              <a:t>کشیده شده است نشان می دهد. لوب این اوربیتالها مستقیماً به طرف یکدیگرجهت یابی داشته و در یک نقطه بهم گره خورده و برای دادن باند با هم همپوشانی دارند.</a:t>
            </a:r>
          </a:p>
          <a:p>
            <a:pPr algn="just" rtl="1"/>
            <a:r>
              <a:rPr lang="fa-IR" sz="3200" dirty="0"/>
              <a:t>به روشی مشابه ، مدارهای </a:t>
            </a:r>
            <a:r>
              <a:rPr lang="en-US" sz="3200" dirty="0" err="1"/>
              <a:t>dzx</a:t>
            </a:r>
            <a:r>
              <a:rPr lang="en-US" sz="3200" dirty="0"/>
              <a:t> </a:t>
            </a:r>
            <a:r>
              <a:rPr lang="fa-IR" sz="3200" dirty="0"/>
              <a:t>و </a:t>
            </a:r>
            <a:r>
              <a:rPr lang="en-US" sz="3200" dirty="0" err="1"/>
              <a:t>dyz</a:t>
            </a:r>
            <a:r>
              <a:rPr lang="en-US" sz="3200" dirty="0"/>
              <a:t> </a:t>
            </a:r>
            <a:r>
              <a:rPr lang="fa-IR" sz="3200" dirty="0"/>
              <a:t>در جهات عمود بر چهره های </a:t>
            </a:r>
            <a:r>
              <a:rPr lang="en-US" sz="3200" dirty="0" err="1"/>
              <a:t>Xz</a:t>
            </a:r>
            <a:r>
              <a:rPr lang="en-US" sz="3200" dirty="0"/>
              <a:t> </a:t>
            </a:r>
            <a:r>
              <a:rPr lang="fa-IR" sz="3200" dirty="0"/>
              <a:t>و </a:t>
            </a:r>
            <a:r>
              <a:rPr lang="en-US" sz="3200" dirty="0" err="1"/>
              <a:t>yz</a:t>
            </a:r>
            <a:r>
              <a:rPr lang="en-US" sz="3200" dirty="0"/>
              <a:t> </a:t>
            </a:r>
            <a:r>
              <a:rPr lang="fa-IR" sz="3200" dirty="0"/>
              <a:t>همپوشانی دارند</a:t>
            </a:r>
            <a:endParaRPr lang="en-US" sz="3200" dirty="0"/>
          </a:p>
        </p:txBody>
      </p:sp>
      <p:pic>
        <p:nvPicPr>
          <p:cNvPr id="3" name="Picture 2"/>
          <p:cNvPicPr>
            <a:picLocks noChangeAspect="1"/>
          </p:cNvPicPr>
          <p:nvPr/>
        </p:nvPicPr>
        <p:blipFill>
          <a:blip r:embed="rId2"/>
          <a:stretch>
            <a:fillRect/>
          </a:stretch>
        </p:blipFill>
        <p:spPr>
          <a:xfrm>
            <a:off x="166812" y="647376"/>
            <a:ext cx="4965475" cy="4816298"/>
          </a:xfrm>
          <a:prstGeom prst="rect">
            <a:avLst/>
          </a:prstGeom>
        </p:spPr>
      </p:pic>
    </p:spTree>
    <p:extLst>
      <p:ext uri="{BB962C8B-B14F-4D97-AF65-F5344CB8AC3E}">
        <p14:creationId xmlns:p14="http://schemas.microsoft.com/office/powerpoint/2010/main" val="11235705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2783" y="269641"/>
            <a:ext cx="9193543" cy="584775"/>
          </a:xfrm>
          <a:prstGeom prst="rect">
            <a:avLst/>
          </a:prstGeom>
        </p:spPr>
        <p:txBody>
          <a:bodyPr wrap="none">
            <a:spAutoFit/>
          </a:bodyPr>
          <a:lstStyle/>
          <a:p>
            <a:pPr algn="r" rtl="1"/>
            <a:r>
              <a:rPr lang="fa-IR" sz="3200" dirty="0">
                <a:solidFill>
                  <a:schemeClr val="accent6"/>
                </a:solidFill>
              </a:rPr>
              <a:t>سطح فرمی بالاترین سطح انرژی اشغال شده در جامد در </a:t>
            </a:r>
            <a:r>
              <a:rPr lang="en-US" sz="3200" dirty="0">
                <a:solidFill>
                  <a:schemeClr val="accent5"/>
                </a:solidFill>
              </a:rPr>
              <a:t>T= 0 </a:t>
            </a:r>
            <a:r>
              <a:rPr lang="fa-IR" sz="3200" dirty="0">
                <a:solidFill>
                  <a:schemeClr val="accent6"/>
                </a:solidFill>
              </a:rPr>
              <a:t>است</a:t>
            </a:r>
            <a:endParaRPr lang="en-US" sz="3200" dirty="0">
              <a:solidFill>
                <a:schemeClr val="accent6"/>
              </a:solidFill>
            </a:endParaRPr>
          </a:p>
        </p:txBody>
      </p:sp>
      <p:sp>
        <p:nvSpPr>
          <p:cNvPr id="3" name="Rectangle 2"/>
          <p:cNvSpPr/>
          <p:nvPr/>
        </p:nvSpPr>
        <p:spPr>
          <a:xfrm>
            <a:off x="432120" y="5061956"/>
            <a:ext cx="6096000" cy="1384995"/>
          </a:xfrm>
          <a:prstGeom prst="rect">
            <a:avLst/>
          </a:prstGeom>
        </p:spPr>
        <p:txBody>
          <a:bodyPr>
            <a:spAutoFit/>
          </a:bodyPr>
          <a:lstStyle/>
          <a:p>
            <a:pPr algn="r" rtl="1"/>
            <a:r>
              <a:rPr lang="fa-IR" sz="2800" dirty="0"/>
              <a:t>اگر هریک از</a:t>
            </a:r>
            <a:r>
              <a:rPr lang="en-US" sz="2800" dirty="0"/>
              <a:t>N</a:t>
            </a:r>
            <a:r>
              <a:rPr lang="fa-IR" sz="2800" dirty="0"/>
              <a:t> اتم یک الکترون را تأمین کنند ، در </a:t>
            </a:r>
            <a:r>
              <a:rPr lang="en-US" sz="2800" dirty="0"/>
              <a:t>T= 0 </a:t>
            </a:r>
            <a:r>
              <a:rPr lang="fa-IR" sz="2800" dirty="0"/>
              <a:t>مدارهای پایینتر </a:t>
            </a:r>
            <a:r>
              <a:rPr lang="en-US" sz="2800" dirty="0"/>
              <a:t>N</a:t>
            </a:r>
            <a:r>
              <a:rPr lang="fa-IR" sz="2800" dirty="0"/>
              <a:t>½</a:t>
            </a:r>
            <a:r>
              <a:rPr lang="en-US" sz="2800" dirty="0"/>
              <a:t> </a:t>
            </a:r>
            <a:r>
              <a:rPr lang="fa-IR" sz="2800" dirty="0"/>
              <a:t>اشغال شده و سطح فرمی در نزدیکی مرکز باند قرار دارد.</a:t>
            </a:r>
            <a:endParaRPr lang="en-US" sz="2800" dirty="0"/>
          </a:p>
        </p:txBody>
      </p:sp>
      <p:pic>
        <p:nvPicPr>
          <p:cNvPr id="4" name="Picture 3"/>
          <p:cNvPicPr>
            <a:picLocks noChangeAspect="1"/>
          </p:cNvPicPr>
          <p:nvPr/>
        </p:nvPicPr>
        <p:blipFill>
          <a:blip r:embed="rId2"/>
          <a:stretch>
            <a:fillRect/>
          </a:stretch>
        </p:blipFill>
        <p:spPr>
          <a:xfrm>
            <a:off x="782045" y="854416"/>
            <a:ext cx="4181475" cy="3781425"/>
          </a:xfrm>
          <a:prstGeom prst="rect">
            <a:avLst/>
          </a:prstGeom>
        </p:spPr>
      </p:pic>
    </p:spTree>
    <p:extLst>
      <p:ext uri="{BB962C8B-B14F-4D97-AF65-F5344CB8AC3E}">
        <p14:creationId xmlns:p14="http://schemas.microsoft.com/office/powerpoint/2010/main" val="53396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516" y="458803"/>
            <a:ext cx="11667281" cy="5016758"/>
          </a:xfrm>
          <a:prstGeom prst="rect">
            <a:avLst/>
          </a:prstGeom>
        </p:spPr>
        <p:txBody>
          <a:bodyPr wrap="square">
            <a:spAutoFit/>
          </a:bodyPr>
          <a:lstStyle/>
          <a:p>
            <a:pPr algn="just" rtl="1"/>
            <a:r>
              <a:rPr lang="fa-IR" sz="3200" dirty="0"/>
              <a:t>توجه به اندازه می تواند به تصمیم گیری در مورد احتمال تشکیل محلول جامد بین شبکه ای کمک کند. بنابراین ، </a:t>
            </a:r>
            <a:r>
              <a:rPr lang="fa-IR" sz="3200" dirty="0">
                <a:solidFill>
                  <a:schemeClr val="accent6"/>
                </a:solidFill>
              </a:rPr>
              <a:t>بزرگترین</a:t>
            </a:r>
            <a:r>
              <a:rPr lang="fa-IR" sz="3200" dirty="0"/>
              <a:t> اتم جزئ حل شونده که می تواند بدون ایجادتغییر زیاد درساختار درداخل یک جامدی با چیدمان فشرده واردشوددر یک حفره هشت وجهی باشد اتمی است که دارای شعاع </a:t>
            </a:r>
            <a:r>
              <a:rPr lang="en-US" sz="3200" dirty="0"/>
              <a:t>r  </a:t>
            </a:r>
            <a:r>
              <a:rPr lang="fa-IR" sz="3200" dirty="0"/>
              <a:t>0.414 برابرشعاع</a:t>
            </a:r>
            <a:r>
              <a:rPr lang="en-US" sz="3200" dirty="0"/>
              <a:t> </a:t>
            </a:r>
            <a:r>
              <a:rPr lang="fa-IR" sz="3200" dirty="0"/>
              <a:t>اتمهای حلال(میزبان)</a:t>
            </a:r>
            <a:r>
              <a:rPr lang="en-US" sz="3200" dirty="0"/>
              <a:t> </a:t>
            </a:r>
            <a:r>
              <a:rPr lang="fa-IR" sz="3200" dirty="0"/>
              <a:t>است. برای اتمهای کوچک مانند </a:t>
            </a:r>
            <a:r>
              <a:rPr lang="en-US" sz="3200" dirty="0"/>
              <a:t>B ، C </a:t>
            </a:r>
            <a:r>
              <a:rPr lang="fa-IR" sz="3200" dirty="0"/>
              <a:t>یا </a:t>
            </a:r>
            <a:r>
              <a:rPr lang="en-US" sz="3200" dirty="0"/>
              <a:t>N ، </a:t>
            </a:r>
            <a:r>
              <a:rPr lang="fa-IR" sz="3200" dirty="0"/>
              <a:t>شعاع اتمی  فلز میزبان احتمالی شامل آنهایی است که از فلز </a:t>
            </a:r>
            <a:r>
              <a:rPr lang="en-US" sz="3200" dirty="0"/>
              <a:t>d </a:t>
            </a:r>
            <a:r>
              <a:rPr lang="fa-IR" sz="3200" dirty="0"/>
              <a:t>مانند آهن ، </a:t>
            </a:r>
            <a:r>
              <a:rPr lang="en-US" sz="3200" dirty="0"/>
              <a:t>Co </a:t>
            </a:r>
            <a:r>
              <a:rPr lang="fa-IR" sz="3200" dirty="0"/>
              <a:t>و نیکل استفاده می شود. یک دسته مهم از مواد شامل فولادهای کربنی است که در آنها اتمهای </a:t>
            </a:r>
            <a:r>
              <a:rPr lang="en-US" sz="3200" dirty="0"/>
              <a:t>C </a:t>
            </a:r>
            <a:r>
              <a:rPr lang="fa-IR" sz="3200" dirty="0"/>
              <a:t> برخی از حفره های هشت وجهی در شبکه </a:t>
            </a:r>
            <a:r>
              <a:rPr lang="en-US" sz="3200" dirty="0"/>
              <a:t>Fe bcc </a:t>
            </a:r>
            <a:r>
              <a:rPr lang="fa-IR" sz="3200" dirty="0"/>
              <a:t>را اشغال می کنند. فولادهای استیل به طور معمول بین 0.2 تا 1.6 اتم درصد کربن دارند. با افزایش مقدار کربن، آنها سخت تر و قوی تر می شوند اما چکش خواری آنها کمتر می شود.</a:t>
            </a:r>
            <a:endParaRPr lang="en-US" sz="3200" dirty="0"/>
          </a:p>
        </p:txBody>
      </p:sp>
    </p:spTree>
    <p:extLst>
      <p:ext uri="{BB962C8B-B14F-4D97-AF65-F5344CB8AC3E}">
        <p14:creationId xmlns:p14="http://schemas.microsoft.com/office/powerpoint/2010/main" val="40512808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دانسیته حالتها</a:t>
            </a:r>
            <a:endParaRPr lang="en-US" dirty="0"/>
          </a:p>
        </p:txBody>
      </p:sp>
      <p:sp>
        <p:nvSpPr>
          <p:cNvPr id="3" name="Rectangle 2"/>
          <p:cNvSpPr/>
          <p:nvPr/>
        </p:nvSpPr>
        <p:spPr>
          <a:xfrm>
            <a:off x="5872223" y="1959942"/>
            <a:ext cx="6096000" cy="1938992"/>
          </a:xfrm>
          <a:prstGeom prst="rect">
            <a:avLst/>
          </a:prstGeom>
        </p:spPr>
        <p:txBody>
          <a:bodyPr>
            <a:spAutoFit/>
          </a:bodyPr>
          <a:lstStyle/>
          <a:p>
            <a:pPr algn="just" rtl="1"/>
            <a:r>
              <a:rPr lang="fa-IR" sz="4000" dirty="0"/>
              <a:t>چگالی حالتها در بین باند یکنواخت نیست: در بیشتر موارد ، حالتهای نزدیک به مرکز باند متراکم هستند</a:t>
            </a:r>
            <a:endParaRPr lang="en-US" sz="4000" dirty="0"/>
          </a:p>
        </p:txBody>
      </p:sp>
      <p:sp>
        <p:nvSpPr>
          <p:cNvPr id="4" name="Rectangle 3"/>
          <p:cNvSpPr/>
          <p:nvPr/>
        </p:nvSpPr>
        <p:spPr>
          <a:xfrm>
            <a:off x="5166166" y="4332752"/>
            <a:ext cx="6721033" cy="1077218"/>
          </a:xfrm>
          <a:prstGeom prst="rect">
            <a:avLst/>
          </a:prstGeom>
        </p:spPr>
        <p:txBody>
          <a:bodyPr wrap="square">
            <a:spAutoFit/>
          </a:bodyPr>
          <a:lstStyle/>
          <a:p>
            <a:pPr algn="r" rtl="1"/>
            <a:r>
              <a:rPr lang="fa-IR" sz="3200" dirty="0"/>
              <a:t>چگالی حالتها ، تعداد سطوح انرژی در یک دامنه بینهایت کوچک انرژی بین </a:t>
            </a:r>
            <a:r>
              <a:rPr lang="en-US" sz="3200" dirty="0"/>
              <a:t>E </a:t>
            </a:r>
            <a:r>
              <a:rPr lang="fa-IR" sz="3200" dirty="0"/>
              <a:t> و </a:t>
            </a:r>
            <a:r>
              <a:rPr lang="en-US" sz="3200" dirty="0"/>
              <a:t>E+ </a:t>
            </a:r>
            <a:r>
              <a:rPr lang="en-US" sz="3200" dirty="0" err="1"/>
              <a:t>dE</a:t>
            </a:r>
            <a:r>
              <a:rPr lang="en-US" sz="3200" dirty="0"/>
              <a:t> </a:t>
            </a:r>
            <a:r>
              <a:rPr lang="fa-IR" sz="3200" dirty="0"/>
              <a:t>است</a:t>
            </a:r>
            <a:endParaRPr lang="en-US" sz="3200" dirty="0"/>
          </a:p>
        </p:txBody>
      </p:sp>
      <p:pic>
        <p:nvPicPr>
          <p:cNvPr id="5" name="Picture 4"/>
          <p:cNvPicPr>
            <a:picLocks noChangeAspect="1"/>
          </p:cNvPicPr>
          <p:nvPr/>
        </p:nvPicPr>
        <p:blipFill>
          <a:blip r:embed="rId2"/>
          <a:stretch>
            <a:fillRect/>
          </a:stretch>
        </p:blipFill>
        <p:spPr>
          <a:xfrm>
            <a:off x="87594" y="1690688"/>
            <a:ext cx="4238625" cy="3162300"/>
          </a:xfrm>
          <a:prstGeom prst="rect">
            <a:avLst/>
          </a:prstGeom>
        </p:spPr>
      </p:pic>
    </p:spTree>
    <p:extLst>
      <p:ext uri="{BB962C8B-B14F-4D97-AF65-F5344CB8AC3E}">
        <p14:creationId xmlns:p14="http://schemas.microsoft.com/office/powerpoint/2010/main" val="29752113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056" y="0"/>
            <a:ext cx="4048125" cy="4572000"/>
          </a:xfrm>
          <a:prstGeom prst="rect">
            <a:avLst/>
          </a:prstGeom>
        </p:spPr>
      </p:pic>
      <p:sp>
        <p:nvSpPr>
          <p:cNvPr id="3" name="Rectangle 2"/>
          <p:cNvSpPr/>
          <p:nvPr/>
        </p:nvSpPr>
        <p:spPr>
          <a:xfrm>
            <a:off x="-77056" y="4887939"/>
            <a:ext cx="3894015" cy="954107"/>
          </a:xfrm>
          <a:prstGeom prst="rect">
            <a:avLst/>
          </a:prstGeom>
        </p:spPr>
        <p:txBody>
          <a:bodyPr wrap="none">
            <a:spAutoFit/>
          </a:bodyPr>
          <a:lstStyle/>
          <a:p>
            <a:r>
              <a:rPr lang="fa-IR" sz="2800" dirty="0"/>
              <a:t>نمونه ای از دانسیته حالت برای </a:t>
            </a:r>
          </a:p>
          <a:p>
            <a:r>
              <a:rPr lang="fa-IR" sz="2800" dirty="0"/>
              <a:t>دو باند در یک فلز سه بعدی</a:t>
            </a:r>
            <a:r>
              <a:rPr lang="fa-IR" dirty="0"/>
              <a:t>.</a:t>
            </a:r>
            <a:endParaRPr lang="en-US" dirty="0"/>
          </a:p>
        </p:txBody>
      </p:sp>
      <p:pic>
        <p:nvPicPr>
          <p:cNvPr id="4" name="Picture 3"/>
          <p:cNvPicPr>
            <a:picLocks noChangeAspect="1"/>
          </p:cNvPicPr>
          <p:nvPr/>
        </p:nvPicPr>
        <p:blipFill>
          <a:blip r:embed="rId3"/>
          <a:stretch>
            <a:fillRect/>
          </a:stretch>
        </p:blipFill>
        <p:spPr>
          <a:xfrm>
            <a:off x="4097383" y="842093"/>
            <a:ext cx="4088552" cy="3729907"/>
          </a:xfrm>
          <a:prstGeom prst="rect">
            <a:avLst/>
          </a:prstGeom>
        </p:spPr>
      </p:pic>
      <p:sp>
        <p:nvSpPr>
          <p:cNvPr id="5" name="Rectangle 4"/>
          <p:cNvSpPr/>
          <p:nvPr/>
        </p:nvSpPr>
        <p:spPr>
          <a:xfrm>
            <a:off x="5014426" y="5364992"/>
            <a:ext cx="2148345" cy="369332"/>
          </a:xfrm>
          <a:prstGeom prst="rect">
            <a:avLst/>
          </a:prstGeom>
        </p:spPr>
        <p:txBody>
          <a:bodyPr wrap="none">
            <a:spAutoFit/>
          </a:bodyPr>
          <a:lstStyle/>
          <a:p>
            <a:r>
              <a:rPr lang="fa-IR" dirty="0"/>
              <a:t>دانسیته حالتها دریک هادی</a:t>
            </a:r>
            <a:endParaRPr lang="en-US" dirty="0"/>
          </a:p>
        </p:txBody>
      </p:sp>
      <p:pic>
        <p:nvPicPr>
          <p:cNvPr id="6" name="Picture 5"/>
          <p:cNvPicPr>
            <a:picLocks noChangeAspect="1"/>
          </p:cNvPicPr>
          <p:nvPr/>
        </p:nvPicPr>
        <p:blipFill>
          <a:blip r:embed="rId4"/>
          <a:stretch>
            <a:fillRect/>
          </a:stretch>
        </p:blipFill>
        <p:spPr>
          <a:xfrm>
            <a:off x="8375043" y="597258"/>
            <a:ext cx="3762375" cy="4219575"/>
          </a:xfrm>
          <a:prstGeom prst="rect">
            <a:avLst/>
          </a:prstGeom>
        </p:spPr>
      </p:pic>
      <p:sp>
        <p:nvSpPr>
          <p:cNvPr id="7" name="Rectangle 6"/>
          <p:cNvSpPr/>
          <p:nvPr/>
        </p:nvSpPr>
        <p:spPr>
          <a:xfrm>
            <a:off x="8770611" y="4887939"/>
            <a:ext cx="3078087" cy="646331"/>
          </a:xfrm>
          <a:prstGeom prst="rect">
            <a:avLst/>
          </a:prstGeom>
        </p:spPr>
        <p:txBody>
          <a:bodyPr wrap="none">
            <a:spAutoFit/>
          </a:bodyPr>
          <a:lstStyle/>
          <a:p>
            <a:pPr algn="r" rtl="1"/>
            <a:r>
              <a:rPr lang="fa-IR" dirty="0"/>
              <a:t>ساختار عایق معمولی: بین باندهای  پر</a:t>
            </a:r>
          </a:p>
          <a:p>
            <a:pPr algn="r" rtl="1"/>
            <a:r>
              <a:rPr lang="fa-IR" dirty="0"/>
              <a:t> و خالی شکاف قابل توجهی وجود دارد</a:t>
            </a:r>
            <a:endParaRPr lang="en-US" dirty="0"/>
          </a:p>
        </p:txBody>
      </p:sp>
    </p:spTree>
    <p:extLst>
      <p:ext uri="{BB962C8B-B14F-4D97-AF65-F5344CB8AC3E}">
        <p14:creationId xmlns:p14="http://schemas.microsoft.com/office/powerpoint/2010/main" val="17093741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045" y="971777"/>
            <a:ext cx="7798221" cy="5886223"/>
          </a:xfrm>
          <a:prstGeom prst="rect">
            <a:avLst/>
          </a:prstGeom>
        </p:spPr>
      </p:pic>
      <p:sp>
        <p:nvSpPr>
          <p:cNvPr id="3" name="Rectangle 2"/>
          <p:cNvSpPr/>
          <p:nvPr/>
        </p:nvSpPr>
        <p:spPr>
          <a:xfrm>
            <a:off x="975390" y="351259"/>
            <a:ext cx="6976418" cy="861774"/>
          </a:xfrm>
          <a:prstGeom prst="rect">
            <a:avLst/>
          </a:prstGeom>
        </p:spPr>
        <p:txBody>
          <a:bodyPr wrap="square">
            <a:spAutoFit/>
          </a:bodyPr>
          <a:lstStyle/>
          <a:p>
            <a:r>
              <a:rPr lang="en-US" sz="3200" dirty="0">
                <a:solidFill>
                  <a:srgbClr val="231F20"/>
                </a:solidFill>
                <a:latin typeface="QuaySansITCStd-Book"/>
              </a:rPr>
              <a:t>Some typical band gaps at 298 K</a:t>
            </a:r>
            <a:r>
              <a:rPr lang="en-US" sz="3200" dirty="0"/>
              <a:t> </a:t>
            </a:r>
            <a:br>
              <a:rPr lang="en-US" dirty="0"/>
            </a:br>
            <a:endParaRPr lang="en-US" dirty="0"/>
          </a:p>
        </p:txBody>
      </p:sp>
    </p:spTree>
    <p:extLst>
      <p:ext uri="{BB962C8B-B14F-4D97-AF65-F5344CB8AC3E}">
        <p14:creationId xmlns:p14="http://schemas.microsoft.com/office/powerpoint/2010/main" val="38392998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644293"/>
          </a:xfrm>
        </p:spPr>
        <p:txBody>
          <a:bodyPr>
            <a:normAutofit fontScale="90000"/>
          </a:bodyPr>
          <a:lstStyle/>
          <a:p>
            <a:pPr algn="r" rtl="1"/>
            <a:r>
              <a:rPr lang="fa-IR" dirty="0"/>
              <a:t>نیمه هادیها</a:t>
            </a:r>
            <a:br>
              <a:rPr lang="fa-IR" dirty="0"/>
            </a:br>
            <a:r>
              <a:rPr lang="fa-IR" dirty="0"/>
              <a:t>نیمه هادی ذاتی</a:t>
            </a:r>
            <a:r>
              <a:rPr lang="en-US" dirty="0">
                <a:solidFill>
                  <a:srgbClr val="4595D1"/>
                </a:solidFill>
                <a:latin typeface="QuaySansITCStd-Medium"/>
              </a:rPr>
              <a:t>Intrinsic semiconductors</a:t>
            </a:r>
            <a:r>
              <a:rPr lang="en-US" dirty="0"/>
              <a:t> </a:t>
            </a:r>
            <a:br>
              <a:rPr lang="en-US" dirty="0"/>
            </a:br>
            <a:br>
              <a:rPr lang="fa-IR" dirty="0"/>
            </a:br>
            <a:r>
              <a:rPr lang="fa-IR" dirty="0"/>
              <a:t>نیمه هادی خارجی</a:t>
            </a:r>
            <a:r>
              <a:rPr lang="en-US" dirty="0">
                <a:solidFill>
                  <a:srgbClr val="4595D1"/>
                </a:solidFill>
                <a:latin typeface="QuaySansITCStd-Medium"/>
              </a:rPr>
              <a:t>Extrinsic semiconductors</a:t>
            </a:r>
            <a:r>
              <a:rPr lang="en-US" dirty="0"/>
              <a:t> </a:t>
            </a:r>
            <a:br>
              <a:rPr lang="en-US" dirty="0"/>
            </a:br>
            <a:endParaRPr lang="en-US" dirty="0"/>
          </a:p>
        </p:txBody>
      </p:sp>
      <p:sp>
        <p:nvSpPr>
          <p:cNvPr id="3" name="Rectangle 2"/>
          <p:cNvSpPr/>
          <p:nvPr/>
        </p:nvSpPr>
        <p:spPr>
          <a:xfrm>
            <a:off x="5257800" y="3009418"/>
            <a:ext cx="6096000" cy="2554545"/>
          </a:xfrm>
          <a:prstGeom prst="rect">
            <a:avLst/>
          </a:prstGeom>
        </p:spPr>
        <p:txBody>
          <a:bodyPr>
            <a:spAutoFit/>
          </a:bodyPr>
          <a:lstStyle/>
          <a:p>
            <a:pPr algn="just" rtl="1"/>
            <a:r>
              <a:rPr lang="fa-IR" sz="4000" dirty="0"/>
              <a:t>شکاف باند در یک نیمه هادی ، وابستگی دما یی هدایت الکتریکی را  از طریق یک عبارت </a:t>
            </a:r>
            <a:r>
              <a:rPr lang="en-US" sz="4000" dirty="0"/>
              <a:t>Arrhenius </a:t>
            </a:r>
            <a:r>
              <a:rPr lang="fa-IR" sz="4000" dirty="0"/>
              <a:t>مانند کنترل می کند</a:t>
            </a:r>
            <a:endParaRPr lang="en-US" sz="4000" dirty="0"/>
          </a:p>
        </p:txBody>
      </p:sp>
      <p:pic>
        <p:nvPicPr>
          <p:cNvPr id="4" name="Picture 3"/>
          <p:cNvPicPr>
            <a:picLocks noChangeAspect="1"/>
          </p:cNvPicPr>
          <p:nvPr/>
        </p:nvPicPr>
        <p:blipFill>
          <a:blip r:embed="rId2"/>
          <a:stretch>
            <a:fillRect/>
          </a:stretch>
        </p:blipFill>
        <p:spPr>
          <a:xfrm>
            <a:off x="866775" y="3596950"/>
            <a:ext cx="3964961" cy="1090797"/>
          </a:xfrm>
          <a:prstGeom prst="rect">
            <a:avLst/>
          </a:prstGeom>
        </p:spPr>
      </p:pic>
    </p:spTree>
    <p:extLst>
      <p:ext uri="{BB962C8B-B14F-4D97-AF65-F5344CB8AC3E}">
        <p14:creationId xmlns:p14="http://schemas.microsoft.com/office/powerpoint/2010/main" val="1945104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8602" y="726455"/>
            <a:ext cx="6096000" cy="1446550"/>
          </a:xfrm>
          <a:prstGeom prst="rect">
            <a:avLst/>
          </a:prstGeom>
        </p:spPr>
        <p:txBody>
          <a:bodyPr>
            <a:spAutoFit/>
          </a:bodyPr>
          <a:lstStyle/>
          <a:p>
            <a:pPr algn="r" rtl="1"/>
            <a:r>
              <a:rPr lang="fa-IR" sz="4400" dirty="0">
                <a:solidFill>
                  <a:prstClr val="black"/>
                </a:solidFill>
                <a:latin typeface="Calibri Light" panose="020F0302020204030204"/>
                <a:ea typeface="+mj-ea"/>
                <a:cs typeface="Times New Roman" panose="02020603050405020304" pitchFamily="18" charset="0"/>
              </a:rPr>
              <a:t>نیمه هادی ذاتی</a:t>
            </a:r>
            <a:r>
              <a:rPr lang="en-US" sz="4400" dirty="0">
                <a:solidFill>
                  <a:srgbClr val="4595D1"/>
                </a:solidFill>
                <a:latin typeface="QuaySansITCStd-Medium"/>
                <a:ea typeface="+mj-ea"/>
                <a:cs typeface="+mj-cs"/>
              </a:rPr>
              <a:t>Intrinsic semiconductors</a:t>
            </a:r>
            <a:r>
              <a:rPr lang="en-US" sz="4400" dirty="0">
                <a:solidFill>
                  <a:prstClr val="black"/>
                </a:solidFill>
                <a:latin typeface="Calibri Light" panose="020F0302020204030204"/>
                <a:ea typeface="+mj-ea"/>
                <a:cs typeface="+mj-cs"/>
              </a:rPr>
              <a:t> </a:t>
            </a:r>
            <a:endParaRPr lang="en-US" dirty="0"/>
          </a:p>
        </p:txBody>
      </p:sp>
      <p:sp>
        <p:nvSpPr>
          <p:cNvPr id="3" name="Rectangle 2"/>
          <p:cNvSpPr/>
          <p:nvPr/>
        </p:nvSpPr>
        <p:spPr>
          <a:xfrm>
            <a:off x="5698602" y="2480802"/>
            <a:ext cx="6096000" cy="1384995"/>
          </a:xfrm>
          <a:prstGeom prst="rect">
            <a:avLst/>
          </a:prstGeom>
        </p:spPr>
        <p:txBody>
          <a:bodyPr>
            <a:spAutoFit/>
          </a:bodyPr>
          <a:lstStyle/>
          <a:p>
            <a:pPr algn="just" rtl="1"/>
            <a:r>
              <a:rPr lang="fa-IR" sz="2800" dirty="0"/>
              <a:t>در یک نیمه هادی ذاتی ، شکاف باند به اندازه ای کوچک است که توزیع فرمی منجر به اشغال برخی اوربیتالها در باند فوقانی می شود.</a:t>
            </a:r>
            <a:endParaRPr lang="en-US" sz="2800" dirty="0"/>
          </a:p>
        </p:txBody>
      </p:sp>
      <p:pic>
        <p:nvPicPr>
          <p:cNvPr id="4" name="Picture 3"/>
          <p:cNvPicPr>
            <a:picLocks noChangeAspect="1"/>
          </p:cNvPicPr>
          <p:nvPr/>
        </p:nvPicPr>
        <p:blipFill>
          <a:blip r:embed="rId2"/>
          <a:stretch>
            <a:fillRect/>
          </a:stretch>
        </p:blipFill>
        <p:spPr>
          <a:xfrm>
            <a:off x="895100" y="391830"/>
            <a:ext cx="3752850" cy="3562350"/>
          </a:xfrm>
          <a:prstGeom prst="rect">
            <a:avLst/>
          </a:prstGeom>
        </p:spPr>
      </p:pic>
      <p:pic>
        <p:nvPicPr>
          <p:cNvPr id="5" name="Picture 4"/>
          <p:cNvPicPr>
            <a:picLocks noChangeAspect="1"/>
          </p:cNvPicPr>
          <p:nvPr/>
        </p:nvPicPr>
        <p:blipFill>
          <a:blip r:embed="rId3"/>
          <a:stretch>
            <a:fillRect/>
          </a:stretch>
        </p:blipFill>
        <p:spPr>
          <a:xfrm>
            <a:off x="1404756" y="4261977"/>
            <a:ext cx="4926596" cy="2059065"/>
          </a:xfrm>
          <a:prstGeom prst="rect">
            <a:avLst/>
          </a:prstGeom>
        </p:spPr>
      </p:pic>
      <p:sp>
        <p:nvSpPr>
          <p:cNvPr id="6" name="Rectangle 5"/>
          <p:cNvSpPr/>
          <p:nvPr/>
        </p:nvSpPr>
        <p:spPr>
          <a:xfrm>
            <a:off x="7021974" y="4261977"/>
            <a:ext cx="4772628" cy="954107"/>
          </a:xfrm>
          <a:prstGeom prst="rect">
            <a:avLst/>
          </a:prstGeom>
        </p:spPr>
        <p:txBody>
          <a:bodyPr wrap="square">
            <a:spAutoFit/>
          </a:bodyPr>
          <a:lstStyle/>
          <a:p>
            <a:pPr algn="r" rtl="1"/>
            <a:r>
              <a:rPr lang="fa-IR" dirty="0"/>
              <a:t> </a:t>
            </a:r>
            <a:r>
              <a:rPr lang="fa-IR" sz="2800" dirty="0"/>
              <a:t>سطوح انرژی و سطح فرمی برای یک نیمه هادی ذاتی در دما</a:t>
            </a:r>
            <a:endParaRPr lang="en-US" sz="2800" dirty="0"/>
          </a:p>
        </p:txBody>
      </p:sp>
    </p:spTree>
    <p:extLst>
      <p:ext uri="{BB962C8B-B14F-4D97-AF65-F5344CB8AC3E}">
        <p14:creationId xmlns:p14="http://schemas.microsoft.com/office/powerpoint/2010/main" val="33683450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70037"/>
            <a:ext cx="11968223" cy="4247317"/>
          </a:xfrm>
          <a:prstGeom prst="rect">
            <a:avLst/>
          </a:prstGeom>
        </p:spPr>
        <p:txBody>
          <a:bodyPr wrap="square">
            <a:spAutoFit/>
          </a:bodyPr>
          <a:lstStyle/>
          <a:p>
            <a:r>
              <a:rPr lang="en-US" sz="2800" b="1" dirty="0">
                <a:solidFill>
                  <a:srgbClr val="4595D1"/>
                </a:solidFill>
                <a:latin typeface="QuaySansITCStd-Black"/>
              </a:rPr>
              <a:t>Group 14 semiconductors</a:t>
            </a:r>
            <a:endParaRPr lang="fa-IR" sz="2800" b="1" dirty="0">
              <a:solidFill>
                <a:srgbClr val="4595D1"/>
              </a:solidFill>
              <a:latin typeface="QuaySansITCStd-Black"/>
            </a:endParaRPr>
          </a:p>
          <a:p>
            <a:pPr algn="just" rtl="1"/>
            <a:r>
              <a:rPr lang="en-US" sz="2800" dirty="0"/>
              <a:t> </a:t>
            </a:r>
            <a:r>
              <a:rPr lang="fa-IR" sz="2800" dirty="0">
                <a:solidFill>
                  <a:prstClr val="black"/>
                </a:solidFill>
              </a:rPr>
              <a:t>مهمترین ماده نیمه هادی </a:t>
            </a:r>
            <a:r>
              <a:rPr lang="en-US" sz="2800" dirty="0">
                <a:solidFill>
                  <a:prstClr val="black"/>
                </a:solidFill>
              </a:rPr>
              <a:t>Si </a:t>
            </a:r>
            <a:r>
              <a:rPr lang="fa-IR" sz="2800" dirty="0">
                <a:solidFill>
                  <a:prstClr val="black"/>
                </a:solidFill>
              </a:rPr>
              <a:t>است که به شکل خالص کریستالی (با ساختار الماس) دارای شکاف باند 1.1 ولت است. همانطور که از ملاحظات شعاع اتمی ، انرژیهای اوربیتالی و میزان همپوشانی اوربیتالها انتظار می رود ، </a:t>
            </a:r>
            <a:r>
              <a:rPr lang="en-US" sz="2800" dirty="0">
                <a:solidFill>
                  <a:prstClr val="black"/>
                </a:solidFill>
              </a:rPr>
              <a:t>Ge</a:t>
            </a:r>
            <a:r>
              <a:rPr lang="fa-IR" sz="2800" dirty="0">
                <a:solidFill>
                  <a:prstClr val="black"/>
                </a:solidFill>
              </a:rPr>
              <a:t>دارای باند کوچکتری است(شکاف ، </a:t>
            </a:r>
            <a:r>
              <a:rPr lang="en-US" sz="2800" dirty="0">
                <a:solidFill>
                  <a:prstClr val="black"/>
                </a:solidFill>
              </a:rPr>
              <a:t>0.66</a:t>
            </a:r>
            <a:r>
              <a:rPr lang="fa-IR" sz="2800" dirty="0">
                <a:solidFill>
                  <a:prstClr val="black"/>
                </a:solidFill>
              </a:rPr>
              <a:t> ولت) و </a:t>
            </a:r>
            <a:r>
              <a:rPr lang="en-US" sz="2800" dirty="0">
                <a:solidFill>
                  <a:prstClr val="black"/>
                </a:solidFill>
              </a:rPr>
              <a:t>C </a:t>
            </a:r>
            <a:r>
              <a:rPr lang="fa-IR" sz="2800" dirty="0">
                <a:solidFill>
                  <a:prstClr val="black"/>
                </a:solidFill>
              </a:rPr>
              <a:t>به عنوان الماس دارای شکاف باند 5.47 ولت است. هنگامی که عناصر گروه 14 با یک عنصر گروه 13 یا 15 دپه  شود ، </a:t>
            </a:r>
            <a:r>
              <a:rPr lang="en-US" sz="2800" dirty="0">
                <a:solidFill>
                  <a:prstClr val="black"/>
                </a:solidFill>
              </a:rPr>
              <a:t>Si </a:t>
            </a:r>
            <a:r>
              <a:rPr lang="fa-IR" sz="2800" dirty="0">
                <a:solidFill>
                  <a:prstClr val="black"/>
                </a:solidFill>
              </a:rPr>
              <a:t>و در واقع </a:t>
            </a:r>
            <a:r>
              <a:rPr lang="en-US" sz="2800" dirty="0">
                <a:solidFill>
                  <a:prstClr val="black"/>
                </a:solidFill>
              </a:rPr>
              <a:t>C </a:t>
            </a:r>
            <a:r>
              <a:rPr lang="fa-IR" sz="2800" dirty="0">
                <a:solidFill>
                  <a:prstClr val="black"/>
                </a:solidFill>
              </a:rPr>
              <a:t>و </a:t>
            </a:r>
            <a:r>
              <a:rPr lang="en-US" sz="2800" dirty="0">
                <a:solidFill>
                  <a:prstClr val="black"/>
                </a:solidFill>
              </a:rPr>
              <a:t>Ge </a:t>
            </a:r>
            <a:r>
              <a:rPr lang="fa-IR" sz="2800" dirty="0">
                <a:solidFill>
                  <a:prstClr val="black"/>
                </a:solidFill>
              </a:rPr>
              <a:t>نیمه هادی های بیرونی  تشکیل می دهند. قابلیت هدایت خالص </a:t>
            </a:r>
            <a:r>
              <a:rPr lang="en-US" sz="2800" dirty="0">
                <a:solidFill>
                  <a:prstClr val="black"/>
                </a:solidFill>
              </a:rPr>
              <a:t>Si ، </a:t>
            </a:r>
            <a:r>
              <a:rPr lang="fa-IR" sz="2800" dirty="0">
                <a:solidFill>
                  <a:prstClr val="black"/>
                </a:solidFill>
              </a:rPr>
              <a:t>یک نیمه هادی ذاتی با هدایت الکتریکی ، </a:t>
            </a:r>
            <a:r>
              <a:rPr lang="en-US" sz="2800" dirty="0">
                <a:solidFill>
                  <a:srgbClr val="538135"/>
                </a:solidFill>
                <a:latin typeface="Calibri" panose="020F0502020204030204" pitchFamily="34" charset="0"/>
                <a:ea typeface="Calibri" panose="020F0502020204030204" pitchFamily="34" charset="0"/>
                <a:cs typeface="Arial" panose="020B0604020202020204" pitchFamily="34" charset="0"/>
              </a:rPr>
              <a:t>10</a:t>
            </a:r>
            <a:r>
              <a:rPr lang="en-US" sz="2800" baseline="30000" dirty="0">
                <a:solidFill>
                  <a:srgbClr val="538135"/>
                </a:solidFill>
                <a:latin typeface="Calibri" panose="020F0502020204030204" pitchFamily="34" charset="0"/>
                <a:ea typeface="Calibri" panose="020F0502020204030204" pitchFamily="34" charset="0"/>
                <a:cs typeface="Arial" panose="020B0604020202020204" pitchFamily="34" charset="0"/>
              </a:rPr>
              <a:t>-2</a:t>
            </a:r>
            <a:r>
              <a:rPr lang="en-US" sz="2800" dirty="0">
                <a:solidFill>
                  <a:srgbClr val="538135"/>
                </a:solidFill>
                <a:latin typeface="Calibri" panose="020F0502020204030204" pitchFamily="34" charset="0"/>
                <a:ea typeface="Calibri" panose="020F0502020204030204" pitchFamily="34" charset="0"/>
                <a:cs typeface="Arial" panose="020B0604020202020204" pitchFamily="34" charset="0"/>
              </a:rPr>
              <a:t>Scm</a:t>
            </a:r>
            <a:r>
              <a:rPr lang="en-US" sz="2800" baseline="30000" dirty="0">
                <a:solidFill>
                  <a:srgbClr val="538135"/>
                </a:solidFill>
                <a:latin typeface="Calibri" panose="020F0502020204030204" pitchFamily="34" charset="0"/>
                <a:ea typeface="Calibri" panose="020F0502020204030204" pitchFamily="34" charset="0"/>
                <a:cs typeface="Arial" panose="020B0604020202020204" pitchFamily="34" charset="0"/>
              </a:rPr>
              <a:t>-1</a:t>
            </a:r>
            <a:r>
              <a:rPr lang="fa-IR" sz="2800" baseline="30000" dirty="0">
                <a:solidFill>
                  <a:srgbClr val="538135"/>
                </a:solidFill>
                <a:latin typeface="Calibri" panose="020F0502020204030204" pitchFamily="34" charset="0"/>
                <a:ea typeface="Calibri" panose="020F0502020204030204" pitchFamily="34" charset="0"/>
              </a:rPr>
              <a:t> </a:t>
            </a:r>
            <a:r>
              <a:rPr lang="fa-IR" sz="2800" dirty="0">
                <a:solidFill>
                  <a:prstClr val="black"/>
                </a:solidFill>
              </a:rPr>
              <a:t> در دمای اتاق است اما هدایت الکتریکی آن با افزودن  یا دوپینگ با یک عنصر گروه 13 (برای تشکیل دادن یک نیمه هادی از نوع </a:t>
            </a:r>
            <a:r>
              <a:rPr lang="en-US" sz="2800" dirty="0">
                <a:solidFill>
                  <a:prstClr val="black"/>
                </a:solidFill>
              </a:rPr>
              <a:t>p </a:t>
            </a:r>
            <a:r>
              <a:rPr lang="fa-IR" sz="2800" dirty="0">
                <a:solidFill>
                  <a:prstClr val="black"/>
                </a:solidFill>
              </a:rPr>
              <a:t>) یا یک عنصر گروه 15 (برای تشکیل دادن یک نیمه هادی از نوع </a:t>
            </a:r>
            <a:r>
              <a:rPr lang="en-US" sz="2800" dirty="0">
                <a:solidFill>
                  <a:prstClr val="black"/>
                </a:solidFill>
              </a:rPr>
              <a:t>n </a:t>
            </a:r>
            <a:r>
              <a:rPr lang="fa-IR" sz="2800" dirty="0">
                <a:solidFill>
                  <a:prstClr val="black"/>
                </a:solidFill>
              </a:rPr>
              <a:t>) چند برابر افزایش می یابد</a:t>
            </a:r>
            <a:br>
              <a:rPr lang="en-US" dirty="0"/>
            </a:br>
            <a:endParaRPr lang="en-US" dirty="0"/>
          </a:p>
        </p:txBody>
      </p:sp>
    </p:spTree>
    <p:extLst>
      <p:ext uri="{BB962C8B-B14F-4D97-AF65-F5344CB8AC3E}">
        <p14:creationId xmlns:p14="http://schemas.microsoft.com/office/powerpoint/2010/main" val="25539222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843" y="320700"/>
            <a:ext cx="11952157" cy="6124754"/>
          </a:xfrm>
          <a:prstGeom prst="rect">
            <a:avLst/>
          </a:prstGeom>
        </p:spPr>
        <p:txBody>
          <a:bodyPr wrap="square">
            <a:spAutoFit/>
          </a:bodyPr>
          <a:lstStyle/>
          <a:p>
            <a:pPr algn="just" rtl="1"/>
            <a:r>
              <a:rPr lang="en-US" sz="2800" dirty="0"/>
              <a:t>Si </a:t>
            </a:r>
            <a:r>
              <a:rPr lang="fa-IR" sz="2800" dirty="0"/>
              <a:t> آمورف را می توان با رسوب بخار شیمیایی یا با بمباران </a:t>
            </a:r>
            <a:r>
              <a:rPr lang="en-US" sz="2800" dirty="0"/>
              <a:t>Si</a:t>
            </a:r>
            <a:r>
              <a:rPr lang="fa-IR" sz="2800" dirty="0"/>
              <a:t> بلورین  توسط یون سنگین بدست آورد. ماده رسوب شده ، که اغلب با تجزیه حرارتی </a:t>
            </a:r>
            <a:r>
              <a:rPr lang="en-US" sz="2800" dirty="0"/>
              <a:t>SiH4 </a:t>
            </a:r>
            <a:r>
              <a:rPr lang="fa-IR" sz="2800" dirty="0"/>
              <a:t>به دست می آید ، حاوی  مقادیر بسیار کمی از </a:t>
            </a:r>
            <a:r>
              <a:rPr lang="en-US" sz="2800" dirty="0"/>
              <a:t>H </a:t>
            </a:r>
            <a:r>
              <a:rPr lang="fa-IR" sz="2800" dirty="0"/>
              <a:t>است  بصورت گروه </a:t>
            </a:r>
            <a:r>
              <a:rPr lang="en-US" sz="2800" dirty="0"/>
              <a:t>Si- H </a:t>
            </a:r>
            <a:r>
              <a:rPr lang="fa-IR" sz="2800" dirty="0"/>
              <a:t>در یک ساختار شیشه ای مانند سه بعدی با بسیاری از پیوند </a:t>
            </a:r>
            <a:r>
              <a:rPr lang="en-US" sz="2800" dirty="0"/>
              <a:t>Si- Si </a:t>
            </a:r>
            <a:r>
              <a:rPr lang="fa-IR" sz="2800" dirty="0"/>
              <a:t>موجود است. عدم وجود ساختار منظم در این ماده و حضور گروه های </a:t>
            </a:r>
            <a:r>
              <a:rPr lang="en-US" sz="2800" dirty="0"/>
              <a:t>Si -H ، </a:t>
            </a:r>
            <a:r>
              <a:rPr lang="fa-IR" sz="2800" dirty="0"/>
              <a:t>خاصیت نیمه هادی این ماده را به میزان قابل توجهی تغییر می دهد. یکی از کاربردهای اصلی آمورف </a:t>
            </a:r>
            <a:r>
              <a:rPr lang="en-US" sz="2800" dirty="0"/>
              <a:t>Si </a:t>
            </a:r>
            <a:r>
              <a:rPr lang="fa-IR" sz="2800" dirty="0"/>
              <a:t>در سلول های خورشیدی</a:t>
            </a:r>
            <a:r>
              <a:rPr lang="en-US" sz="2800" dirty="0"/>
              <a:t> </a:t>
            </a:r>
            <a:r>
              <a:rPr lang="fa-IR" sz="2800" dirty="0"/>
              <a:t>سیلیکون است. فیلم های نازک ازسیلیس </a:t>
            </a:r>
            <a:r>
              <a:rPr lang="en-US" sz="2800" dirty="0"/>
              <a:t>Si</a:t>
            </a:r>
            <a:r>
              <a:rPr lang="fa-IR" sz="2800" dirty="0"/>
              <a:t>آمورف نوع </a:t>
            </a:r>
            <a:r>
              <a:rPr lang="en-US" sz="2800" dirty="0"/>
              <a:t>p- </a:t>
            </a:r>
            <a:r>
              <a:rPr lang="fa-IR" sz="2800" dirty="0"/>
              <a:t>و نوع </a:t>
            </a:r>
            <a:r>
              <a:rPr lang="en-US" sz="2800" dirty="0"/>
              <a:t>n </a:t>
            </a:r>
            <a:r>
              <a:rPr lang="fa-IR" sz="2800" dirty="0"/>
              <a:t> تشکیل یک اتصال </a:t>
            </a:r>
            <a:r>
              <a:rPr lang="en-US" sz="2800" dirty="0"/>
              <a:t>p-n </a:t>
            </a:r>
            <a:r>
              <a:rPr lang="fa-IR" sz="2800" dirty="0"/>
              <a:t>  می دهند و وقتی که تحت تابش نور قرار گیرد جریان الکتریکی تولید می کند</a:t>
            </a:r>
            <a:r>
              <a:rPr lang="en-US" sz="2800" dirty="0"/>
              <a:t>. </a:t>
            </a:r>
            <a:r>
              <a:rPr lang="fa-IR" sz="2800" dirty="0"/>
              <a:t>جفت های الکترون و  حفره حاصل از انرژی تأمین شده توسط فوتون  به جای ترکیب مجدد از هم فاصله می گیرند.  بدلیل تمایل طبیعی اتصالی </a:t>
            </a:r>
            <a:r>
              <a:rPr lang="en-US" sz="2800" dirty="0"/>
              <a:t>p-n ، </a:t>
            </a:r>
            <a:r>
              <a:rPr lang="fa-IR" sz="2800" dirty="0"/>
              <a:t> که تمایل الکترون ها به سمت مسیر نوع </a:t>
            </a:r>
            <a:r>
              <a:rPr lang="en-US" sz="2800" dirty="0"/>
              <a:t>P Si </a:t>
            </a:r>
            <a:r>
              <a:rPr lang="fa-IR" sz="2800" dirty="0"/>
              <a:t> و  حفره ها به سمت نوع </a:t>
            </a:r>
            <a:r>
              <a:rPr lang="en-US" sz="2800" dirty="0"/>
              <a:t>n </a:t>
            </a:r>
            <a:r>
              <a:rPr lang="fa-IR" sz="2800" dirty="0"/>
              <a:t> </a:t>
            </a:r>
            <a:r>
              <a:rPr lang="en-US" sz="2800" dirty="0"/>
              <a:t>Si</a:t>
            </a:r>
            <a:r>
              <a:rPr lang="fa-IR" sz="2800" dirty="0"/>
              <a:t>حرکت می کنند. اگر یک  سیم به دوطرف اتصال</a:t>
            </a:r>
            <a:r>
              <a:rPr lang="en-US" sz="2800" dirty="0">
                <a:solidFill>
                  <a:prstClr val="black"/>
                </a:solidFill>
              </a:rPr>
              <a:t> p-n</a:t>
            </a:r>
            <a:r>
              <a:rPr lang="fa-IR" sz="2800" dirty="0"/>
              <a:t> متصل شود ، جریان(الکتریکی) می تواند برقرار شود و انرژی الکتریکی از اشعه الکترومغناطیسی تولید می شود. کارآیی چنین دستگاه هایی به عوامل مختلفی بستگی دارد. به عنوان مثال ، </a:t>
            </a:r>
            <a:r>
              <a:rPr lang="en-US" sz="2800" dirty="0"/>
              <a:t> Si</a:t>
            </a:r>
            <a:r>
              <a:rPr lang="fa-IR" sz="2800" dirty="0"/>
              <a:t>آمورف تابش اشعه خورشیدی را 40 برابر بیشتر از </a:t>
            </a:r>
            <a:r>
              <a:rPr lang="en-US" sz="2800" dirty="0"/>
              <a:t>Si</a:t>
            </a:r>
            <a:r>
              <a:rPr lang="fa-IR" sz="2800" dirty="0"/>
              <a:t>کریستال جذب می کند ، بنابراین یک فیلم فقط 1 میکرومترضخامت می تواند 90 درصد از انرژی خورشیدی قابل استفاده را جذب کند</a:t>
            </a:r>
            <a:r>
              <a:rPr lang="en-US" sz="2800" dirty="0"/>
              <a:t>.</a:t>
            </a:r>
          </a:p>
        </p:txBody>
      </p:sp>
    </p:spTree>
    <p:extLst>
      <p:ext uri="{BB962C8B-B14F-4D97-AF65-F5344CB8AC3E}">
        <p14:creationId xmlns:p14="http://schemas.microsoft.com/office/powerpoint/2010/main" val="7585676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541" y="249268"/>
            <a:ext cx="11632556" cy="4524315"/>
          </a:xfrm>
          <a:prstGeom prst="rect">
            <a:avLst/>
          </a:prstGeom>
        </p:spPr>
        <p:txBody>
          <a:bodyPr wrap="square">
            <a:spAutoFit/>
          </a:bodyPr>
          <a:lstStyle/>
          <a:p>
            <a:pPr algn="just" rtl="1"/>
            <a:r>
              <a:rPr lang="fa-IR" sz="3600" dirty="0"/>
              <a:t>همچنین ، طول عمر و تحرک الکترون ها و حفره ها در </a:t>
            </a:r>
            <a:r>
              <a:rPr lang="en-US" sz="3600" dirty="0"/>
              <a:t>Si</a:t>
            </a:r>
            <a:r>
              <a:rPr lang="fa-IR" sz="3600" dirty="0"/>
              <a:t> طولانی تر است ، که منجر به بازده فوتوالکتریک بالا (نسبت انرژی تابشی تبدیل شده به انرژی الکتریکی)  تا 10 درصد می شود. از دیگر مزایای اقتصادی این است که </a:t>
            </a:r>
            <a:r>
              <a:rPr lang="en-US" sz="3600" dirty="0"/>
              <a:t> Si</a:t>
            </a:r>
            <a:r>
              <a:rPr lang="fa-IR" sz="3600" dirty="0"/>
              <a:t> آمورف می تواند در دمای پایین تر تولید شود و بر روی بسترهای کم هزینه ترسیب شود. سلولهای خورشیدی آمورف </a:t>
            </a:r>
            <a:r>
              <a:rPr lang="en-US" sz="3600" dirty="0"/>
              <a:t>Si</a:t>
            </a:r>
            <a:r>
              <a:rPr lang="fa-IR" sz="3600" dirty="0"/>
              <a:t> به طور گسترده ای در ماشین حساب های جیبی مورد استفاده قرار می گیرند ، اما با کاهش هزینه های تولید ، به احتمال زیاد کاربردهای وسیع تری به عنوان دستگاه های انرژی تجدید پذیر پیدا می کنند.</a:t>
            </a:r>
            <a:endParaRPr lang="en-US" sz="3600" dirty="0"/>
          </a:p>
        </p:txBody>
      </p:sp>
    </p:spTree>
    <p:extLst>
      <p:ext uri="{BB962C8B-B14F-4D97-AF65-F5344CB8AC3E}">
        <p14:creationId xmlns:p14="http://schemas.microsoft.com/office/powerpoint/2010/main" val="1496379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29694" y="1044482"/>
            <a:ext cx="4514850" cy="4762500"/>
          </a:xfrm>
          <a:prstGeom prst="rect">
            <a:avLst/>
          </a:prstGeom>
        </p:spPr>
      </p:pic>
      <p:sp>
        <p:nvSpPr>
          <p:cNvPr id="4" name="Rectangle 3"/>
          <p:cNvSpPr/>
          <p:nvPr/>
        </p:nvSpPr>
        <p:spPr>
          <a:xfrm>
            <a:off x="334708" y="5725532"/>
            <a:ext cx="5530681" cy="954107"/>
          </a:xfrm>
          <a:prstGeom prst="rect">
            <a:avLst/>
          </a:prstGeom>
        </p:spPr>
        <p:txBody>
          <a:bodyPr wrap="none">
            <a:spAutoFit/>
          </a:bodyPr>
          <a:lstStyle/>
          <a:p>
            <a:pPr algn="r" rtl="1"/>
            <a:r>
              <a:rPr lang="fa-IR" sz="2800" dirty="0"/>
              <a:t>ساختار باند در </a:t>
            </a:r>
            <a:r>
              <a:rPr lang="en-US" sz="2800" dirty="0"/>
              <a:t>(a) </a:t>
            </a:r>
            <a:r>
              <a:rPr lang="fa-IR" sz="2800" dirty="0"/>
              <a:t>یک نیمه هادی از نوع </a:t>
            </a:r>
            <a:r>
              <a:rPr lang="en-US" sz="2800" dirty="0"/>
              <a:t>n </a:t>
            </a:r>
            <a:r>
              <a:rPr lang="fa-IR" sz="2800" dirty="0"/>
              <a:t>و</a:t>
            </a:r>
          </a:p>
          <a:p>
            <a:pPr algn="r" rtl="1"/>
            <a:r>
              <a:rPr lang="fa-IR" sz="2800" dirty="0"/>
              <a:t> (</a:t>
            </a:r>
            <a:r>
              <a:rPr lang="en-US" sz="2800" dirty="0"/>
              <a:t>b</a:t>
            </a:r>
            <a:r>
              <a:rPr lang="fa-IR" sz="2800" dirty="0"/>
              <a:t>) نیمه هادی از نوع </a:t>
            </a:r>
            <a:r>
              <a:rPr lang="en-US" sz="2800" dirty="0"/>
              <a:t>p</a:t>
            </a:r>
          </a:p>
        </p:txBody>
      </p:sp>
      <p:sp>
        <p:nvSpPr>
          <p:cNvPr id="5" name="Rectangle 4"/>
          <p:cNvSpPr/>
          <p:nvPr/>
        </p:nvSpPr>
        <p:spPr>
          <a:xfrm>
            <a:off x="458767" y="275041"/>
            <a:ext cx="10977021" cy="769441"/>
          </a:xfrm>
          <a:prstGeom prst="rect">
            <a:avLst/>
          </a:prstGeom>
        </p:spPr>
        <p:txBody>
          <a:bodyPr wrap="square">
            <a:spAutoFit/>
          </a:bodyPr>
          <a:lstStyle/>
          <a:p>
            <a:pPr algn="r" rtl="1"/>
            <a:r>
              <a:rPr lang="fa-IR" sz="4400" dirty="0">
                <a:solidFill>
                  <a:prstClr val="black"/>
                </a:solidFill>
                <a:latin typeface="Calibri Light" panose="020F0302020204030204"/>
                <a:ea typeface="+mj-ea"/>
                <a:cs typeface="Times New Roman" panose="02020603050405020304" pitchFamily="18" charset="0"/>
              </a:rPr>
              <a:t>نیمه هادی خارجی</a:t>
            </a:r>
            <a:r>
              <a:rPr lang="en-US" sz="4400" dirty="0">
                <a:solidFill>
                  <a:srgbClr val="4595D1"/>
                </a:solidFill>
                <a:latin typeface="QuaySansITCStd-Medium"/>
                <a:ea typeface="+mj-ea"/>
                <a:cs typeface="+mj-cs"/>
              </a:rPr>
              <a:t>Extrinsic semiconductors</a:t>
            </a:r>
            <a:r>
              <a:rPr lang="en-US" sz="4400" dirty="0">
                <a:solidFill>
                  <a:prstClr val="black"/>
                </a:solidFill>
                <a:latin typeface="Calibri Light" panose="020F0302020204030204"/>
                <a:ea typeface="+mj-ea"/>
                <a:cs typeface="+mj-cs"/>
              </a:rPr>
              <a:t> </a:t>
            </a:r>
            <a:endParaRPr lang="en-US" dirty="0"/>
          </a:p>
        </p:txBody>
      </p:sp>
    </p:spTree>
    <p:extLst>
      <p:ext uri="{BB962C8B-B14F-4D97-AF65-F5344CB8AC3E}">
        <p14:creationId xmlns:p14="http://schemas.microsoft.com/office/powerpoint/2010/main" val="6228751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134" y="2783827"/>
            <a:ext cx="7685501" cy="3600507"/>
          </a:xfrm>
          <a:prstGeom prst="rect">
            <a:avLst/>
          </a:prstGeom>
        </p:spPr>
      </p:pic>
      <p:sp>
        <p:nvSpPr>
          <p:cNvPr id="3" name="Rectangle 2"/>
          <p:cNvSpPr/>
          <p:nvPr/>
        </p:nvSpPr>
        <p:spPr>
          <a:xfrm>
            <a:off x="960698" y="1706609"/>
            <a:ext cx="11123271" cy="1077218"/>
          </a:xfrm>
          <a:prstGeom prst="rect">
            <a:avLst/>
          </a:prstGeom>
        </p:spPr>
        <p:txBody>
          <a:bodyPr wrap="square">
            <a:spAutoFit/>
          </a:bodyPr>
          <a:lstStyle/>
          <a:p>
            <a:pPr algn="r" rtl="1"/>
            <a:r>
              <a:rPr lang="fa-IR" sz="3200" dirty="0">
                <a:solidFill>
                  <a:srgbClr val="7030A0"/>
                </a:solidFill>
                <a:latin typeface="Calibri" panose="020F0502020204030204" pitchFamily="34" charset="0"/>
                <a:ea typeface="Calibri" panose="020F0502020204030204" pitchFamily="34" charset="0"/>
              </a:rPr>
              <a:t>اگردر ساختار جامد عناصر گروه 14 مقادیر کمی از عناصر گروه 15دوپه شود نیمه هادی نوع </a:t>
            </a:r>
            <a:r>
              <a:rPr lang="fa-IR" sz="3200" dirty="0">
                <a:solidFill>
                  <a:srgbClr val="7030A0"/>
                </a:solidFill>
                <a:ea typeface="Calibri" panose="020F0502020204030204" pitchFamily="34" charset="0"/>
                <a:cs typeface="Calibri" panose="020F0502020204030204" pitchFamily="34" charset="0"/>
              </a:rPr>
              <a:t> </a:t>
            </a:r>
            <a:r>
              <a:rPr lang="en-US" sz="3200" dirty="0">
                <a:solidFill>
                  <a:srgbClr val="7030A0"/>
                </a:solidFill>
                <a:latin typeface="Calibri" panose="020F0502020204030204" pitchFamily="34" charset="0"/>
                <a:ea typeface="Calibri" panose="020F0502020204030204" pitchFamily="34" charset="0"/>
                <a:cs typeface="Arial" panose="020B0604020202020204" pitchFamily="34" charset="0"/>
              </a:rPr>
              <a:t>n </a:t>
            </a:r>
            <a:r>
              <a:rPr lang="fa-IR" sz="3200" dirty="0">
                <a:solidFill>
                  <a:srgbClr val="7030A0"/>
                </a:solidFill>
                <a:latin typeface="Calibri" panose="020F0502020204030204" pitchFamily="34" charset="0"/>
                <a:ea typeface="Calibri" panose="020F0502020204030204" pitchFamily="34" charset="0"/>
              </a:rPr>
              <a:t> حاصل می شود نظیر </a:t>
            </a:r>
            <a:r>
              <a:rPr lang="fa-IR" sz="3200" dirty="0">
                <a:solidFill>
                  <a:srgbClr val="7030A0"/>
                </a:solidFill>
                <a:ea typeface="Calibri" panose="020F0502020204030204" pitchFamily="34" charset="0"/>
                <a:cs typeface="Calibri" panose="020F0502020204030204" pitchFamily="34" charset="0"/>
              </a:rPr>
              <a:t> </a:t>
            </a:r>
            <a:r>
              <a:rPr lang="fa-IR" sz="3200" dirty="0">
                <a:solidFill>
                  <a:srgbClr val="7030A0"/>
                </a:solidFill>
                <a:latin typeface="Calibri" panose="020F0502020204030204" pitchFamily="34" charset="0"/>
                <a:ea typeface="Calibri" panose="020F0502020204030204" pitchFamily="34" charset="0"/>
              </a:rPr>
              <a:t> </a:t>
            </a:r>
            <a:r>
              <a:rPr lang="en-US" sz="3200" dirty="0" err="1">
                <a:solidFill>
                  <a:srgbClr val="7030A0"/>
                </a:solidFill>
                <a:latin typeface="Calibri" panose="020F0502020204030204" pitchFamily="34" charset="0"/>
                <a:ea typeface="Calibri" panose="020F0502020204030204" pitchFamily="34" charset="0"/>
                <a:cs typeface="Arial" panose="020B0604020202020204" pitchFamily="34" charset="0"/>
              </a:rPr>
              <a:t>SiAs</a:t>
            </a:r>
            <a:r>
              <a:rPr lang="fa-IR" sz="3200" dirty="0">
                <a:solidFill>
                  <a:srgbClr val="7030A0"/>
                </a:solidFill>
                <a:latin typeface="Calibri" panose="020F0502020204030204" pitchFamily="34" charset="0"/>
                <a:ea typeface="Calibri" panose="020F0502020204030204" pitchFamily="34" charset="0"/>
              </a:rPr>
              <a:t>.</a:t>
            </a:r>
            <a:endParaRPr lang="en-US" sz="3200" dirty="0">
              <a:solidFill>
                <a:srgbClr val="7030A0"/>
              </a:solidFill>
            </a:endParaRPr>
          </a:p>
        </p:txBody>
      </p:sp>
      <p:sp>
        <p:nvSpPr>
          <p:cNvPr id="4" name="Rectangle 3"/>
          <p:cNvSpPr/>
          <p:nvPr/>
        </p:nvSpPr>
        <p:spPr>
          <a:xfrm>
            <a:off x="1388962" y="159570"/>
            <a:ext cx="10695007" cy="1569660"/>
          </a:xfrm>
          <a:prstGeom prst="rect">
            <a:avLst/>
          </a:prstGeom>
        </p:spPr>
        <p:txBody>
          <a:bodyPr wrap="square">
            <a:spAutoFit/>
          </a:bodyPr>
          <a:lstStyle/>
          <a:p>
            <a:pPr lvl="0" algn="r" rtl="1"/>
            <a:r>
              <a:rPr lang="fa-IR" sz="3200" dirty="0">
                <a:solidFill>
                  <a:prstClr val="black"/>
                </a:solidFill>
              </a:rPr>
              <a:t>نیمه هادی های نوع </a:t>
            </a:r>
            <a:r>
              <a:rPr lang="en-US" sz="3200" dirty="0">
                <a:solidFill>
                  <a:prstClr val="black"/>
                </a:solidFill>
              </a:rPr>
              <a:t>n </a:t>
            </a:r>
            <a:r>
              <a:rPr lang="fa-IR" sz="3200" dirty="0">
                <a:solidFill>
                  <a:prstClr val="black"/>
                </a:solidFill>
              </a:rPr>
              <a:t>:</a:t>
            </a:r>
          </a:p>
          <a:p>
            <a:pPr lvl="0" algn="r" rtl="1"/>
            <a:r>
              <a:rPr lang="fa-IR" sz="3200" dirty="0">
                <a:solidFill>
                  <a:prstClr val="black"/>
                </a:solidFill>
              </a:rPr>
              <a:t>از مواد جامد دوپه شده با اتمهایی هستند که الکترون را به باند هدایت می رسانند.</a:t>
            </a:r>
            <a:endParaRPr lang="en-US" sz="3200" dirty="0">
              <a:solidFill>
                <a:prstClr val="black"/>
              </a:solidFill>
            </a:endParaRPr>
          </a:p>
        </p:txBody>
      </p:sp>
      <p:pic>
        <p:nvPicPr>
          <p:cNvPr id="7" name="Picture 6">
            <a:extLst>
              <a:ext uri="{FF2B5EF4-FFF2-40B4-BE49-F238E27FC236}">
                <a16:creationId xmlns:a16="http://schemas.microsoft.com/office/drawing/2014/main" id="{AEE33EC2-5C16-48A7-8C0F-DA99CCC0D891}"/>
              </a:ext>
            </a:extLst>
          </p:cNvPr>
          <p:cNvPicPr>
            <a:picLocks noChangeAspect="1"/>
          </p:cNvPicPr>
          <p:nvPr/>
        </p:nvPicPr>
        <p:blipFill>
          <a:blip r:embed="rId3"/>
          <a:stretch>
            <a:fillRect/>
          </a:stretch>
        </p:blipFill>
        <p:spPr>
          <a:xfrm>
            <a:off x="9298111" y="2850319"/>
            <a:ext cx="2486025" cy="3600450"/>
          </a:xfrm>
          <a:prstGeom prst="rect">
            <a:avLst/>
          </a:prstGeom>
        </p:spPr>
      </p:pic>
    </p:spTree>
    <p:extLst>
      <p:ext uri="{BB962C8B-B14F-4D97-AF65-F5344CB8AC3E}">
        <p14:creationId xmlns:p14="http://schemas.microsoft.com/office/powerpoint/2010/main" val="264819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DD460-4B81-4D66-9332-FEF23E398F8A}"/>
              </a:ext>
            </a:extLst>
          </p:cNvPr>
          <p:cNvSpPr/>
          <p:nvPr/>
        </p:nvSpPr>
        <p:spPr>
          <a:xfrm>
            <a:off x="497840" y="728395"/>
            <a:ext cx="9987280" cy="2462213"/>
          </a:xfrm>
          <a:prstGeom prst="rect">
            <a:avLst/>
          </a:prstGeom>
        </p:spPr>
        <p:txBody>
          <a:bodyPr wrap="square">
            <a:spAutoFit/>
          </a:bodyPr>
          <a:lstStyle/>
          <a:p>
            <a:pPr algn="r" rtl="1"/>
            <a:r>
              <a:rPr lang="fa-IR" sz="4800" dirty="0">
                <a:solidFill>
                  <a:srgbClr val="4595D1"/>
                </a:solidFill>
                <a:latin typeface="QuaySansITCStd-Medium"/>
              </a:rPr>
              <a:t>آلیاژهای بین شبکه ای:</a:t>
            </a:r>
          </a:p>
          <a:p>
            <a:pPr algn="r" rtl="1"/>
            <a:r>
              <a:rPr lang="fa-IR" sz="4800" dirty="0">
                <a:solidFill>
                  <a:schemeClr val="accent6"/>
                </a:solidFill>
                <a:latin typeface="QuaySansITCStd-Medium"/>
              </a:rPr>
              <a:t>-محلول های جامد( </a:t>
            </a:r>
            <a:r>
              <a:rPr lang="fa-IR" sz="4000" dirty="0">
                <a:solidFill>
                  <a:schemeClr val="accent6"/>
                </a:solidFill>
                <a:latin typeface="QuaySansITCStd-Medium"/>
              </a:rPr>
              <a:t>آلیاژ)</a:t>
            </a:r>
          </a:p>
          <a:p>
            <a:pPr marL="285750" indent="-285750" algn="r" rtl="1">
              <a:buFontTx/>
              <a:buChar char="-"/>
            </a:pPr>
            <a:r>
              <a:rPr lang="en-US" sz="4000" dirty="0">
                <a:solidFill>
                  <a:schemeClr val="accent4"/>
                </a:solidFill>
                <a:latin typeface="QuaySansITCStd-Medium"/>
              </a:rPr>
              <a:t>Intermetallic compounds</a:t>
            </a:r>
            <a:r>
              <a:rPr lang="fa-IR" sz="4000" dirty="0">
                <a:solidFill>
                  <a:schemeClr val="accent4"/>
                </a:solidFill>
                <a:latin typeface="QuaySansITCStd-Medium"/>
              </a:rPr>
              <a:t>ترکیب های بین فلزی </a:t>
            </a:r>
            <a:r>
              <a:rPr lang="en-US" sz="4000" dirty="0">
                <a:solidFill>
                  <a:schemeClr val="accent4"/>
                </a:solidFill>
              </a:rPr>
              <a:t> </a:t>
            </a:r>
            <a:br>
              <a:rPr lang="en-US" dirty="0"/>
            </a:br>
            <a:endParaRPr lang="en-US" dirty="0"/>
          </a:p>
        </p:txBody>
      </p:sp>
    </p:spTree>
    <p:extLst>
      <p:ext uri="{BB962C8B-B14F-4D97-AF65-F5344CB8AC3E}">
        <p14:creationId xmlns:p14="http://schemas.microsoft.com/office/powerpoint/2010/main" val="9320381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377" y="644402"/>
            <a:ext cx="9176795" cy="4496630"/>
          </a:xfrm>
          <a:prstGeom prst="rect">
            <a:avLst/>
          </a:prstGeom>
        </p:spPr>
      </p:pic>
      <p:pic>
        <p:nvPicPr>
          <p:cNvPr id="3" name="Picture 2"/>
          <p:cNvPicPr>
            <a:picLocks noChangeAspect="1"/>
          </p:cNvPicPr>
          <p:nvPr/>
        </p:nvPicPr>
        <p:blipFill>
          <a:blip r:embed="rId3"/>
          <a:stretch>
            <a:fillRect/>
          </a:stretch>
        </p:blipFill>
        <p:spPr>
          <a:xfrm>
            <a:off x="3454802" y="301502"/>
            <a:ext cx="5143500" cy="685800"/>
          </a:xfrm>
          <a:prstGeom prst="rect">
            <a:avLst/>
          </a:prstGeom>
        </p:spPr>
      </p:pic>
      <p:sp>
        <p:nvSpPr>
          <p:cNvPr id="4" name="Rectangle 3"/>
          <p:cNvSpPr/>
          <p:nvPr/>
        </p:nvSpPr>
        <p:spPr>
          <a:xfrm>
            <a:off x="3580436" y="4841862"/>
            <a:ext cx="6096000" cy="954107"/>
          </a:xfrm>
          <a:prstGeom prst="rect">
            <a:avLst/>
          </a:prstGeom>
        </p:spPr>
        <p:txBody>
          <a:bodyPr>
            <a:spAutoFit/>
          </a:bodyPr>
          <a:lstStyle/>
          <a:p>
            <a:pPr lvl="0" algn="r" rtl="1"/>
            <a:r>
              <a:rPr lang="fa-IR" sz="2800" dirty="0">
                <a:solidFill>
                  <a:prstClr val="black"/>
                </a:solidFill>
              </a:rPr>
              <a:t>سطوح انرژی و سطح فرمی برای یک نیمه هادی  از نوع </a:t>
            </a:r>
            <a:r>
              <a:rPr lang="en-US" sz="2800" dirty="0">
                <a:solidFill>
                  <a:prstClr val="black"/>
                </a:solidFill>
              </a:rPr>
              <a:t>n</a:t>
            </a:r>
            <a:r>
              <a:rPr lang="fa-IR" sz="2800" dirty="0">
                <a:solidFill>
                  <a:prstClr val="black"/>
                </a:solidFill>
              </a:rPr>
              <a:t> دردو دما</a:t>
            </a:r>
            <a:endParaRPr lang="en-US" sz="2800" dirty="0">
              <a:solidFill>
                <a:prstClr val="black"/>
              </a:solidFill>
            </a:endParaRPr>
          </a:p>
        </p:txBody>
      </p:sp>
    </p:spTree>
    <p:extLst>
      <p:ext uri="{BB962C8B-B14F-4D97-AF65-F5344CB8AC3E}">
        <p14:creationId xmlns:p14="http://schemas.microsoft.com/office/powerpoint/2010/main" val="38273270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6395" y="0"/>
            <a:ext cx="6096000" cy="2062103"/>
          </a:xfrm>
          <a:prstGeom prst="rect">
            <a:avLst/>
          </a:prstGeom>
        </p:spPr>
        <p:txBody>
          <a:bodyPr>
            <a:spAutoFit/>
          </a:bodyPr>
          <a:lstStyle/>
          <a:p>
            <a:pPr lvl="0" algn="r" rtl="1"/>
            <a:r>
              <a:rPr lang="fa-IR" sz="3200" dirty="0">
                <a:solidFill>
                  <a:prstClr val="black"/>
                </a:solidFill>
              </a:rPr>
              <a:t> نیمه هادی </a:t>
            </a:r>
            <a:r>
              <a:rPr lang="en-US" sz="3200" dirty="0">
                <a:solidFill>
                  <a:prstClr val="black"/>
                </a:solidFill>
              </a:rPr>
              <a:t>p-Type </a:t>
            </a:r>
            <a:r>
              <a:rPr lang="fa-IR" sz="3200" dirty="0">
                <a:solidFill>
                  <a:prstClr val="black"/>
                </a:solidFill>
              </a:rPr>
              <a:t> :</a:t>
            </a:r>
          </a:p>
          <a:p>
            <a:pPr lvl="0" algn="r" rtl="1"/>
            <a:r>
              <a:rPr lang="fa-IR" sz="3200" dirty="0">
                <a:solidFill>
                  <a:prstClr val="black"/>
                </a:solidFill>
              </a:rPr>
              <a:t>مواد جامد هستند که با اتمهایی که الکترونها را از باند </a:t>
            </a:r>
            <a:r>
              <a:rPr lang="en-US" sz="3200" dirty="0">
                <a:solidFill>
                  <a:prstClr val="black"/>
                </a:solidFill>
              </a:rPr>
              <a:t>Valence </a:t>
            </a:r>
            <a:r>
              <a:rPr lang="fa-IR" sz="3200" dirty="0">
                <a:solidFill>
                  <a:prstClr val="black"/>
                </a:solidFill>
              </a:rPr>
              <a:t>خارج می کنند ، دوپه می شوند. </a:t>
            </a:r>
            <a:endParaRPr lang="en-US" dirty="0"/>
          </a:p>
        </p:txBody>
      </p:sp>
      <p:pic>
        <p:nvPicPr>
          <p:cNvPr id="3" name="Picture 2"/>
          <p:cNvPicPr>
            <a:picLocks noChangeAspect="1"/>
          </p:cNvPicPr>
          <p:nvPr/>
        </p:nvPicPr>
        <p:blipFill>
          <a:blip r:embed="rId2"/>
          <a:stretch>
            <a:fillRect/>
          </a:stretch>
        </p:blipFill>
        <p:spPr>
          <a:xfrm>
            <a:off x="1" y="858033"/>
            <a:ext cx="6205872" cy="3575071"/>
          </a:xfrm>
          <a:prstGeom prst="rect">
            <a:avLst/>
          </a:prstGeom>
        </p:spPr>
      </p:pic>
      <p:sp>
        <p:nvSpPr>
          <p:cNvPr id="4" name="Rectangle 3"/>
          <p:cNvSpPr/>
          <p:nvPr/>
        </p:nvSpPr>
        <p:spPr>
          <a:xfrm>
            <a:off x="5976395" y="2062103"/>
            <a:ext cx="6096000" cy="2062103"/>
          </a:xfrm>
          <a:prstGeom prst="rect">
            <a:avLst/>
          </a:prstGeom>
        </p:spPr>
        <p:txBody>
          <a:bodyPr>
            <a:spAutoFit/>
          </a:bodyPr>
          <a:lstStyle/>
          <a:p>
            <a:pPr lvl="0" algn="just" rtl="1"/>
            <a:r>
              <a:rPr lang="fa-IR" sz="3200" dirty="0">
                <a:solidFill>
                  <a:srgbClr val="538135"/>
                </a:solidFill>
                <a:latin typeface="Calibri" panose="020F0502020204030204" pitchFamily="34" charset="0"/>
                <a:ea typeface="Calibri" panose="020F0502020204030204" pitchFamily="34" charset="0"/>
              </a:rPr>
              <a:t> اگردر ساختار جامد عناصر گروه 14 مقادیر کمی از عناصر گروه 13 دوپه شود نیمه هادی نوع </a:t>
            </a:r>
            <a:r>
              <a:rPr lang="en-US" sz="3200" dirty="0">
                <a:solidFill>
                  <a:srgbClr val="538135"/>
                </a:solidFill>
                <a:latin typeface="Calibri" panose="020F0502020204030204" pitchFamily="34" charset="0"/>
                <a:ea typeface="Calibri" panose="020F0502020204030204" pitchFamily="34" charset="0"/>
                <a:cs typeface="Arial" panose="020B0604020202020204" pitchFamily="34" charset="0"/>
              </a:rPr>
              <a:t> p </a:t>
            </a:r>
            <a:r>
              <a:rPr lang="fa-IR" sz="3200" dirty="0">
                <a:solidFill>
                  <a:srgbClr val="538135"/>
                </a:solidFill>
                <a:latin typeface="Calibri" panose="020F0502020204030204" pitchFamily="34" charset="0"/>
                <a:ea typeface="Calibri" panose="020F0502020204030204" pitchFamily="34" charset="0"/>
              </a:rPr>
              <a:t> حاصل می شود نظیر</a:t>
            </a:r>
            <a:r>
              <a:rPr lang="fa-IR" sz="2000" dirty="0">
                <a:solidFill>
                  <a:srgbClr val="538135"/>
                </a:solidFill>
                <a:latin typeface="Calibri" panose="020F0502020204030204" pitchFamily="34" charset="0"/>
                <a:ea typeface="Calibri" panose="020F0502020204030204" pitchFamily="34" charset="0"/>
              </a:rPr>
              <a:t> </a:t>
            </a:r>
            <a:r>
              <a:rPr lang="fa-IR" sz="2000" dirty="0">
                <a:solidFill>
                  <a:srgbClr val="538135"/>
                </a:solidFill>
                <a:ea typeface="Calibri" panose="020F0502020204030204" pitchFamily="34" charset="0"/>
                <a:cs typeface="Calibri" panose="020F0502020204030204" pitchFamily="34" charset="0"/>
              </a:rPr>
              <a:t> </a:t>
            </a:r>
            <a:r>
              <a:rPr lang="fa-IR" sz="2000" dirty="0">
                <a:solidFill>
                  <a:srgbClr val="538135"/>
                </a:solidFill>
                <a:latin typeface="Calibri" panose="020F0502020204030204" pitchFamily="34" charset="0"/>
                <a:ea typeface="Calibri" panose="020F0502020204030204" pitchFamily="34" charset="0"/>
              </a:rPr>
              <a:t> </a:t>
            </a:r>
            <a:r>
              <a:rPr lang="en-US" sz="3200" dirty="0" err="1">
                <a:solidFill>
                  <a:srgbClr val="538135"/>
                </a:solidFill>
                <a:latin typeface="Calibri" panose="020F0502020204030204" pitchFamily="34" charset="0"/>
                <a:ea typeface="Calibri" panose="020F0502020204030204" pitchFamily="34" charset="0"/>
                <a:cs typeface="Arial" panose="020B0604020202020204" pitchFamily="34" charset="0"/>
              </a:rPr>
              <a:t>GaSi</a:t>
            </a:r>
            <a:r>
              <a:rPr lang="fa-IR" sz="2000" dirty="0">
                <a:solidFill>
                  <a:srgbClr val="538135"/>
                </a:solidFill>
                <a:latin typeface="Calibri" panose="020F0502020204030204" pitchFamily="34" charset="0"/>
                <a:ea typeface="Calibri" panose="020F0502020204030204" pitchFamily="34" charset="0"/>
              </a:rPr>
              <a:t>. </a:t>
            </a:r>
            <a:endParaRPr lang="en-US" dirty="0">
              <a:solidFill>
                <a:prstClr val="black"/>
              </a:solidFill>
            </a:endParaRPr>
          </a:p>
        </p:txBody>
      </p:sp>
      <p:pic>
        <p:nvPicPr>
          <p:cNvPr id="6" name="Picture 5"/>
          <p:cNvPicPr>
            <a:picLocks noChangeAspect="1"/>
          </p:cNvPicPr>
          <p:nvPr/>
        </p:nvPicPr>
        <p:blipFill>
          <a:blip r:embed="rId3"/>
          <a:stretch>
            <a:fillRect/>
          </a:stretch>
        </p:blipFill>
        <p:spPr>
          <a:xfrm>
            <a:off x="6205873" y="3972888"/>
            <a:ext cx="2259039" cy="2481628"/>
          </a:xfrm>
          <a:prstGeom prst="rect">
            <a:avLst/>
          </a:prstGeom>
        </p:spPr>
      </p:pic>
    </p:spTree>
    <p:extLst>
      <p:ext uri="{BB962C8B-B14F-4D97-AF65-F5344CB8AC3E}">
        <p14:creationId xmlns:p14="http://schemas.microsoft.com/office/powerpoint/2010/main" val="25147905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4832" y="867377"/>
            <a:ext cx="9575004" cy="3982415"/>
          </a:xfrm>
          <a:prstGeom prst="rect">
            <a:avLst/>
          </a:prstGeom>
        </p:spPr>
      </p:pic>
      <p:pic>
        <p:nvPicPr>
          <p:cNvPr id="3" name="Picture 2"/>
          <p:cNvPicPr>
            <a:picLocks noChangeAspect="1"/>
          </p:cNvPicPr>
          <p:nvPr/>
        </p:nvPicPr>
        <p:blipFill>
          <a:blip r:embed="rId3"/>
          <a:stretch>
            <a:fillRect/>
          </a:stretch>
        </p:blipFill>
        <p:spPr>
          <a:xfrm>
            <a:off x="3628422" y="320474"/>
            <a:ext cx="5143500" cy="685800"/>
          </a:xfrm>
          <a:prstGeom prst="rect">
            <a:avLst/>
          </a:prstGeom>
        </p:spPr>
      </p:pic>
      <p:sp>
        <p:nvSpPr>
          <p:cNvPr id="4" name="Rectangle 3"/>
          <p:cNvSpPr/>
          <p:nvPr/>
        </p:nvSpPr>
        <p:spPr>
          <a:xfrm>
            <a:off x="3152172" y="5396695"/>
            <a:ext cx="6096000" cy="954107"/>
          </a:xfrm>
          <a:prstGeom prst="rect">
            <a:avLst/>
          </a:prstGeom>
        </p:spPr>
        <p:txBody>
          <a:bodyPr>
            <a:spAutoFit/>
          </a:bodyPr>
          <a:lstStyle/>
          <a:p>
            <a:pPr lvl="0" algn="r" rtl="1"/>
            <a:r>
              <a:rPr lang="fa-IR" sz="2800" dirty="0">
                <a:solidFill>
                  <a:prstClr val="black"/>
                </a:solidFill>
              </a:rPr>
              <a:t>سطوح انرژی و سطح فرمی برای یک نیمه هادی </a:t>
            </a:r>
            <a:r>
              <a:rPr lang="en-US" sz="2800" dirty="0">
                <a:solidFill>
                  <a:prstClr val="black"/>
                </a:solidFill>
              </a:rPr>
              <a:t> </a:t>
            </a:r>
            <a:r>
              <a:rPr lang="fa-IR" sz="2800" dirty="0">
                <a:solidFill>
                  <a:prstClr val="black"/>
                </a:solidFill>
              </a:rPr>
              <a:t> از نوع </a:t>
            </a:r>
            <a:r>
              <a:rPr lang="en-US" sz="2800" dirty="0">
                <a:solidFill>
                  <a:prstClr val="black"/>
                </a:solidFill>
              </a:rPr>
              <a:t>p</a:t>
            </a:r>
            <a:r>
              <a:rPr lang="fa-IR" sz="2800" dirty="0">
                <a:solidFill>
                  <a:prstClr val="black"/>
                </a:solidFill>
              </a:rPr>
              <a:t> در دو دما</a:t>
            </a:r>
            <a:endParaRPr lang="en-US" sz="2800" dirty="0">
              <a:solidFill>
                <a:prstClr val="black"/>
              </a:solidFill>
            </a:endParaRPr>
          </a:p>
        </p:txBody>
      </p:sp>
    </p:spTree>
    <p:extLst>
      <p:ext uri="{BB962C8B-B14F-4D97-AF65-F5344CB8AC3E}">
        <p14:creationId xmlns:p14="http://schemas.microsoft.com/office/powerpoint/2010/main" val="23442193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666" y="513106"/>
            <a:ext cx="10799180" cy="1354217"/>
          </a:xfrm>
          <a:prstGeom prst="rect">
            <a:avLst/>
          </a:prstGeom>
        </p:spPr>
        <p:txBody>
          <a:bodyPr wrap="square">
            <a:spAutoFit/>
          </a:bodyPr>
          <a:lstStyle/>
          <a:p>
            <a:r>
              <a:rPr lang="en-US" sz="3200" dirty="0">
                <a:solidFill>
                  <a:srgbClr val="008461"/>
                </a:solidFill>
                <a:latin typeface="MyriadPro-Semibold"/>
              </a:rPr>
              <a:t>Application of semiconductors:</a:t>
            </a:r>
          </a:p>
          <a:p>
            <a:r>
              <a:rPr lang="en-US" sz="3200" dirty="0">
                <a:solidFill>
                  <a:srgbClr val="008461"/>
                </a:solidFill>
                <a:latin typeface="MyriadPro-Semibold"/>
              </a:rPr>
              <a:t>Diodes, the Photovoltaic Effect, and Light-Emitting Diodes</a:t>
            </a:r>
            <a:r>
              <a:rPr lang="en-US" sz="3200" dirty="0"/>
              <a:t> </a:t>
            </a:r>
            <a:br>
              <a:rPr lang="en-US" dirty="0"/>
            </a:br>
            <a:endParaRPr lang="en-US" dirty="0"/>
          </a:p>
        </p:txBody>
      </p:sp>
      <p:sp>
        <p:nvSpPr>
          <p:cNvPr id="3" name="Rectangle 2"/>
          <p:cNvSpPr/>
          <p:nvPr/>
        </p:nvSpPr>
        <p:spPr>
          <a:xfrm>
            <a:off x="335666" y="1582341"/>
            <a:ext cx="11412638" cy="4832092"/>
          </a:xfrm>
          <a:prstGeom prst="rect">
            <a:avLst/>
          </a:prstGeom>
        </p:spPr>
        <p:txBody>
          <a:bodyPr wrap="square">
            <a:spAutoFit/>
          </a:bodyPr>
          <a:lstStyle/>
          <a:p>
            <a:pPr algn="just" rtl="1"/>
            <a:r>
              <a:rPr lang="fa-IR" sz="2800" dirty="0"/>
              <a:t>قرار دادن لایه های نیمه هادی از نوع </a:t>
            </a:r>
            <a:r>
              <a:rPr lang="en-US" sz="2800" dirty="0"/>
              <a:t>p </a:t>
            </a:r>
            <a:r>
              <a:rPr lang="fa-IR" sz="2800" dirty="0"/>
              <a:t>و </a:t>
            </a:r>
            <a:r>
              <a:rPr lang="en-US" sz="2800" dirty="0"/>
              <a:t>n </a:t>
            </a:r>
            <a:r>
              <a:rPr lang="fa-IR" sz="2800" dirty="0"/>
              <a:t>در کنار یکدیگر یک اتصال </a:t>
            </a:r>
            <a:r>
              <a:rPr lang="en-US" sz="2800" dirty="0"/>
              <a:t>p-n </a:t>
            </a:r>
            <a:r>
              <a:rPr lang="fa-IR" sz="2800" dirty="0"/>
              <a:t>را ایجاد می کند. تعداد کمی از الکترونهای موجود در باند رسانای مواد از نوع </a:t>
            </a:r>
            <a:r>
              <a:rPr lang="en-US" sz="2800" dirty="0"/>
              <a:t>n </a:t>
            </a:r>
            <a:r>
              <a:rPr lang="fa-IR" sz="2800" dirty="0"/>
              <a:t>می توانند به باند ظرفیت مواد نوع </a:t>
            </a:r>
            <a:r>
              <a:rPr lang="en-US" sz="2800" dirty="0"/>
              <a:t>P </a:t>
            </a:r>
            <a:r>
              <a:rPr lang="fa-IR" sz="2800" dirty="0"/>
              <a:t>مهاجرت کنند و باعث می شود که نوع </a:t>
            </a:r>
            <a:r>
              <a:rPr lang="en-US" sz="2800" dirty="0"/>
              <a:t>n </a:t>
            </a:r>
            <a:r>
              <a:rPr lang="fa-IR" sz="2800" dirty="0"/>
              <a:t>با بار مثبت و نوع </a:t>
            </a:r>
            <a:r>
              <a:rPr lang="en-US" sz="2800" dirty="0"/>
              <a:t>p </a:t>
            </a:r>
            <a:r>
              <a:rPr lang="fa-IR" sz="2800" dirty="0"/>
              <a:t> با بار منفی بار دار شوند.</a:t>
            </a:r>
          </a:p>
          <a:p>
            <a:pPr algn="just" rtl="1"/>
            <a:r>
              <a:rPr lang="fa-IR" sz="2800" dirty="0"/>
              <a:t>تعادل به سرعت برقرار می شود ، زیرا نیروهای الکترواستاتیکی  آنقدر بزرگ هستند تا امکان تجمع بار زیاد فراهم شود. جدائی  بارها از هر گونه انتقال الکترون اضافی  جلوگیری می کند.</a:t>
            </a:r>
          </a:p>
          <a:p>
            <a:pPr algn="just" rtl="1"/>
            <a:r>
              <a:rPr lang="fa-IR" sz="2800" dirty="0"/>
              <a:t> در این مرحله ، سطح فرمی در همان سطح انرژی است ، همانطور که در  شکل  نشان داده شده است. شکاف باند در هر دو لایه یکسان است و سطح انرژی لایه از نوع </a:t>
            </a:r>
            <a:r>
              <a:rPr lang="en-US" sz="2800" dirty="0"/>
              <a:t>n </a:t>
            </a:r>
            <a:r>
              <a:rPr lang="fa-IR" sz="2800" dirty="0"/>
              <a:t>در اثر افزایش بار مثبت کاهش می یابد. در صورت  اعمال یک </a:t>
            </a:r>
            <a:r>
              <a:rPr lang="fa-IR" sz="2800"/>
              <a:t>پتانسیل منفی در </a:t>
            </a:r>
            <a:r>
              <a:rPr lang="fa-IR" sz="2800" dirty="0"/>
              <a:t>سمت </a:t>
            </a:r>
            <a:r>
              <a:rPr lang="en-US" sz="2800" dirty="0"/>
              <a:t>n </a:t>
            </a:r>
            <a:r>
              <a:rPr lang="fa-IR" sz="2800" dirty="0"/>
              <a:t>از اتصال و یک پتانسیل مثبت در سمت نوع </a:t>
            </a:r>
            <a:r>
              <a:rPr lang="en-US" sz="2800" dirty="0"/>
              <a:t>p</a:t>
            </a:r>
            <a:r>
              <a:rPr lang="fa-IR" sz="2800" dirty="0"/>
              <a:t>، آن را یک تمایل رو به جلو می گویند.</a:t>
            </a:r>
          </a:p>
          <a:p>
            <a:pPr algn="just" rtl="1"/>
            <a:r>
              <a:rPr lang="fa-IR" sz="2800" dirty="0">
                <a:solidFill>
                  <a:schemeClr val="accent6"/>
                </a:solidFill>
              </a:rPr>
              <a:t>دیودها باعث می شوند جریان فقط در یک جهت عبور کند. دیود ها جریان </a:t>
            </a:r>
            <a:r>
              <a:rPr lang="en-US" sz="2800" dirty="0">
                <a:solidFill>
                  <a:schemeClr val="accent6"/>
                </a:solidFill>
              </a:rPr>
              <a:t>AC</a:t>
            </a:r>
            <a:r>
              <a:rPr lang="fa-IR" sz="2800" dirty="0">
                <a:solidFill>
                  <a:schemeClr val="accent6"/>
                </a:solidFill>
              </a:rPr>
              <a:t> را به جریان </a:t>
            </a:r>
            <a:r>
              <a:rPr lang="en-US" sz="2800" dirty="0">
                <a:solidFill>
                  <a:schemeClr val="accent6"/>
                </a:solidFill>
              </a:rPr>
              <a:t>DC</a:t>
            </a:r>
            <a:r>
              <a:rPr lang="fa-IR" sz="2800" dirty="0">
                <a:solidFill>
                  <a:schemeClr val="accent6"/>
                </a:solidFill>
              </a:rPr>
              <a:t> تبدیل می کنند.</a:t>
            </a:r>
            <a:endParaRPr lang="en-US" sz="2800" dirty="0">
              <a:solidFill>
                <a:schemeClr val="accent6"/>
              </a:solidFill>
            </a:endParaRPr>
          </a:p>
        </p:txBody>
      </p:sp>
    </p:spTree>
    <p:extLst>
      <p:ext uri="{BB962C8B-B14F-4D97-AF65-F5344CB8AC3E}">
        <p14:creationId xmlns:p14="http://schemas.microsoft.com/office/powerpoint/2010/main" val="39787474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7B7078-99A1-4318-85F3-02E832441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19" y="0"/>
            <a:ext cx="7937555" cy="4036046"/>
          </a:xfrm>
          <a:prstGeom prst="rect">
            <a:avLst/>
          </a:prstGeom>
        </p:spPr>
      </p:pic>
      <p:pic>
        <p:nvPicPr>
          <p:cNvPr id="2" name="Picture 1">
            <a:extLst>
              <a:ext uri="{FF2B5EF4-FFF2-40B4-BE49-F238E27FC236}">
                <a16:creationId xmlns:a16="http://schemas.microsoft.com/office/drawing/2014/main" id="{74908302-1BC1-4D8A-9066-84FCFDDA5CAB}"/>
              </a:ext>
            </a:extLst>
          </p:cNvPr>
          <p:cNvPicPr>
            <a:picLocks noChangeAspect="1"/>
          </p:cNvPicPr>
          <p:nvPr/>
        </p:nvPicPr>
        <p:blipFill>
          <a:blip r:embed="rId3"/>
          <a:stretch>
            <a:fillRect/>
          </a:stretch>
        </p:blipFill>
        <p:spPr>
          <a:xfrm>
            <a:off x="6096000" y="1033462"/>
            <a:ext cx="5715000" cy="4791075"/>
          </a:xfrm>
          <a:prstGeom prst="rect">
            <a:avLst/>
          </a:prstGeom>
        </p:spPr>
      </p:pic>
    </p:spTree>
    <p:extLst>
      <p:ext uri="{BB962C8B-B14F-4D97-AF65-F5344CB8AC3E}">
        <p14:creationId xmlns:p14="http://schemas.microsoft.com/office/powerpoint/2010/main" val="31688605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228" y="273211"/>
            <a:ext cx="10926501" cy="3970318"/>
          </a:xfrm>
          <a:prstGeom prst="rect">
            <a:avLst/>
          </a:prstGeom>
        </p:spPr>
        <p:txBody>
          <a:bodyPr wrap="square">
            <a:spAutoFit/>
          </a:bodyPr>
          <a:lstStyle/>
          <a:p>
            <a:pPr algn="just" rtl="1"/>
            <a:r>
              <a:rPr lang="fa-IR" sz="2800" dirty="0"/>
              <a:t>الکترونهای اضافی سطح انرژی باند هدایت نوع </a:t>
            </a:r>
            <a:r>
              <a:rPr lang="en-US" sz="2800" dirty="0"/>
              <a:t>n </a:t>
            </a:r>
            <a:r>
              <a:rPr lang="fa-IR" sz="2800" dirty="0"/>
              <a:t>را  افزایش می دهد ولذا از انرژی کافی برای جابجایی به سمت نوع </a:t>
            </a:r>
            <a:r>
              <a:rPr lang="en-US" sz="2800" dirty="0"/>
              <a:t>p </a:t>
            </a:r>
            <a:r>
              <a:rPr lang="fa-IR" sz="2800" dirty="0"/>
              <a:t> برخوردار است. حفره ها از سمت چپ به سمت محل اتصال حرکت می کنند و الکترون ها از سمت راست به سمت محل اتصال حرکت می کنند و در محل اتصال یکدیگر را خنثی می کنند و جریان الکتریکی می تواند به راحتی جریان یابد. اگر پتانسیل معکوس شود (تمایل معکوس) ، انرژی سطح از نوع </a:t>
            </a:r>
            <a:r>
              <a:rPr lang="en-US" sz="2800" dirty="0"/>
              <a:t>n </a:t>
            </a:r>
            <a:r>
              <a:rPr lang="fa-IR" sz="2800" dirty="0"/>
              <a:t>در مقایسه با سطح نوع</a:t>
            </a:r>
            <a:r>
              <a:rPr lang="en-US" sz="2800" dirty="0"/>
              <a:t>p </a:t>
            </a:r>
            <a:r>
              <a:rPr lang="fa-IR" sz="2800" dirty="0"/>
              <a:t>کاهش می یابد ، حفره ها و الکترون ها هر دو از محل اتصال دور می شوند ، و جریان بسیار کمی جریان دارد. این شرح یک دیود است ، که به جریان اجازه می دهد تا به سرعت در یک جهت جریان یابد اما در مقابل جریان در جهت مخالف ، مانند شکل 7.18 ، مقاومت بالایی نشان می دهد </a:t>
            </a:r>
            <a:endParaRPr lang="en-US" sz="2800" dirty="0"/>
          </a:p>
        </p:txBody>
      </p:sp>
      <p:pic>
        <p:nvPicPr>
          <p:cNvPr id="4" name="Picture 3">
            <a:extLst>
              <a:ext uri="{FF2B5EF4-FFF2-40B4-BE49-F238E27FC236}">
                <a16:creationId xmlns:a16="http://schemas.microsoft.com/office/drawing/2014/main" id="{6631ED05-BE99-4B6E-B840-82895C6ABEC0}"/>
              </a:ext>
            </a:extLst>
          </p:cNvPr>
          <p:cNvPicPr>
            <a:picLocks noChangeAspect="1"/>
          </p:cNvPicPr>
          <p:nvPr/>
        </p:nvPicPr>
        <p:blipFill>
          <a:blip r:embed="rId2"/>
          <a:stretch>
            <a:fillRect/>
          </a:stretch>
        </p:blipFill>
        <p:spPr>
          <a:xfrm>
            <a:off x="1017487" y="4442545"/>
            <a:ext cx="9952446" cy="1893607"/>
          </a:xfrm>
          <a:prstGeom prst="rect">
            <a:avLst/>
          </a:prstGeom>
        </p:spPr>
      </p:pic>
    </p:spTree>
    <p:extLst>
      <p:ext uri="{BB962C8B-B14F-4D97-AF65-F5344CB8AC3E}">
        <p14:creationId xmlns:p14="http://schemas.microsoft.com/office/powerpoint/2010/main" val="38773534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1914" y="988670"/>
            <a:ext cx="11314670" cy="3422408"/>
          </a:xfrm>
          <a:prstGeom prst="rect">
            <a:avLst/>
          </a:prstGeom>
        </p:spPr>
      </p:pic>
      <p:sp>
        <p:nvSpPr>
          <p:cNvPr id="3" name="Rectangle 2"/>
          <p:cNvSpPr/>
          <p:nvPr/>
        </p:nvSpPr>
        <p:spPr>
          <a:xfrm>
            <a:off x="321276" y="4411078"/>
            <a:ext cx="11475308" cy="1815882"/>
          </a:xfrm>
          <a:prstGeom prst="rect">
            <a:avLst/>
          </a:prstGeom>
        </p:spPr>
        <p:txBody>
          <a:bodyPr wrap="square">
            <a:spAutoFit/>
          </a:bodyPr>
          <a:lstStyle/>
          <a:p>
            <a:pPr algn="just" rtl="1"/>
            <a:r>
              <a:rPr lang="fa-IR" sz="2800" dirty="0"/>
              <a:t>نمودار باند انرژی یک اتصال</a:t>
            </a:r>
            <a:r>
              <a:rPr lang="en-US" sz="2800" dirty="0"/>
              <a:t>p-n.</a:t>
            </a:r>
            <a:r>
              <a:rPr lang="fa-IR" sz="2800" dirty="0"/>
              <a:t>)</a:t>
            </a:r>
            <a:r>
              <a:rPr lang="en-US" sz="2800" dirty="0"/>
              <a:t> (a</a:t>
            </a:r>
            <a:r>
              <a:rPr lang="fa-IR" sz="2800" dirty="0"/>
              <a:t> در  حالت تعادل ، دو سطح فرمی دارای انرژی یکسان هستند با تغییر سطوح انرژی فرمی سطح خالص نوع </a:t>
            </a:r>
            <a:r>
              <a:rPr lang="en-US" sz="2800" dirty="0"/>
              <a:t>n </a:t>
            </a:r>
            <a:r>
              <a:rPr lang="fa-IR" sz="2800" dirty="0"/>
              <a:t>یا نوع </a:t>
            </a:r>
            <a:r>
              <a:rPr lang="en-US" sz="2800" dirty="0"/>
              <a:t>p</a:t>
            </a:r>
            <a:r>
              <a:rPr lang="fa-IR" sz="2800" dirty="0"/>
              <a:t>، زیرا چند الکترون می تواند در مرز (خط شکسته عمودی) حرکت کند. (ب) با تمایل رو به جلو ، جریان به راحتی جریان مییابد. ج) با تمایل معکوس ، جریان بسیار کمی جریان دارد.</a:t>
            </a:r>
            <a:endParaRPr lang="en-US" sz="2800" dirty="0"/>
          </a:p>
        </p:txBody>
      </p:sp>
    </p:spTree>
    <p:extLst>
      <p:ext uri="{BB962C8B-B14F-4D97-AF65-F5344CB8AC3E}">
        <p14:creationId xmlns:p14="http://schemas.microsoft.com/office/powerpoint/2010/main" val="6020053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620" y="237297"/>
            <a:ext cx="11840901" cy="5509200"/>
          </a:xfrm>
          <a:prstGeom prst="rect">
            <a:avLst/>
          </a:prstGeom>
        </p:spPr>
        <p:txBody>
          <a:bodyPr wrap="square">
            <a:spAutoFit/>
          </a:bodyPr>
          <a:lstStyle/>
          <a:p>
            <a:pPr algn="just" rtl="1"/>
            <a:r>
              <a:rPr lang="fa-IR" sz="3200" dirty="0"/>
              <a:t>اتصال این نوع می تواند به عنوان سوئیچ حساس به نور مورد استفاده قرار گیرد. با استفاده از یک تمایل معکوس (الکترون های اضافی که به طرف </a:t>
            </a:r>
            <a:r>
              <a:rPr lang="en-US" sz="3200" dirty="0"/>
              <a:t>p </a:t>
            </a:r>
            <a:r>
              <a:rPr lang="fa-IR" sz="3200" dirty="0"/>
              <a:t>عرضه می شوند) ، هیچ جریانی، جریان نمی یابد ، همانطور که برای دیودها توضیح داده شده است. با این حال ، اگر تفاوت در انرژی بین باند ظرفیت و  هدایت یک نیمه هادی به اندازه کافی کوچک</a:t>
            </a:r>
            <a:r>
              <a:rPr lang="en-US" sz="3200" dirty="0"/>
              <a:t> </a:t>
            </a:r>
            <a:r>
              <a:rPr lang="fa-IR" sz="3200" dirty="0"/>
              <a:t>باشد، نور طول موج های مرئی به اندازه کافی پر انرژی است تا بتواند الکترون ها را از باند ظرفیت</a:t>
            </a:r>
            <a:r>
              <a:rPr lang="en-US" sz="3200" dirty="0"/>
              <a:t>valence </a:t>
            </a:r>
            <a:r>
              <a:rPr lang="fa-IR" sz="3200" dirty="0"/>
              <a:t>به باند هدایت </a:t>
            </a:r>
            <a:r>
              <a:rPr lang="en-US" sz="3200" dirty="0"/>
              <a:t>conduction band</a:t>
            </a:r>
            <a:r>
              <a:rPr lang="fa-IR" sz="3200" dirty="0"/>
              <a:t>  انتقال دهد ، همانطور که در شکل 7.19 نشان داده شده است. تابش نور روی محل اتصال ، تعداد الکترون های باند  هدایت و تعداد  حفره های موجود در باند ظرفیت را افزایش می دهد و باعث می شود جریان  در جهت تمایل معکوس جریان یابد. چنین اتصالی سپس به عنوان سوئیچ فوتوالکتریک عمل می کند و هنگامی که نور به آن برخورد می کند جریان را عبور می دهد</a:t>
            </a:r>
            <a:endParaRPr lang="en-US" dirty="0"/>
          </a:p>
        </p:txBody>
      </p:sp>
    </p:spTree>
    <p:extLst>
      <p:ext uri="{BB962C8B-B14F-4D97-AF65-F5344CB8AC3E}">
        <p14:creationId xmlns:p14="http://schemas.microsoft.com/office/powerpoint/2010/main" val="14605317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494" y="110769"/>
            <a:ext cx="11852476" cy="3108543"/>
          </a:xfrm>
          <a:prstGeom prst="rect">
            <a:avLst/>
          </a:prstGeom>
        </p:spPr>
        <p:txBody>
          <a:bodyPr wrap="square">
            <a:spAutoFit/>
          </a:bodyPr>
          <a:lstStyle/>
          <a:p>
            <a:pPr algn="r" rtl="1"/>
            <a:r>
              <a:rPr lang="fa-IR" sz="2800" dirty="0"/>
              <a:t>در صورت عدم استفاده از ولتاژ خارجی ، و اگر باند گپ به اندازه مناسب باشد ، تابش نور در محل اتصال می تواند انتقال الکترون ها از ماده نوع </a:t>
            </a:r>
            <a:r>
              <a:rPr lang="en-US" sz="2800" dirty="0"/>
              <a:t>p </a:t>
            </a:r>
            <a:r>
              <a:rPr lang="fa-IR" sz="2800" dirty="0"/>
              <a:t>را به باند هدایت مواد از نوع </a:t>
            </a:r>
            <a:r>
              <a:rPr lang="en-US" sz="2800" dirty="0"/>
              <a:t>n </a:t>
            </a:r>
            <a:r>
              <a:rPr lang="fa-IR" sz="2800" dirty="0"/>
              <a:t>افزایش دهد.  اگراتصالات خارجی بین این دولایه برقرار شود ،جریان می تواند از طریق این مدار خارجی جریان یابد. سلولهای فتوولتائیک از این نوع معمولاً در ماشین حساب ها و سایر دستگاههای "خورشیدی" استفاده می شوند - به عنوان مثال ، تلفن های اضطراری و روشنایی کم مصرف - و به طور فزاینده ای برای تولید برق برای خانه ومصارف  تجاری.</a:t>
            </a:r>
            <a:endParaRPr lang="en-US" sz="2800" dirty="0"/>
          </a:p>
          <a:p>
            <a:pPr algn="r" rtl="1"/>
            <a:endParaRPr lang="fa-IR" sz="2800" dirty="0"/>
          </a:p>
        </p:txBody>
      </p:sp>
      <p:pic>
        <p:nvPicPr>
          <p:cNvPr id="3" name="Picture 2"/>
          <p:cNvPicPr>
            <a:picLocks noChangeAspect="1"/>
          </p:cNvPicPr>
          <p:nvPr/>
        </p:nvPicPr>
        <p:blipFill>
          <a:blip r:embed="rId2"/>
          <a:stretch>
            <a:fillRect/>
          </a:stretch>
        </p:blipFill>
        <p:spPr>
          <a:xfrm>
            <a:off x="231494" y="2439244"/>
            <a:ext cx="2781606" cy="3556442"/>
          </a:xfrm>
          <a:prstGeom prst="rect">
            <a:avLst/>
          </a:prstGeom>
        </p:spPr>
      </p:pic>
      <p:pic>
        <p:nvPicPr>
          <p:cNvPr id="4" name="Picture 3"/>
          <p:cNvPicPr>
            <a:picLocks noChangeAspect="1"/>
          </p:cNvPicPr>
          <p:nvPr/>
        </p:nvPicPr>
        <p:blipFill>
          <a:blip r:embed="rId3"/>
          <a:stretch>
            <a:fillRect/>
          </a:stretch>
        </p:blipFill>
        <p:spPr>
          <a:xfrm>
            <a:off x="3426106" y="2783938"/>
            <a:ext cx="2731626" cy="3265192"/>
          </a:xfrm>
          <a:prstGeom prst="rect">
            <a:avLst/>
          </a:prstGeom>
        </p:spPr>
      </p:pic>
      <p:sp>
        <p:nvSpPr>
          <p:cNvPr id="5" name="Rectangle 4"/>
          <p:cNvSpPr/>
          <p:nvPr/>
        </p:nvSpPr>
        <p:spPr>
          <a:xfrm>
            <a:off x="7504254" y="2884149"/>
            <a:ext cx="4197751" cy="4247317"/>
          </a:xfrm>
          <a:prstGeom prst="rect">
            <a:avLst/>
          </a:prstGeom>
        </p:spPr>
        <p:txBody>
          <a:bodyPr wrap="square">
            <a:spAutoFit/>
          </a:bodyPr>
          <a:lstStyle/>
          <a:p>
            <a:pPr algn="just"/>
            <a:r>
              <a:rPr lang="en-US" sz="2800" dirty="0">
                <a:solidFill>
                  <a:srgbClr val="242021"/>
                </a:solidFill>
                <a:latin typeface="MyriadPro-Regular"/>
              </a:rPr>
              <a:t>The Photovoltaic</a:t>
            </a:r>
            <a:br>
              <a:rPr lang="en-US" sz="2800" dirty="0">
                <a:solidFill>
                  <a:srgbClr val="242021"/>
                </a:solidFill>
                <a:latin typeface="MyriadPro-Regular"/>
              </a:rPr>
            </a:br>
            <a:r>
              <a:rPr lang="en-US" sz="2800" dirty="0">
                <a:solidFill>
                  <a:srgbClr val="242021"/>
                </a:solidFill>
                <a:latin typeface="MyriadPro-Regular"/>
              </a:rPr>
              <a:t>Effect. (a) As a light-activated</a:t>
            </a:r>
            <a:br>
              <a:rPr lang="en-US" sz="2800" dirty="0">
                <a:solidFill>
                  <a:srgbClr val="242021"/>
                </a:solidFill>
                <a:latin typeface="MyriadPro-Regular"/>
              </a:rPr>
            </a:br>
            <a:r>
              <a:rPr lang="en-US" sz="2800" dirty="0">
                <a:solidFill>
                  <a:srgbClr val="242021"/>
                </a:solidFill>
                <a:latin typeface="MyriadPro-Regular"/>
              </a:rPr>
              <a:t>switch. (b) Generating electricity. Light promotes electrons</a:t>
            </a:r>
            <a:br>
              <a:rPr lang="en-US" sz="2800" dirty="0">
                <a:solidFill>
                  <a:srgbClr val="242021"/>
                </a:solidFill>
                <a:latin typeface="MyriadPro-Regular"/>
              </a:rPr>
            </a:br>
            <a:r>
              <a:rPr lang="en-US" sz="2800" dirty="0">
                <a:solidFill>
                  <a:srgbClr val="242021"/>
                </a:solidFill>
                <a:latin typeface="MyriadPro-Regular"/>
              </a:rPr>
              <a:t>into the conduction band in the</a:t>
            </a:r>
            <a:br>
              <a:rPr lang="en-US" sz="2800" dirty="0">
                <a:solidFill>
                  <a:srgbClr val="242021"/>
                </a:solidFill>
                <a:latin typeface="MyriadPro-Regular"/>
              </a:rPr>
            </a:br>
            <a:r>
              <a:rPr lang="en-US" sz="2800" dirty="0">
                <a:solidFill>
                  <a:srgbClr val="242021"/>
                </a:solidFill>
                <a:latin typeface="MyriadPro-Regular"/>
              </a:rPr>
              <a:t>junction.</a:t>
            </a:r>
            <a:r>
              <a:rPr lang="en-US" sz="2800" dirty="0"/>
              <a:t> </a:t>
            </a:r>
            <a:br>
              <a:rPr lang="en-US" dirty="0"/>
            </a:br>
            <a:endParaRPr lang="en-US" dirty="0"/>
          </a:p>
        </p:txBody>
      </p:sp>
    </p:spTree>
    <p:extLst>
      <p:ext uri="{BB962C8B-B14F-4D97-AF65-F5344CB8AC3E}">
        <p14:creationId xmlns:p14="http://schemas.microsoft.com/office/powerpoint/2010/main" val="38117902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1009" y="606525"/>
            <a:ext cx="9952446" cy="1893607"/>
          </a:xfrm>
          <a:prstGeom prst="rect">
            <a:avLst/>
          </a:prstGeom>
        </p:spPr>
      </p:pic>
      <p:sp>
        <p:nvSpPr>
          <p:cNvPr id="4" name="Rectangle 3"/>
          <p:cNvSpPr/>
          <p:nvPr/>
        </p:nvSpPr>
        <p:spPr>
          <a:xfrm>
            <a:off x="555585" y="3362462"/>
            <a:ext cx="11343190" cy="2677656"/>
          </a:xfrm>
          <a:prstGeom prst="rect">
            <a:avLst/>
          </a:prstGeom>
        </p:spPr>
        <p:txBody>
          <a:bodyPr wrap="square">
            <a:spAutoFit/>
          </a:bodyPr>
          <a:lstStyle/>
          <a:p>
            <a:pPr algn="just" rtl="1"/>
            <a:r>
              <a:rPr lang="fa-IR" sz="2800" dirty="0"/>
              <a:t>رفتار دیود: (الف) بدون ولتاژ كاربردي ، جريان وجود ندارد و تعداد كمي از بارها با انتقال الكترون در نزديك محل اتصال خنثي مي شوند.</a:t>
            </a:r>
          </a:p>
          <a:p>
            <a:pPr algn="just" rtl="1"/>
            <a:r>
              <a:rPr lang="fa-IR" sz="2800" dirty="0"/>
              <a:t>(ب) تمایل رو به جلو: جریان به راحتی ، با  حفره ها و الکترون در محل اتصال جریان می یابد</a:t>
            </a:r>
          </a:p>
          <a:p>
            <a:pPr algn="just" rtl="1"/>
            <a:r>
              <a:rPr lang="fa-IR" sz="2800" dirty="0"/>
              <a:t> (ج) تمایل معکوس: جریان بسیار کمی می تواند جریان یابد ، زیرا حفره ها و الکترون ها ازیکدیگر دور می شوند</a:t>
            </a:r>
          </a:p>
          <a:p>
            <a:pPr algn="just" rtl="1"/>
            <a:r>
              <a:rPr lang="fa-IR" sz="2800" dirty="0"/>
              <a:t>.</a:t>
            </a:r>
            <a:endParaRPr lang="en-US" sz="2800" dirty="0"/>
          </a:p>
        </p:txBody>
      </p:sp>
    </p:spTree>
    <p:extLst>
      <p:ext uri="{BB962C8B-B14F-4D97-AF65-F5344CB8AC3E}">
        <p14:creationId xmlns:p14="http://schemas.microsoft.com/office/powerpoint/2010/main" val="3013739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3903</TotalTime>
  <Words>10332</Words>
  <Application>Microsoft Office PowerPoint</Application>
  <PresentationFormat>Widescreen</PresentationFormat>
  <Paragraphs>316</Paragraphs>
  <Slides>133</Slides>
  <Notes>1</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133</vt:i4>
      </vt:variant>
    </vt:vector>
  </HeadingPairs>
  <TitlesOfParts>
    <vt:vector size="154" baseType="lpstr">
      <vt:lpstr>AdvTimes</vt:lpstr>
      <vt:lpstr>AdvTimes-i</vt:lpstr>
      <vt:lpstr>Arial</vt:lpstr>
      <vt:lpstr>Calibri</vt:lpstr>
      <vt:lpstr>Calibri Light</vt:lpstr>
      <vt:lpstr>IRANSans</vt:lpstr>
      <vt:lpstr>MJXc-TeX-main-R</vt:lpstr>
      <vt:lpstr>MJXc-TeX-math-I</vt:lpstr>
      <vt:lpstr>MyriadPro-Regular</vt:lpstr>
      <vt:lpstr>MyriadPro-Semibold</vt:lpstr>
      <vt:lpstr>Palatino Linotype</vt:lpstr>
      <vt:lpstr>QuaySansITCStd-Black</vt:lpstr>
      <vt:lpstr>QuaySansITCStd-Book</vt:lpstr>
      <vt:lpstr>QuaySansITCStd-Medium</vt:lpstr>
      <vt:lpstr>SabonLTStd-Bold</vt:lpstr>
      <vt:lpstr>Segoe</vt:lpstr>
      <vt:lpstr>Symbol</vt:lpstr>
      <vt:lpstr>Times New Roman</vt:lpstr>
      <vt:lpstr>Trebuchet MS</vt:lpstr>
      <vt:lpstr>Wingdings</vt:lpstr>
      <vt:lpstr>Office Theme</vt:lpstr>
      <vt:lpstr>جامدات</vt:lpstr>
      <vt:lpstr>PowerPoint Presentation</vt:lpstr>
      <vt:lpstr>آلیاژها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دانسیته حالتها</vt:lpstr>
      <vt:lpstr>PowerPoint Presentation</vt:lpstr>
      <vt:lpstr>PowerPoint Presentation</vt:lpstr>
      <vt:lpstr>نیمه هادیها نیمه هادی ذاتیIntrinsic semiconductors   نیمه هادی خارجیExtrinsic semiconductors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LED: How It Works</vt:lpstr>
      <vt:lpstr>LED: How It Works</vt:lpstr>
      <vt:lpstr>LED: How It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Dr. Grivani</cp:lastModifiedBy>
  <cp:revision>248</cp:revision>
  <dcterms:created xsi:type="dcterms:W3CDTF">2020-05-08T03:00:18Z</dcterms:created>
  <dcterms:modified xsi:type="dcterms:W3CDTF">2024-03-01T07:47:09Z</dcterms:modified>
</cp:coreProperties>
</file>